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5"/>
  </p:notesMasterIdLst>
  <p:handoutMasterIdLst>
    <p:handoutMasterId r:id="rId26"/>
  </p:handoutMasterIdLst>
  <p:sldIdLst>
    <p:sldId id="323" r:id="rId5"/>
    <p:sldId id="301" r:id="rId6"/>
    <p:sldId id="302" r:id="rId7"/>
    <p:sldId id="284" r:id="rId8"/>
    <p:sldId id="285" r:id="rId9"/>
    <p:sldId id="286" r:id="rId10"/>
    <p:sldId id="287" r:id="rId11"/>
    <p:sldId id="324" r:id="rId12"/>
    <p:sldId id="268" r:id="rId13"/>
    <p:sldId id="325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3" autoAdjust="0"/>
    <p:restoredTop sz="94663" autoAdjust="0"/>
  </p:normalViewPr>
  <p:slideViewPr>
    <p:cSldViewPr snapToGrid="0">
      <p:cViewPr varScale="1">
        <p:scale>
          <a:sx n="67" d="100"/>
          <a:sy n="67" d="100"/>
        </p:scale>
        <p:origin x="6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35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Voice Track: </a:t>
            </a:r>
            <a:r>
              <a:rPr lang="en-US" dirty="0"/>
              <a:t>Submitting through the GitHub.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Voice Track: </a:t>
            </a:r>
            <a:r>
              <a:rPr lang="en-US" dirty="0"/>
              <a:t>Resources available to assist you with CVE submissions.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Voice Track: </a:t>
            </a:r>
            <a:r>
              <a:rPr lang="en-US" dirty="0"/>
              <a:t>There are some tools available to help you with your submissions.  We have a JSON validator on the automation working group GitHub repository, along with the JSON schema. Also, Chandan from </a:t>
            </a:r>
            <a:r>
              <a:rPr lang="en-US" dirty="0" err="1"/>
              <a:t>PaloAltoNetworks</a:t>
            </a:r>
            <a:r>
              <a:rPr lang="en-US" dirty="0"/>
              <a:t> was kind enough to open source the </a:t>
            </a:r>
            <a:r>
              <a:rPr lang="en-US" dirty="0" err="1"/>
              <a:t>Vulnogram</a:t>
            </a:r>
            <a:r>
              <a:rPr lang="en-US" dirty="0"/>
              <a:t> tool he created.  </a:t>
            </a:r>
            <a:r>
              <a:rPr lang="en-US" dirty="0" err="1"/>
              <a:t>Vulnogram</a:t>
            </a:r>
            <a:r>
              <a:rPr lang="en-US" dirty="0"/>
              <a:t> provides a form that you can fill out and it will generate the JSON for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mitre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MITREcorp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80" y="0"/>
            <a:ext cx="99589" cy="6858000"/>
            <a:chOff x="0" y="0"/>
            <a:chExt cx="407324" cy="685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407324" cy="239814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0" y="2510287"/>
              <a:ext cx="407324" cy="43477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044164" y="2568943"/>
            <a:ext cx="7655345" cy="38992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5288DB-2197-4AA1-9E62-6093715D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64B792E7-8D76-4EA8-9A42-E8F01873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2194" y="6299199"/>
            <a:ext cx="8996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E1C760-2575-4CC9-8ABC-F2519C034C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C7E0-961C-4A00-8B0B-83ECF8E3C46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08269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6216" marR="0" indent="-304046" algn="l" defTabSz="12161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 lang="en-US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4485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400" b="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660" b="1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F2848-DF32-4C59-B04B-EBFD963B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5B17FFB1-3C4C-4A5B-BF53-392C4B55D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074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5454DF6-E951-45C2-BE23-6FFED9A8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9B3920-0326-41F7-9CD6-0D19C17CB1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Divider Slide – Section 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518CCD41-A9F7-4B00-93BD-F7845169E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3571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28EA0A-7637-40CF-A7C2-279C21FCA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832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67E-171D-4F02-854A-86982069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0C53-8592-4185-BA98-B6863E30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AA94F-F00A-4D54-B986-1C6CE34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45D1C-3664-40B8-A5D0-E8CCF94E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7E4E5044-6C8A-430E-8E5C-FC7D4AE938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451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81E901-F9F1-47BA-97D1-E128C7E639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1162059"/>
            <a:ext cx="11321562" cy="18609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8" y="1295400"/>
            <a:ext cx="1729468" cy="79141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782C9A-11A1-4178-A238-6B25283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09A21-2439-4CFB-9479-D8A7F30FB2A1}"/>
              </a:ext>
            </a:extLst>
          </p:cNvPr>
          <p:cNvSpPr txBox="1"/>
          <p:nvPr/>
        </p:nvSpPr>
        <p:spPr>
          <a:xfrm>
            <a:off x="3070716" y="2220156"/>
            <a:ext cx="6083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MITRE’s mission-driven teams are dedicated to solving problems for a safer world. Through our federally funded R&amp;D centers and public-private partnerships, we work across government to tackle challenges to the safety, stability, and well-being of our nation.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www.mitre.org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Facebook Logo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45" y="4419742"/>
            <a:ext cx="498578" cy="498578"/>
          </a:xfrm>
          <a:prstGeom prst="rect">
            <a:avLst/>
          </a:prstGeom>
        </p:spPr>
      </p:pic>
      <p:pic>
        <p:nvPicPr>
          <p:cNvPr id="15" name="Picture 14" descr="LinkedIn Logo">
            <a:extLst>
              <a:ext uri="{FF2B5EF4-FFF2-40B4-BE49-F238E27FC236}">
                <a16:creationId xmlns:a16="http://schemas.microsoft.com/office/drawing/2014/main" id="{02C622B8-4947-4CAB-8194-8CD6F1245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3" y="4421381"/>
            <a:ext cx="498578" cy="498578"/>
          </a:xfrm>
          <a:prstGeom prst="rect">
            <a:avLst/>
          </a:prstGeom>
        </p:spPr>
      </p:pic>
      <p:pic>
        <p:nvPicPr>
          <p:cNvPr id="17" name="Picture 16" descr="YouTube Logo">
            <a:extLst>
              <a:ext uri="{FF2B5EF4-FFF2-40B4-BE49-F238E27FC236}">
                <a16:creationId xmlns:a16="http://schemas.microsoft.com/office/drawing/2014/main" id="{74F8B3DA-1668-47E0-836F-3E3BFF70CF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81" y="4427165"/>
            <a:ext cx="1186209" cy="498578"/>
          </a:xfrm>
          <a:prstGeom prst="rect">
            <a:avLst/>
          </a:prstGeom>
        </p:spPr>
      </p:pic>
      <p:pic>
        <p:nvPicPr>
          <p:cNvPr id="19" name="Picture 18" descr="Twitter Logo">
            <a:extLst>
              <a:ext uri="{FF2B5EF4-FFF2-40B4-BE49-F238E27FC236}">
                <a16:creationId xmlns:a16="http://schemas.microsoft.com/office/drawing/2014/main" id="{72F06D0D-7B3F-44C8-895A-1F35137BDE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4419742"/>
            <a:ext cx="498578" cy="4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9328727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58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6631-AC9A-4136-AD4E-1031F234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6" name="Text Box 34">
            <a:extLst>
              <a:ext uri="{FF2B5EF4-FFF2-40B4-BE49-F238E27FC236}">
                <a16:creationId xmlns:a16="http://schemas.microsoft.com/office/drawing/2014/main" id="{E3ABD851-716C-4BCD-AE29-6EB30713E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15697" y="6327030"/>
            <a:ext cx="76935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BF269F-35F2-49BC-BA49-DF8367D954D6}"/>
              </a:ext>
            </a:extLst>
          </p:cNvPr>
          <p:cNvSpPr txBox="1">
            <a:spLocks/>
          </p:cNvSpPr>
          <p:nvPr userDrawn="1"/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itchFamily="34" charset="0"/>
              </a:rPr>
              <a:t>|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>
                <a:latin typeface="Arial" pitchFamily="34" charset="0"/>
              </a:rPr>
              <a:t>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2BF51-56C6-45DE-975B-E54B78A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98B9-CA6E-4EEF-AFEA-D99321F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49" y="1371601"/>
            <a:ext cx="11236720" cy="479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0" name="Rectangle 9" descr="Artifact">
            <a:extLst>
              <a:ext uri="{FF2B5EF4-FFF2-40B4-BE49-F238E27FC236}">
                <a16:creationId xmlns:a16="http://schemas.microsoft.com/office/drawing/2014/main" id="{76AE87BA-EAF2-4F85-A4C6-431AB731984B}"/>
              </a:ext>
            </a:extLst>
          </p:cNvPr>
          <p:cNvSpPr/>
          <p:nvPr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 descr="Artifact">
            <a:extLst>
              <a:ext uri="{FF2B5EF4-FFF2-40B4-BE49-F238E27FC236}">
                <a16:creationId xmlns:a16="http://schemas.microsoft.com/office/drawing/2014/main" id="{B6C3F526-F252-41AB-A61C-F10A1CF2B122}"/>
              </a:ext>
            </a:extLst>
          </p:cNvPr>
          <p:cNvSpPr/>
          <p:nvPr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 descr="Artifact">
            <a:extLst>
              <a:ext uri="{FF2B5EF4-FFF2-40B4-BE49-F238E27FC236}">
                <a16:creationId xmlns:a16="http://schemas.microsoft.com/office/drawing/2014/main" id="{0FC1AD13-1188-4710-AA4D-CAD582AF814C}"/>
              </a:ext>
            </a:extLst>
          </p:cNvPr>
          <p:cNvSpPr/>
          <p:nvPr userDrawn="1"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 descr="Artifact">
            <a:extLst>
              <a:ext uri="{FF2B5EF4-FFF2-40B4-BE49-F238E27FC236}">
                <a16:creationId xmlns:a16="http://schemas.microsoft.com/office/drawing/2014/main" id="{33566D52-4B10-4869-BC77-6B0630C04620}"/>
              </a:ext>
            </a:extLst>
          </p:cNvPr>
          <p:cNvSpPr/>
          <p:nvPr userDrawn="1"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 descr="Artifact">
            <a:extLst>
              <a:ext uri="{FF2B5EF4-FFF2-40B4-BE49-F238E27FC236}">
                <a16:creationId xmlns:a16="http://schemas.microsoft.com/office/drawing/2014/main" id="{8E84DD11-8C76-4BBF-8684-CF89C69047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6449" y="1242752"/>
            <a:ext cx="112367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13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0" r:id="rId4"/>
    <p:sldLayoutId id="2147483661" r:id="rId5"/>
    <p:sldLayoutId id="2147483668" r:id="rId6"/>
    <p:sldLayoutId id="2147483669" r:id="rId7"/>
    <p:sldLayoutId id="2147483664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cvel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articles/syncing-a-for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automation-working-group/tree/master/cve_json_sche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w.githubusercontent.com/CVEProject/automation-working-group/master/cve_json_schema/CVE_JSON_4.0_min_public.schem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ve.mitre.org/about/termsofus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ulnogram.github.io/" TargetMode="External"/><Relationship Id="rId3" Type="http://schemas.openxmlformats.org/officeDocument/2006/relationships/hyperlink" Target="https://github.com/CVEProject" TargetMode="External"/><Relationship Id="rId7" Type="http://schemas.openxmlformats.org/officeDocument/2006/relationships/hyperlink" Target="https://github.com/Vulnogram/Vulnogra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VEProject/automation-working-group/blob/master/cve_json_schema/DRAFT-JSON-file-format-v4.md" TargetMode="External"/><Relationship Id="rId5" Type="http://schemas.openxmlformats.org/officeDocument/2006/relationships/hyperlink" Target="https://github.com/CVEProject/automation-working-group/blob/master/cve_json_schema/CVE_JSON_4.0_min_public.schema" TargetMode="External"/><Relationship Id="rId4" Type="http://schemas.openxmlformats.org/officeDocument/2006/relationships/hyperlink" Target="https://github.com/CVEProject/automation-working-group/blob/master/tools/cmdlinejsonvalidator.py" TargetMode="External"/><Relationship Id="rId9" Type="http://schemas.openxmlformats.org/officeDocument/2006/relationships/hyperlink" Target="https://cveform.mit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Submissions through GitHub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5E48-2FEA-40A1-A1E0-A324C8427DA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(example slides)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AAE86-52A1-447D-BA56-F0C2C174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10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2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E15CE-C955-4E77-A446-FB005D93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6DC90-AB32-437A-9108-5C998184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FE3DC-45EE-4255-B616-339231E0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2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815E2-70D7-46EB-B01F-2332BA7C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12BE-4225-42F8-8F8B-9C397D7E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E5F70-4852-4718-A292-19F6F89F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Choose the CVE ID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7D1ECC-7567-466B-BF7B-F395B2515B3C}"/>
              </a:ext>
            </a:extLst>
          </p:cNvPr>
          <p:cNvGrpSpPr/>
          <p:nvPr/>
        </p:nvGrpSpPr>
        <p:grpSpPr>
          <a:xfrm>
            <a:off x="3981356" y="2376392"/>
            <a:ext cx="5260157" cy="660999"/>
            <a:chOff x="2073897" y="2413262"/>
            <a:chExt cx="5260157" cy="6609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E03F8A-E142-46A9-B8A6-24288AEC9723}"/>
                </a:ext>
              </a:extLst>
            </p:cNvPr>
            <p:cNvSpPr/>
            <p:nvPr/>
          </p:nvSpPr>
          <p:spPr>
            <a:xfrm>
              <a:off x="2073897" y="2413262"/>
              <a:ext cx="1828800" cy="4524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148F46-4BAA-48CD-8D02-7B88C1955537}"/>
                </a:ext>
              </a:extLst>
            </p:cNvPr>
            <p:cNvSpPr txBox="1"/>
            <p:nvPr/>
          </p:nvSpPr>
          <p:spPr>
            <a:xfrm>
              <a:off x="4977353" y="2489486"/>
              <a:ext cx="2356701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Input the ID you want to update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35FF523-2E62-4C4E-B203-E8A2FE38FDDC}"/>
                </a:ext>
              </a:extLst>
            </p:cNvPr>
            <p:cNvCxnSpPr/>
            <p:nvPr/>
          </p:nvCxnSpPr>
          <p:spPr>
            <a:xfrm flipH="1">
              <a:off x="3902697" y="2639505"/>
              <a:ext cx="10558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13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4503B-DE68-4F39-B76E-B86BC005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79B68-76EA-4174-8EE5-B2F6626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4921C-142C-4CCC-BE8F-C1F79A25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Vulnograms</a:t>
            </a:r>
            <a:r>
              <a:rPr lang="en-US" dirty="0"/>
              <a:t> – CVE Information Is Imported from the Official CVE List</a:t>
            </a:r>
          </a:p>
        </p:txBody>
      </p:sp>
    </p:spTree>
    <p:extLst>
      <p:ext uri="{BB962C8B-B14F-4D97-AF65-F5344CB8AC3E}">
        <p14:creationId xmlns:p14="http://schemas.microsoft.com/office/powerpoint/2010/main" val="116029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5602CE-B9DC-472A-A890-35E76174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932A2-0AA5-476F-972F-68175D4A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EC4C8-D68D-4587-9509-E65AA259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Metadata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11FACA-1434-47FE-B681-CC11DC83CB56}"/>
              </a:ext>
            </a:extLst>
          </p:cNvPr>
          <p:cNvSpPr/>
          <p:nvPr/>
        </p:nvSpPr>
        <p:spPr>
          <a:xfrm>
            <a:off x="2315852" y="2026764"/>
            <a:ext cx="4326903" cy="593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2E8A3-8C70-4B05-AB6E-761C357325CA}"/>
              </a:ext>
            </a:extLst>
          </p:cNvPr>
          <p:cNvSpPr txBox="1"/>
          <p:nvPr/>
        </p:nvSpPr>
        <p:spPr>
          <a:xfrm>
            <a:off x="5025004" y="1688209"/>
            <a:ext cx="1460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377922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AAD64-85AD-4E77-BA24-2C395EA15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BD27-E362-4ACD-94FA-C45B85D5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508C9-8BDC-449C-8201-626E9A59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Vulnogram</a:t>
            </a:r>
            <a:r>
              <a:rPr lang="en-US" dirty="0"/>
              <a:t> – Fill in Product/Version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6AB8F-53BF-4E6C-9BC2-66C88D9DCC32}"/>
              </a:ext>
            </a:extLst>
          </p:cNvPr>
          <p:cNvSpPr txBox="1"/>
          <p:nvPr/>
        </p:nvSpPr>
        <p:spPr>
          <a:xfrm>
            <a:off x="6256233" y="1509230"/>
            <a:ext cx="390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At least one vendor/product/version group is required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3140FB-C5D1-452E-AD22-31A8C8F48291}"/>
              </a:ext>
            </a:extLst>
          </p:cNvPr>
          <p:cNvSpPr/>
          <p:nvPr/>
        </p:nvSpPr>
        <p:spPr>
          <a:xfrm>
            <a:off x="7594863" y="2931736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A3CC3-5B8C-4C53-9032-5557DD90FEFE}"/>
              </a:ext>
            </a:extLst>
          </p:cNvPr>
          <p:cNvSpPr txBox="1"/>
          <p:nvPr/>
        </p:nvSpPr>
        <p:spPr>
          <a:xfrm>
            <a:off x="7467599" y="2593182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6BC119-4A1E-4B8B-96FA-89BDB5989E00}"/>
              </a:ext>
            </a:extLst>
          </p:cNvPr>
          <p:cNvSpPr/>
          <p:nvPr/>
        </p:nvSpPr>
        <p:spPr>
          <a:xfrm>
            <a:off x="3787219" y="2771480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0FF-076E-43C2-AC7D-9D5C61E5E7E4}"/>
              </a:ext>
            </a:extLst>
          </p:cNvPr>
          <p:cNvSpPr txBox="1"/>
          <p:nvPr/>
        </p:nvSpPr>
        <p:spPr>
          <a:xfrm>
            <a:off x="2773835" y="267331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80208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6D324-B12C-4D22-8BA4-AD1F4A91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47609" y="1371600"/>
            <a:ext cx="7974594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35B2-5FFD-4B22-81BA-C4FE0790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DFD4C-812F-4EF5-9C11-6D48D1A2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Problem Type</a:t>
            </a:r>
          </a:p>
        </p:txBody>
      </p:sp>
    </p:spTree>
    <p:extLst>
      <p:ext uri="{BB962C8B-B14F-4D97-AF65-F5344CB8AC3E}">
        <p14:creationId xmlns:p14="http://schemas.microsoft.com/office/powerpoint/2010/main" val="53463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CBEBF-68A9-4E0C-AF40-8D3BCBB8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8256" y="2606675"/>
            <a:ext cx="7353300" cy="2324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A62A-FD79-49E1-86DD-FDFDF5C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08CB9-556B-4714-A786-202A6BAE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Add Reference(s)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7F6824-4B78-4AF1-8FFB-4508FAE84BF3}"/>
              </a:ext>
            </a:extLst>
          </p:cNvPr>
          <p:cNvSpPr/>
          <p:nvPr/>
        </p:nvSpPr>
        <p:spPr>
          <a:xfrm>
            <a:off x="4117960" y="2907667"/>
            <a:ext cx="285428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35EB64-31FF-4294-B506-A9E78C2A2B5F}"/>
              </a:ext>
            </a:extLst>
          </p:cNvPr>
          <p:cNvSpPr/>
          <p:nvPr/>
        </p:nvSpPr>
        <p:spPr>
          <a:xfrm>
            <a:off x="2351259" y="2891455"/>
            <a:ext cx="670801" cy="1727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98C11F-9523-49F2-86FE-B7E15EBC3E43}"/>
              </a:ext>
            </a:extLst>
          </p:cNvPr>
          <p:cNvSpPr/>
          <p:nvPr/>
        </p:nvSpPr>
        <p:spPr>
          <a:xfrm>
            <a:off x="7503186" y="2907667"/>
            <a:ext cx="421614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41B16-2368-4F95-A41D-9CE47138A5E6}"/>
              </a:ext>
            </a:extLst>
          </p:cNvPr>
          <p:cNvSpPr txBox="1"/>
          <p:nvPr/>
        </p:nvSpPr>
        <p:spPr>
          <a:xfrm>
            <a:off x="4955356" y="185388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F5BD59-37BE-47F5-BE51-F6F81D846FC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022060" y="2192434"/>
            <a:ext cx="2503619" cy="793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BBDF27-2DA9-42F9-B537-735CAA7924AE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4260674" y="2192435"/>
            <a:ext cx="1265004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2F0971-68B6-4495-BF9B-2C26559DADC1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5525679" y="2192435"/>
            <a:ext cx="2188315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4392E4-0819-406B-AA3F-9C793867DAFD}"/>
              </a:ext>
            </a:extLst>
          </p:cNvPr>
          <p:cNvSpPr txBox="1"/>
          <p:nvPr/>
        </p:nvSpPr>
        <p:spPr>
          <a:xfrm>
            <a:off x="6932864" y="1384034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 and name aren’t required by the standard.  However,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requires the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and if you use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, you have to a name.</a:t>
            </a:r>
          </a:p>
        </p:txBody>
      </p:sp>
    </p:spTree>
    <p:extLst>
      <p:ext uri="{BB962C8B-B14F-4D97-AF65-F5344CB8AC3E}">
        <p14:creationId xmlns:p14="http://schemas.microsoft.com/office/powerpoint/2010/main" val="94506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BAE92-615E-4B23-9A2E-930F13DDC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498366" y="1371600"/>
            <a:ext cx="5473081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93ABB-3176-4EFC-9D69-BDAE2A16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18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ABA36-1D88-4D89-9D98-BF58EF57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Use the Auto-Text Feature to Start the Description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5C5BF4-B7AD-499F-A4DB-86ED9754D5C1}"/>
              </a:ext>
            </a:extLst>
          </p:cNvPr>
          <p:cNvSpPr/>
          <p:nvPr/>
        </p:nvSpPr>
        <p:spPr>
          <a:xfrm>
            <a:off x="2292892" y="4117140"/>
            <a:ext cx="4386768" cy="785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B62E-41BA-447B-8CF6-E1FD956C0E75}"/>
              </a:ext>
            </a:extLst>
          </p:cNvPr>
          <p:cNvSpPr txBox="1"/>
          <p:nvPr/>
        </p:nvSpPr>
        <p:spPr>
          <a:xfrm>
            <a:off x="7182990" y="3604860"/>
            <a:ext cx="24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Must be moved to the top box for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to generate proper JSON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E9400-3702-419B-9900-E7C913F0D2CC}"/>
              </a:ext>
            </a:extLst>
          </p:cNvPr>
          <p:cNvCxnSpPr>
            <a:stCxn id="7" idx="1"/>
          </p:cNvCxnSpPr>
          <p:nvPr/>
        </p:nvCxnSpPr>
        <p:spPr>
          <a:xfrm flipH="1">
            <a:off x="6679660" y="3835693"/>
            <a:ext cx="503330" cy="658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4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E4AD9C-21B9-4B78-BA88-B1E5952A4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498366" y="1371600"/>
            <a:ext cx="5473081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3FDC-565E-4FC3-865B-BFBA747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19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6732-DF0B-4819-B9BF-75952BF4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Vulnogram</a:t>
            </a:r>
            <a:r>
              <a:rPr lang="en-US" dirty="0"/>
              <a:t> – Or Start the Description from Scratch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4E9A5-0B0D-48A2-A914-CB5F86A4CCF1}"/>
              </a:ext>
            </a:extLst>
          </p:cNvPr>
          <p:cNvSpPr/>
          <p:nvPr/>
        </p:nvSpPr>
        <p:spPr>
          <a:xfrm>
            <a:off x="2283165" y="2947481"/>
            <a:ext cx="7013235" cy="2723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E4761-5D6D-40E4-9501-6BFD8972D71F}"/>
              </a:ext>
            </a:extLst>
          </p:cNvPr>
          <p:cNvSpPr txBox="1"/>
          <p:nvPr/>
        </p:nvSpPr>
        <p:spPr>
          <a:xfrm>
            <a:off x="6932864" y="1384034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Product, version, and problem type information must be in the description section.  There are no restrictions on how they are phrased in the description section.</a:t>
            </a:r>
          </a:p>
        </p:txBody>
      </p:sp>
    </p:spTree>
    <p:extLst>
      <p:ext uri="{BB962C8B-B14F-4D97-AF65-F5344CB8AC3E}">
        <p14:creationId xmlns:p14="http://schemas.microsoft.com/office/powerpoint/2010/main" val="149541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246B-E6EF-4C01-AE2D-9E6E7F2D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 GitHub.com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 your parent CNA of the account you will be 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Fork your parent’s repository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E.g., child CNAs of Program Root CNA’s fork </a:t>
            </a:r>
            <a:r>
              <a:rPr lang="en-US" dirty="0" err="1">
                <a:hlinkClick r:id="rId3"/>
              </a:rPr>
              <a:t>CVEProject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cvelist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can use your personal account or an organization account for the fork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GitHub provides a web interface for organization forks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Clone your fork to a local repository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Set the upstream git repo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remote add upstream git@github.com:</a:t>
            </a:r>
            <a:r>
              <a:rPr lang="en-US" dirty="0">
                <a:solidFill>
                  <a:srgbClr val="FF0000"/>
                </a:solidFill>
              </a:rPr>
              <a:t>[PARENT REPO]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[PARENT REPO]</a:t>
            </a:r>
            <a:r>
              <a:rPr lang="en-US" dirty="0"/>
              <a:t> is the path to your parent’s repo, e.g., </a:t>
            </a:r>
            <a:r>
              <a:rPr lang="en-US" dirty="0" err="1">
                <a:hlinkClick r:id="rId3"/>
              </a:rPr>
              <a:t>CVEProject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cvelist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6B2E-867D-44B3-ACCC-F2D98106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A0B79-B841-44DB-8405-7854927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 (Initial Setup)</a:t>
            </a:r>
          </a:p>
        </p:txBody>
      </p:sp>
    </p:spTree>
    <p:extLst>
      <p:ext uri="{BB962C8B-B14F-4D97-AF65-F5344CB8AC3E}">
        <p14:creationId xmlns:p14="http://schemas.microsoft.com/office/powerpoint/2010/main" val="3265805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947E4A-A6B3-4994-8971-F02EEE4C4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479804" y="1371600"/>
            <a:ext cx="5510205" cy="4794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A1CB9-089B-4030-98E0-0F7A3FE6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20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E605A-9BE7-4E89-821E-A931E3B0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Vulnogram</a:t>
            </a:r>
            <a:r>
              <a:rPr lang="en-US" dirty="0"/>
              <a:t> – Access the JSON via the JSON Tab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0CDEE1-7833-4475-9695-2F798CB46216}"/>
              </a:ext>
            </a:extLst>
          </p:cNvPr>
          <p:cNvSpPr/>
          <p:nvPr/>
        </p:nvSpPr>
        <p:spPr>
          <a:xfrm>
            <a:off x="5591665" y="1498861"/>
            <a:ext cx="584462" cy="339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4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A66-7945-49D6-A64F-DB94719D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 your </a:t>
            </a:r>
            <a:r>
              <a:rPr lang="en-US" dirty="0">
                <a:hlinkClick r:id="rId3"/>
              </a:rPr>
              <a:t>fork is up to date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fetch upstream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checkout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merge upstream/master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Optionally push any updates from the upstream </a:t>
            </a:r>
            <a:r>
              <a:rPr lang="en-US" dirty="0" err="1"/>
              <a:t>CVEProject</a:t>
            </a:r>
            <a:r>
              <a:rPr lang="en-US" dirty="0"/>
              <a:t>/</a:t>
            </a:r>
            <a:r>
              <a:rPr lang="en-US" dirty="0" err="1"/>
              <a:t>cvelist</a:t>
            </a:r>
            <a:r>
              <a:rPr lang="en-US" dirty="0"/>
              <a:t> master back to you fork on GitHub.com: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git push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 new branch, separate from master, for each submission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branch $YOUR_BRANCH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Include multiple, related updates when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you are working on multiple branches make sure you explicitly branch against master otherwise future branches may include work from other local branches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72ECE-332D-420A-AF75-C6E5FDF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9A1F1-838B-494C-9025-528DD158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1</a:t>
            </a:r>
          </a:p>
        </p:txBody>
      </p:sp>
    </p:spTree>
    <p:extLst>
      <p:ext uri="{BB962C8B-B14F-4D97-AF65-F5344CB8AC3E}">
        <p14:creationId xmlns:p14="http://schemas.microsoft.com/office/powerpoint/2010/main" val="397426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EC7D-E57D-48EF-9F31-94C925B2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changes to your 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checkout $YOUR_BRANCH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Edit the files you want to change in your 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Limit your changes to only the portions of the JSON that needs updating.  Otherwise, you may accidentally overwrite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Validate the changes against the JSON schema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python -m </a:t>
            </a:r>
            <a:r>
              <a:rPr lang="en-US" dirty="0" err="1"/>
              <a:t>json.tool</a:t>
            </a:r>
            <a:r>
              <a:rPr lang="en-US" dirty="0"/>
              <a:t> &lt; $</a:t>
            </a:r>
            <a:r>
              <a:rPr lang="en-US" dirty="0" err="1"/>
              <a:t>CHANGED_FILE.json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jsonschema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$</a:t>
            </a:r>
            <a:r>
              <a:rPr lang="en-US" dirty="0" err="1"/>
              <a:t>CHANGED_FILE.json</a:t>
            </a:r>
            <a:r>
              <a:rPr lang="en-US" dirty="0"/>
              <a:t> CVE_JSON_4.0_min_public.schema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schema file is available in the </a:t>
            </a:r>
            <a:r>
              <a:rPr lang="en-US" dirty="0">
                <a:hlinkClick r:id="rId3"/>
              </a:rPr>
              <a:t>CVE Automation Working Group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version 4</a:t>
            </a:r>
            <a:r>
              <a:rPr lang="en-US" dirty="0"/>
              <a:t> is currently 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D114-8DA7-411A-AA3A-A2D28133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CB426-1B39-4C07-9B2F-C3483AC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2</a:t>
            </a:r>
          </a:p>
        </p:txBody>
      </p:sp>
    </p:spTree>
    <p:extLst>
      <p:ext uri="{BB962C8B-B14F-4D97-AF65-F5344CB8AC3E}">
        <p14:creationId xmlns:p14="http://schemas.microsoft.com/office/powerpoint/2010/main" val="21796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99FB-3E51-4B24-AAA0-6ABCFFF3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the updates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Make sure that only information intend to make public is included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example, check that every CVE ID is mentioned in one of the references associated with it to avoid making public information about a vulnerability ahead of schedule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Also, review the details in the Description. Do they agree with information in the associated References?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Commit the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commit –</a:t>
            </a:r>
            <a:r>
              <a:rPr lang="en-US" dirty="0" err="1"/>
              <a:t>av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necessary, push your branch to GitHub.com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Git push origin $YOUR_BRANCH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52C6A-6ECD-40B3-B64D-446CF3A3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A369A-220B-4FC0-979A-4E1B89C0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3</a:t>
            </a:r>
          </a:p>
        </p:txBody>
      </p:sp>
    </p:spTree>
    <p:extLst>
      <p:ext uri="{BB962C8B-B14F-4D97-AF65-F5344CB8AC3E}">
        <p14:creationId xmlns:p14="http://schemas.microsoft.com/office/powerpoint/2010/main" val="194156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3D73-09D9-447D-A0F4-A9034AAD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Create a pull request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Browse to https://github.com/$YOUR_FORK/cvelist/pull/new/master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Fill in the form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Important fields: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base fork is the upstream repo in which you want your updates merged - </a:t>
            </a:r>
            <a:r>
              <a:rPr lang="en-US" sz="2600" dirty="0" err="1"/>
              <a:t>CVEProject</a:t>
            </a:r>
            <a:r>
              <a:rPr lang="en-US" sz="2600" dirty="0"/>
              <a:t>/</a:t>
            </a:r>
            <a:r>
              <a:rPr lang="en-US" sz="2600" dirty="0" err="1"/>
              <a:t>cvelist</a:t>
            </a:r>
            <a:endParaRPr lang="en-US" sz="2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base is the branch in the upstream repo in which the changes should be placed – master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head fork is your repo from which the updates should be taken; e.g., /$YOUR_FORK /</a:t>
            </a:r>
            <a:r>
              <a:rPr lang="en-US" sz="2600" dirty="0" err="1"/>
              <a:t>cvelist</a:t>
            </a:r>
            <a:endParaRPr lang="en-US" sz="2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compare is the branch in your repo where the changes are; e.g., $YOUR_BRANCH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Make sure that GitHub reports that the branches can be merged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Resolve any conflicts before you merge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A043-2511-4458-8679-4141C19B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0EDC-1009-4E35-8125-AEDA2C91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4</a:t>
            </a:r>
          </a:p>
        </p:txBody>
      </p:sp>
    </p:spTree>
    <p:extLst>
      <p:ext uri="{BB962C8B-B14F-4D97-AF65-F5344CB8AC3E}">
        <p14:creationId xmlns:p14="http://schemas.microsoft.com/office/powerpoint/2010/main" val="183362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319C-B91D-49F8-AC20-3C5335FC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Only submit information to the Program Root CNA </a:t>
            </a:r>
            <a:r>
              <a:rPr lang="en-US" dirty="0" err="1"/>
              <a:t>cvelist</a:t>
            </a:r>
            <a:r>
              <a:rPr lang="en-US" dirty="0"/>
              <a:t> repo that is intended to become public immediately. There is no support for embargoed submissions!!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GitHub is a PILOT - it could be changed significantly or even halted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Submissions are subject to the CVE Submissions License Terms of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https://cve.mitre.org/about/termsofuse.html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Strongly recommended submissions use signed commits. NOTE: some hierarchies may require all submissions to be signed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F0BCF-BF08-4A1A-83AF-9FB08BDD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1D8C9-C264-4FDC-930F-7E93D0E0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Git Usage</a:t>
            </a:r>
          </a:p>
        </p:txBody>
      </p:sp>
    </p:spTree>
    <p:extLst>
      <p:ext uri="{BB962C8B-B14F-4D97-AF65-F5344CB8AC3E}">
        <p14:creationId xmlns:p14="http://schemas.microsoft.com/office/powerpoint/2010/main" val="65506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Resources and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8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CVEProject</a:t>
            </a:r>
            <a:r>
              <a:rPr lang="en-US" dirty="0"/>
              <a:t> GIT Project (</a:t>
            </a:r>
            <a:r>
              <a:rPr lang="en-US" dirty="0">
                <a:hlinkClick r:id="rId3"/>
              </a:rPr>
              <a:t>https://github.com/CVEProject</a:t>
            </a:r>
            <a:r>
              <a:rPr lang="en-US" dirty="0"/>
              <a:t>)</a:t>
            </a:r>
          </a:p>
          <a:p>
            <a:pPr marL="627063" lvl="1" indent="-342900">
              <a:buFont typeface="Wingdings" panose="05000000000000000000" pitchFamily="2" charset="2"/>
              <a:buChar char="§"/>
            </a:pPr>
            <a:r>
              <a:rPr lang="en-US" dirty="0"/>
              <a:t>- automation-working-group/tree/master/tools repo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4" tooltip="cmdlinejsonvalidator.py"/>
              </a:rPr>
              <a:t>cmdlinejsonvalidator.py</a:t>
            </a:r>
            <a:r>
              <a:rPr lang="en-US" dirty="0"/>
              <a:t> - Python script to validate JSON files. Requires a valid schema file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automation-working-group/tree/master/</a:t>
            </a:r>
            <a:r>
              <a:rPr lang="en-US" dirty="0" err="1"/>
              <a:t>cve_json_schema</a:t>
            </a:r>
            <a:r>
              <a:rPr lang="en-US" dirty="0"/>
              <a:t> repo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5"/>
              </a:rPr>
              <a:t>CVE_JSON_4.0_min.schema </a:t>
            </a:r>
            <a:r>
              <a:rPr lang="en-US" dirty="0"/>
              <a:t>- Schema for validating a JSON file against the minimal CVE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6" tooltip="DRAFT-JSON-file-format-v4.md"/>
              </a:rPr>
              <a:t>DRAFT-JSON-file-format-v4.md</a:t>
            </a:r>
            <a:r>
              <a:rPr lang="en-US" dirty="0"/>
              <a:t> - 4.0 CVE JSON spec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Vulnogram</a:t>
            </a:r>
            <a:r>
              <a:rPr lang="en-US" dirty="0"/>
              <a:t> - tool for creating and editing CVE information in CVE JSON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7"/>
              </a:rPr>
              <a:t>https://github.com/Vulnogram/Vulnogram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8"/>
              </a:rPr>
              <a:t>https://vulnogram.github.io/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Created by Chandan Nandakumaraiah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CVE Request Form (</a:t>
            </a:r>
            <a:r>
              <a:rPr lang="en-US" dirty="0">
                <a:hlinkClick r:id="rId9"/>
              </a:rPr>
              <a:t>https://cveform.mitre.org/</a:t>
            </a:r>
            <a:r>
              <a:rPr lang="en-US" dirty="0"/>
              <a:t>)</a:t>
            </a:r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78028614"/>
      </p:ext>
    </p:extLst>
  </p:cSld>
  <p:clrMapOvr>
    <a:masterClrMapping/>
  </p:clrMapOvr>
</p:sld>
</file>

<file path=ppt/theme/theme1.xml><?xml version="1.0" encoding="utf-8"?>
<a:theme xmlns:a="http://schemas.openxmlformats.org/drawingml/2006/main" name="mitre-2018">
  <a:themeElements>
    <a:clrScheme name="Custom 41">
      <a:dk1>
        <a:sysClr val="windowText" lastClr="000000"/>
      </a:dk1>
      <a:lt1>
        <a:sysClr val="window" lastClr="FFFFFF"/>
      </a:lt1>
      <a:dk2>
        <a:srgbClr val="161636"/>
      </a:dk2>
      <a:lt2>
        <a:srgbClr val="FBEEC9"/>
      </a:lt2>
      <a:accent1>
        <a:srgbClr val="FFB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RE_Breifing_Template16x9.pptx" id="{5D2CB0C6-7637-4667-A648-EBA1BD2742AF}" vid="{B8F31EA5-7C34-4FF6-949E-D1CB1F374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7D12093FFC84AB17C2D6CFA9D1EDE" ma:contentTypeVersion="7" ma:contentTypeDescription="Create a new document." ma:contentTypeScope="" ma:versionID="85e3c405e50bbbe8816477487156b4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66544-84CD-42FD-B141-A01F66B0B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50FCDD-08B1-48D8-BB50-7A17E590A5EE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MITRE_Briefing_Template16x9</Template>
  <TotalTime>3303</TotalTime>
  <Words>1078</Words>
  <Application>Microsoft Office PowerPoint</Application>
  <PresentationFormat>Widescreen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LT Std</vt:lpstr>
      <vt:lpstr>Tahoma</vt:lpstr>
      <vt:lpstr>Wingdings</vt:lpstr>
      <vt:lpstr>mitre-2018</vt:lpstr>
      <vt:lpstr>Submissions through GitHub</vt:lpstr>
      <vt:lpstr>Git Submission (Initial Setup)</vt:lpstr>
      <vt:lpstr>Git Submission, Part 1</vt:lpstr>
      <vt:lpstr>Git Submission, Part 2</vt:lpstr>
      <vt:lpstr>Git Submission, Part 3</vt:lpstr>
      <vt:lpstr>Git Submission, Part 4</vt:lpstr>
      <vt:lpstr>Notes on Git Usage</vt:lpstr>
      <vt:lpstr>Resources and Tools</vt:lpstr>
      <vt:lpstr>Resources</vt:lpstr>
      <vt:lpstr>Vulnogram (example slides)</vt:lpstr>
      <vt:lpstr>Vulnogram</vt:lpstr>
      <vt:lpstr>Vulnogram – Choose the CVE ID to Edit</vt:lpstr>
      <vt:lpstr>Vulnograms – CVE Information Is Imported from the Official CVE List</vt:lpstr>
      <vt:lpstr>Vulnogram – Fill in Metadata</vt:lpstr>
      <vt:lpstr>Vulnogram – Fill in Product/Version Information</vt:lpstr>
      <vt:lpstr>Vulnogram – Fill in Problem Type</vt:lpstr>
      <vt:lpstr>Vulnogram – Add Reference(s)</vt:lpstr>
      <vt:lpstr>Vulnogram – Use the Auto-Text Feature to Start the Description</vt:lpstr>
      <vt:lpstr>Vulnogram – Or Start the Description from Scratch</vt:lpstr>
      <vt:lpstr>Vulnogram – Access the JSON via the JSON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Roberge Jr., Robert J</dc:creator>
  <cp:lastModifiedBy>Andrew Rudiman Jr.</cp:lastModifiedBy>
  <cp:revision>22</cp:revision>
  <dcterms:created xsi:type="dcterms:W3CDTF">2019-02-26T16:06:40Z</dcterms:created>
  <dcterms:modified xsi:type="dcterms:W3CDTF">2021-03-10T22:52:11Z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0x01010010D7D12093FFC84AB17C2D6CFA9D1EDE</vt:lpwstr>
  </property>
</Properties>
</file>