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6" r:id="rId4"/>
  </p:sldMasterIdLst>
  <p:notesMasterIdLst>
    <p:notesMasterId r:id="rId26"/>
  </p:notesMasterIdLst>
  <p:handoutMasterIdLst>
    <p:handoutMasterId r:id="rId27"/>
  </p:handoutMasterIdLst>
  <p:sldIdLst>
    <p:sldId id="256" r:id="rId5"/>
    <p:sldId id="262" r:id="rId6"/>
    <p:sldId id="263" r:id="rId7"/>
    <p:sldId id="264" r:id="rId8"/>
    <p:sldId id="265" r:id="rId9"/>
    <p:sldId id="266" r:id="rId10"/>
    <p:sldId id="267" r:id="rId11"/>
    <p:sldId id="268" r:id="rId12"/>
    <p:sldId id="269" r:id="rId13"/>
    <p:sldId id="270" r:id="rId14"/>
    <p:sldId id="271" r:id="rId15"/>
    <p:sldId id="272" r:id="rId16"/>
    <p:sldId id="273" r:id="rId17"/>
    <p:sldId id="283" r:id="rId18"/>
    <p:sldId id="282" r:id="rId19"/>
    <p:sldId id="278" r:id="rId20"/>
    <p:sldId id="290" r:id="rId21"/>
    <p:sldId id="276" r:id="rId22"/>
    <p:sldId id="285" r:id="rId23"/>
    <p:sldId id="284" r:id="rId24"/>
    <p:sldId id="352" r:id="rId25"/>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zar, Jo E." initials="BJE" lastIdx="4" clrIdx="0">
    <p:extLst>
      <p:ext uri="{19B8F6BF-5375-455C-9EA6-DF929625EA0E}">
        <p15:presenceInfo xmlns:p15="http://schemas.microsoft.com/office/powerpoint/2012/main" userId="S::JBAZAR@MITRE.ORG::52c1f954-4a07-49ab-b36f-92619f3b8e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p:restoredLeft sz="5752" autoAdjust="0"/>
    <p:restoredTop sz="70951" autoAdjust="0"/>
  </p:normalViewPr>
  <p:slideViewPr>
    <p:cSldViewPr snapToGrid="0">
      <p:cViewPr varScale="1">
        <p:scale>
          <a:sx n="73" d="100"/>
          <a:sy n="73" d="100"/>
        </p:scale>
        <p:origin x="1176"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7" d="100"/>
          <a:sy n="77" d="100"/>
        </p:scale>
        <p:origin x="24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872F47-6CE5-4D95-B8D6-9AEA9A7E5F93}"/>
              </a:ext>
            </a:extLst>
          </p:cNvPr>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a:extLst>
              <a:ext uri="{FF2B5EF4-FFF2-40B4-BE49-F238E27FC236}">
                <a16:creationId xmlns:a16="http://schemas.microsoft.com/office/drawing/2014/main" id="{36F9E59F-E5BF-4AA4-882B-F5B705DF29A6}"/>
              </a:ext>
            </a:extLst>
          </p:cNvPr>
          <p:cNvSpPr>
            <a:spLocks noGrp="1"/>
          </p:cNvSpPr>
          <p:nvPr>
            <p:ph type="dt" sz="quarter" idx="1"/>
          </p:nvPr>
        </p:nvSpPr>
        <p:spPr>
          <a:xfrm>
            <a:off x="3979930" y="0"/>
            <a:ext cx="3044719" cy="467231"/>
          </a:xfrm>
          <a:prstGeom prst="rect">
            <a:avLst/>
          </a:prstGeom>
        </p:spPr>
        <p:txBody>
          <a:bodyPr vert="horz" lIns="93360" tIns="46680" rIns="93360" bIns="46680" rtlCol="0"/>
          <a:lstStyle>
            <a:lvl1pPr algn="r">
              <a:defRPr sz="1200"/>
            </a:lvl1pPr>
          </a:lstStyle>
          <a:p>
            <a:fld id="{FD8C879B-2DAC-426D-B5B4-08F42B952A26}" type="datetimeFigureOut">
              <a:rPr lang="en-US" smtClean="0"/>
              <a:t>6/13/2020</a:t>
            </a:fld>
            <a:endParaRPr lang="en-US"/>
          </a:p>
        </p:txBody>
      </p:sp>
      <p:sp>
        <p:nvSpPr>
          <p:cNvPr id="4" name="Footer Placeholder 3">
            <a:extLst>
              <a:ext uri="{FF2B5EF4-FFF2-40B4-BE49-F238E27FC236}">
                <a16:creationId xmlns:a16="http://schemas.microsoft.com/office/drawing/2014/main" id="{772C577A-CE6A-45AF-8211-1E758E6AA8D9}"/>
              </a:ext>
            </a:extLst>
          </p:cNvPr>
          <p:cNvSpPr>
            <a:spLocks noGrp="1"/>
          </p:cNvSpPr>
          <p:nvPr>
            <p:ph type="ftr" sz="quarter" idx="2"/>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E69FD71-56EF-4DDF-81F5-C5CCA31DCE17}"/>
              </a:ext>
            </a:extLst>
          </p:cNvPr>
          <p:cNvSpPr>
            <a:spLocks noGrp="1"/>
          </p:cNvSpPr>
          <p:nvPr>
            <p:ph type="sldNum" sz="quarter" idx="3"/>
          </p:nvPr>
        </p:nvSpPr>
        <p:spPr>
          <a:xfrm>
            <a:off x="3979930" y="8845046"/>
            <a:ext cx="3044719" cy="467230"/>
          </a:xfrm>
          <a:prstGeom prst="rect">
            <a:avLst/>
          </a:prstGeom>
        </p:spPr>
        <p:txBody>
          <a:bodyPr vert="horz" lIns="93360" tIns="46680" rIns="93360" bIns="46680" rtlCol="0" anchor="b"/>
          <a:lstStyle>
            <a:lvl1pPr algn="r">
              <a:defRPr sz="1200"/>
            </a:lvl1pPr>
          </a:lstStyle>
          <a:p>
            <a:fld id="{4C856900-9607-4639-A903-F11B6E042CE6}" type="slidenum">
              <a:rPr lang="en-US" smtClean="0"/>
              <a:t>‹#›</a:t>
            </a:fld>
            <a:endParaRPr lang="en-US"/>
          </a:p>
        </p:txBody>
      </p:sp>
    </p:spTree>
    <p:extLst>
      <p:ext uri="{BB962C8B-B14F-4D97-AF65-F5344CB8AC3E}">
        <p14:creationId xmlns:p14="http://schemas.microsoft.com/office/powerpoint/2010/main" val="940444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92E54576-A3BB-48F9-891E-992E86D01A7B}" type="datetimeFigureOut">
              <a:rPr lang="en-US" smtClean="0"/>
              <a:t>6/13/2020</a:t>
            </a:fld>
            <a:endParaRPr lang="en-US"/>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D58F3C89-9E49-4851-A18A-DAECD34FD650}" type="slidenum">
              <a:rPr lang="en-US" smtClean="0"/>
              <a:t>‹#›</a:t>
            </a:fld>
            <a:endParaRPr lang="en-US"/>
          </a:p>
        </p:txBody>
      </p:sp>
    </p:spTree>
    <p:extLst>
      <p:ext uri="{BB962C8B-B14F-4D97-AF65-F5344CB8AC3E}">
        <p14:creationId xmlns:p14="http://schemas.microsoft.com/office/powerpoint/2010/main" val="711510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r>
              <a:rPr lang="en-US" altLang="ja-JP" dirty="0"/>
              <a:t>CVE </a:t>
            </a:r>
            <a:r>
              <a:rPr lang="ja-JP" altLang="en-US" dirty="0"/>
              <a:t>エントリの作成方法を紹介するプレゼンテーションへようこそ。</a:t>
            </a:r>
            <a:endParaRPr lang="en-US" altLang="ja-JP" dirty="0"/>
          </a:p>
          <a:p>
            <a:pPr lvl="0">
              <a:defRPr/>
            </a:pPr>
            <a:r>
              <a:rPr lang="en-US" dirty="0"/>
              <a:t>CVE</a:t>
            </a:r>
            <a:r>
              <a:rPr lang="ja-JP" altLang="en-US" dirty="0"/>
              <a:t> を採番し、問題が修正され、その情報が公開された後には、</a:t>
            </a:r>
            <a:r>
              <a:rPr lang="en-US" altLang="ja-JP" dirty="0"/>
              <a:t>CVE </a:t>
            </a:r>
            <a:r>
              <a:rPr lang="ja-JP" altLang="en-US" dirty="0"/>
              <a:t>エントリの公開を行います。ここでは、</a:t>
            </a:r>
            <a:r>
              <a:rPr lang="en-US" altLang="ja-JP" dirty="0"/>
              <a:t>CVE </a:t>
            </a:r>
            <a:r>
              <a:rPr lang="ja-JP" altLang="en-US" dirty="0"/>
              <a:t>エントリの作成方法について</a:t>
            </a:r>
            <a:r>
              <a:rPr lang="ja-JP" altLang="en-US"/>
              <a:t>説明します。</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1</a:t>
            </a:fld>
            <a:endParaRPr lang="en-US"/>
          </a:p>
        </p:txBody>
      </p:sp>
    </p:spTree>
    <p:extLst>
      <p:ext uri="{BB962C8B-B14F-4D97-AF65-F5344CB8AC3E}">
        <p14:creationId xmlns:p14="http://schemas.microsoft.com/office/powerpoint/2010/main" val="975035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また、これは別の例です。</a:t>
            </a:r>
            <a:endParaRPr lang="en-US" altLang="ja-JP" dirty="0"/>
          </a:p>
          <a:p>
            <a:r>
              <a:rPr lang="ja-JP" altLang="en-US" dirty="0"/>
              <a:t>前の例と</a:t>
            </a:r>
            <a:r>
              <a:rPr lang="ja-JP" altLang="en-US"/>
              <a:t>比較してより</a:t>
            </a:r>
            <a:r>
              <a:rPr lang="ja-JP" altLang="en-US" dirty="0"/>
              <a:t>詳細な情報が記載されていますが、これではまだ、例えば研究者が独自に発見した脆弱性がこれらと同じものであるかを判断するには、不十分です。</a:t>
            </a:r>
            <a:endParaRPr lang="en-US" altLang="ja-JP" dirty="0"/>
          </a:p>
          <a:p>
            <a:endParaRPr lang="en-US" dirty="0"/>
          </a:p>
        </p:txBody>
      </p:sp>
      <p:sp>
        <p:nvSpPr>
          <p:cNvPr id="4" name="Slide Number Placeholder 3"/>
          <p:cNvSpPr>
            <a:spLocks noGrp="1"/>
          </p:cNvSpPr>
          <p:nvPr>
            <p:ph type="sldNum" sz="quarter" idx="10"/>
          </p:nvPr>
        </p:nvSpPr>
        <p:spPr/>
        <p:txBody>
          <a:bodyPr/>
          <a:lstStyle/>
          <a:p>
            <a:fld id="{482ED7A9-1512-4F10-9149-7B882BBE8FBB}" type="slidenum">
              <a:rPr lang="en-US" smtClean="0"/>
              <a:t>10</a:t>
            </a:fld>
            <a:endParaRPr lang="en-US"/>
          </a:p>
        </p:txBody>
      </p:sp>
    </p:spTree>
    <p:extLst>
      <p:ext uri="{BB962C8B-B14F-4D97-AF65-F5344CB8AC3E}">
        <p14:creationId xmlns:p14="http://schemas.microsoft.com/office/powerpoint/2010/main" val="37261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この例のように、さらに情報を追加すれば、この情報を見た研究者は問題をより</a:t>
            </a:r>
            <a:r>
              <a:rPr lang="ja-JP" altLang="en-US"/>
              <a:t>深く理解でき、</a:t>
            </a:r>
            <a:r>
              <a:rPr lang="ja-JP" altLang="en-US" dirty="0"/>
              <a:t>既に採番されている脆弱性に対して </a:t>
            </a:r>
            <a:r>
              <a:rPr lang="en-US" altLang="ja-JP" dirty="0"/>
              <a:t>CVE </a:t>
            </a:r>
            <a:r>
              <a:rPr lang="ja-JP" altLang="en-US" dirty="0"/>
              <a:t>の採番依頼を行ってしまうといった、採番依頼の重複を避けることができます。</a:t>
            </a:r>
            <a:endParaRPr lang="en-US" dirty="0"/>
          </a:p>
        </p:txBody>
      </p:sp>
      <p:sp>
        <p:nvSpPr>
          <p:cNvPr id="4" name="Slide Number Placeholder 3"/>
          <p:cNvSpPr>
            <a:spLocks noGrp="1"/>
          </p:cNvSpPr>
          <p:nvPr>
            <p:ph type="sldNum" sz="quarter" idx="10"/>
          </p:nvPr>
        </p:nvSpPr>
        <p:spPr/>
        <p:txBody>
          <a:bodyPr/>
          <a:lstStyle/>
          <a:p>
            <a:fld id="{482ED7A9-1512-4F10-9149-7B882BBE8FBB}" type="slidenum">
              <a:rPr lang="en-US" smtClean="0"/>
              <a:t>11</a:t>
            </a:fld>
            <a:endParaRPr lang="en-US"/>
          </a:p>
        </p:txBody>
      </p:sp>
    </p:spTree>
    <p:extLst>
      <p:ext uri="{BB962C8B-B14F-4D97-AF65-F5344CB8AC3E}">
        <p14:creationId xmlns:p14="http://schemas.microsoft.com/office/powerpoint/2010/main" val="2360895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28" y="4481531"/>
            <a:ext cx="5621020" cy="4531839"/>
          </a:xfrm>
        </p:spPr>
        <p:txBody>
          <a:bodyPr/>
          <a:lstStyle/>
          <a:p>
            <a:r>
              <a:rPr lang="ja-JP" altLang="en-US" dirty="0"/>
              <a:t>記載する情報の粒度が細かすぎることで起きる問題もあります。</a:t>
            </a:r>
            <a:endParaRPr lang="en-US" altLang="ja-JP" dirty="0"/>
          </a:p>
          <a:p>
            <a:endParaRPr lang="en-US" dirty="0"/>
          </a:p>
          <a:p>
            <a:r>
              <a:rPr lang="ja-JP" altLang="en-US" dirty="0"/>
              <a:t>上の例では、脆弱性は </a:t>
            </a:r>
            <a:r>
              <a:rPr lang="en-US" altLang="ja-JP" dirty="0"/>
              <a:t>file_upload.c </a:t>
            </a:r>
            <a:r>
              <a:rPr lang="ja-JP" altLang="en-US" dirty="0"/>
              <a:t>の </a:t>
            </a:r>
            <a:r>
              <a:rPr lang="en-US" altLang="ja-JP" dirty="0"/>
              <a:t>523 </a:t>
            </a:r>
            <a:r>
              <a:rPr lang="ja-JP" altLang="en-US" dirty="0"/>
              <a:t>行目で発生していると記載されています。</a:t>
            </a:r>
          </a:p>
          <a:p>
            <a:r>
              <a:rPr lang="ja-JP" altLang="en-US" dirty="0"/>
              <a:t>しかし実際には、この脆弱性は複数のバグが繋がることで起きているものでした。</a:t>
            </a:r>
          </a:p>
          <a:p>
            <a:r>
              <a:rPr lang="ja-JP" altLang="en-US" dirty="0"/>
              <a:t>行番号の情報が記載されることで、</a:t>
            </a:r>
            <a:r>
              <a:rPr lang="en-US" altLang="ja-JP" dirty="0"/>
              <a:t>CVE </a:t>
            </a:r>
            <a:r>
              <a:rPr lang="ja-JP" altLang="en-US" dirty="0"/>
              <a:t>は 個々のバグごとに採番されるべきものだという誤解を招く可能性があります。</a:t>
            </a:r>
          </a:p>
          <a:p>
            <a:endParaRPr lang="ja-JP" altLang="en-US" dirty="0"/>
          </a:p>
          <a:p>
            <a:r>
              <a:rPr lang="ja-JP" altLang="en-US" dirty="0"/>
              <a:t>また、下の例では、製品の派生版に脆弱性が存在している、と記載されていますが、このような場合には、問題は派生版のみにあるのかを確認する必要があります。</a:t>
            </a:r>
          </a:p>
        </p:txBody>
      </p:sp>
      <p:sp>
        <p:nvSpPr>
          <p:cNvPr id="4" name="Slide Number Placeholder 3"/>
          <p:cNvSpPr>
            <a:spLocks noGrp="1"/>
          </p:cNvSpPr>
          <p:nvPr>
            <p:ph type="sldNum" sz="quarter" idx="5"/>
          </p:nvPr>
        </p:nvSpPr>
        <p:spPr/>
        <p:txBody>
          <a:bodyPr/>
          <a:lstStyle/>
          <a:p>
            <a:fld id="{D58F3C89-9E49-4851-A18A-DAECD34FD650}" type="slidenum">
              <a:rPr lang="en-US" smtClean="0"/>
              <a:t>12</a:t>
            </a:fld>
            <a:endParaRPr lang="en-US" dirty="0"/>
          </a:p>
        </p:txBody>
      </p:sp>
    </p:spTree>
    <p:extLst>
      <p:ext uri="{BB962C8B-B14F-4D97-AF65-F5344CB8AC3E}">
        <p14:creationId xmlns:p14="http://schemas.microsoft.com/office/powerpoint/2010/main" val="2647766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Description </a:t>
            </a:r>
            <a:r>
              <a:rPr lang="ja-JP" altLang="en-US" dirty="0"/>
              <a:t>の作成では情報が少なすぎても多すぎてもいけません。完璧な答えはなく、先に説明したようにバランスが重要となります。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既に </a:t>
            </a:r>
            <a:r>
              <a:rPr lang="en-US" altLang="ja-JP" dirty="0"/>
              <a:t>Description </a:t>
            </a:r>
            <a:r>
              <a:rPr lang="ja-JP" altLang="en-US" dirty="0"/>
              <a:t>作成の手順が確立されており、必要最低限の情報が記載できているということであれば問題ありません。</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各 </a:t>
            </a:r>
            <a:r>
              <a:rPr lang="en-US" altLang="ja-JP" dirty="0"/>
              <a:t>CNA </a:t>
            </a:r>
            <a:r>
              <a:rPr lang="ja-JP" altLang="en-US" dirty="0"/>
              <a:t>が発行するアドバイザリはそれぞれ独自の形であり、</a:t>
            </a:r>
            <a:r>
              <a:rPr lang="en-US" altLang="ja-JP" dirty="0"/>
              <a:t>CVE </a:t>
            </a:r>
            <a:r>
              <a:rPr lang="ja-JP" altLang="en-US" dirty="0"/>
              <a:t>の </a:t>
            </a:r>
            <a:r>
              <a:rPr lang="en-US" altLang="ja-JP" dirty="0"/>
              <a:t>Description </a:t>
            </a:r>
            <a:r>
              <a:rPr lang="ja-JP" altLang="en-US" dirty="0"/>
              <a:t>にそのまま使えるとは限りません。</a:t>
            </a:r>
            <a:endParaRPr lang="en-US" altLang="ja-JP" dirty="0"/>
          </a:p>
          <a:p>
            <a:pPr lvl="0">
              <a:defRPr/>
            </a:pPr>
            <a:r>
              <a:rPr lang="ja-JP" altLang="en-US" dirty="0"/>
              <a:t>各自のアドバイザリに記載した情報を</a:t>
            </a:r>
            <a:r>
              <a:rPr lang="en-US" altLang="ja-JP" dirty="0"/>
              <a:t> Description </a:t>
            </a:r>
            <a:r>
              <a:rPr lang="ja-JP" altLang="en-US" dirty="0"/>
              <a:t>に使う場合には、何かしら追加の編集を行うことが必須となることが多いでしょう。</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13</a:t>
            </a:fld>
            <a:endParaRPr lang="en-US"/>
          </a:p>
        </p:txBody>
      </p:sp>
    </p:spTree>
    <p:extLst>
      <p:ext uri="{BB962C8B-B14F-4D97-AF65-F5344CB8AC3E}">
        <p14:creationId xmlns:p14="http://schemas.microsoft.com/office/powerpoint/2010/main" val="3193431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この例では、</a:t>
            </a:r>
            <a:r>
              <a:rPr lang="en-US" altLang="ja-JP" dirty="0"/>
              <a:t>"Security Advisory Description" </a:t>
            </a:r>
            <a:r>
              <a:rPr lang="ja-JP" altLang="en-US" dirty="0"/>
              <a:t>に、必要な情報がほぼ全て記載されていますが、バージョン情報は別の項目に記載されています。</a:t>
            </a:r>
            <a:endParaRPr lang="en-US" altLang="ja-JP" dirty="0"/>
          </a:p>
          <a:p>
            <a:r>
              <a:rPr lang="en-US" dirty="0"/>
              <a:t>CVE </a:t>
            </a:r>
            <a:r>
              <a:rPr lang="ja-JP" altLang="en-US" dirty="0"/>
              <a:t>エントリ提出の際には、バージョン情報を </a:t>
            </a:r>
            <a:r>
              <a:rPr lang="en-US" altLang="ja-JP" dirty="0"/>
              <a:t>Description </a:t>
            </a:r>
            <a:r>
              <a:rPr lang="ja-JP" altLang="en-US" dirty="0"/>
              <a:t>に追加する必要があります。</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14</a:t>
            </a:fld>
            <a:endParaRPr lang="en-US"/>
          </a:p>
        </p:txBody>
      </p:sp>
    </p:spTree>
    <p:extLst>
      <p:ext uri="{BB962C8B-B14F-4D97-AF65-F5344CB8AC3E}">
        <p14:creationId xmlns:p14="http://schemas.microsoft.com/office/powerpoint/2010/main" val="1256422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Description </a:t>
            </a:r>
            <a:r>
              <a:rPr lang="ja-JP" altLang="en-US" dirty="0"/>
              <a:t>作成のためのテンプレート文章があります。</a:t>
            </a:r>
            <a:endParaRPr lang="en-US" altLang="ja-JP" dirty="0"/>
          </a:p>
          <a:p>
            <a:r>
              <a:rPr lang="en-US" altLang="ja-JP" dirty="0"/>
              <a:t>CVE GitHub </a:t>
            </a:r>
            <a:r>
              <a:rPr lang="ja-JP" altLang="en-US" dirty="0"/>
              <a:t>ウェブサイトにあるドキュメント</a:t>
            </a:r>
            <a:r>
              <a:rPr lang="en-US" altLang="ja-JP" dirty="0"/>
              <a:t> "key-details-phrasing.pdf"</a:t>
            </a:r>
            <a:r>
              <a:rPr lang="ja-JP" altLang="en-US" dirty="0"/>
              <a:t> を参照してください。</a:t>
            </a:r>
            <a:r>
              <a:rPr lang="en-US" altLang="ja-JP" dirty="0"/>
              <a:t> </a:t>
            </a:r>
          </a:p>
          <a:p>
            <a:endParaRPr lang="en-US" dirty="0"/>
          </a:p>
        </p:txBody>
      </p:sp>
      <p:sp>
        <p:nvSpPr>
          <p:cNvPr id="4" name="Slide Number Placeholder 3"/>
          <p:cNvSpPr>
            <a:spLocks noGrp="1"/>
          </p:cNvSpPr>
          <p:nvPr>
            <p:ph type="sldNum" sz="quarter" idx="10"/>
          </p:nvPr>
        </p:nvSpPr>
        <p:spPr/>
        <p:txBody>
          <a:bodyPr/>
          <a:lstStyle/>
          <a:p>
            <a:fld id="{902852A1-3618-42A5-AF23-F474AE14C30C}" type="slidenum">
              <a:rPr lang="en-US" smtClean="0"/>
              <a:t>15</a:t>
            </a:fld>
            <a:endParaRPr lang="en-US"/>
          </a:p>
        </p:txBody>
      </p:sp>
    </p:spTree>
    <p:extLst>
      <p:ext uri="{BB962C8B-B14F-4D97-AF65-F5344CB8AC3E}">
        <p14:creationId xmlns:p14="http://schemas.microsoft.com/office/powerpoint/2010/main" val="1631317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これらは、 </a:t>
            </a:r>
            <a:r>
              <a:rPr lang="en-US" altLang="ja-JP" dirty="0"/>
              <a:t>CVE </a:t>
            </a:r>
            <a:r>
              <a:rPr lang="ja-JP" altLang="en-US" dirty="0"/>
              <a:t>エントリに含めてはいけない項目です。</a:t>
            </a:r>
            <a:endParaRPr lang="en-US" altLang="ja-JP" dirty="0"/>
          </a:p>
          <a:p>
            <a:pPr marL="171450" indent="-171450">
              <a:buFont typeface="Wingdings" panose="05000000000000000000" pitchFamily="2" charset="2"/>
              <a:buChar char="n"/>
            </a:pPr>
            <a:r>
              <a:rPr lang="ja-JP" altLang="en-US" dirty="0"/>
              <a:t>広告</a:t>
            </a:r>
            <a:endParaRPr lang="en-US" altLang="ja-JP" dirty="0"/>
          </a:p>
          <a:p>
            <a:pPr marL="171450" indent="-171450">
              <a:buFont typeface="Wingdings" panose="05000000000000000000" pitchFamily="2" charset="2"/>
              <a:buChar char="n"/>
            </a:pPr>
            <a:r>
              <a:rPr lang="ja-JP" altLang="en-US" dirty="0"/>
              <a:t>不適切な言葉</a:t>
            </a:r>
            <a:endParaRPr lang="en-US" altLang="ja-JP" dirty="0"/>
          </a:p>
          <a:p>
            <a:pPr marL="171450" indent="-171450">
              <a:buFont typeface="Wingdings" panose="05000000000000000000" pitchFamily="2" charset="2"/>
              <a:buChar char="n"/>
            </a:pPr>
            <a:r>
              <a:rPr lang="ja-JP" altLang="en-US" dirty="0"/>
              <a:t>コードの抜粋や </a:t>
            </a:r>
            <a:r>
              <a:rPr lang="en-US" altLang="ja-JP" dirty="0"/>
              <a:t>diff</a:t>
            </a:r>
            <a:r>
              <a:rPr lang="ja-JP" altLang="en-US" dirty="0"/>
              <a:t> コマンドの出力</a:t>
            </a:r>
            <a:endParaRPr lang="en-US" altLang="ja-JP" dirty="0"/>
          </a:p>
          <a:p>
            <a:pPr marL="171450" indent="-171450">
              <a:buFont typeface="Wingdings" panose="05000000000000000000" pitchFamily="2" charset="2"/>
              <a:buChar char="n"/>
            </a:pPr>
            <a:r>
              <a:rPr lang="ja-JP" altLang="en-US" dirty="0"/>
              <a:t>攻撃コードや脆弱性実証コード</a:t>
            </a:r>
            <a:endParaRPr lang="en-US" altLang="ja-JP" dirty="0"/>
          </a:p>
          <a:p>
            <a:r>
              <a:rPr lang="ja-JP" altLang="en-US" dirty="0"/>
              <a:t>は記載しないでください。</a:t>
            </a:r>
            <a:endParaRPr lang="en-US" altLang="ja-JP" dirty="0"/>
          </a:p>
          <a:p>
            <a:r>
              <a:rPr lang="ja-JP" altLang="en-US" dirty="0"/>
              <a:t>また、フォーマット</a:t>
            </a:r>
            <a:r>
              <a:rPr lang="ja-JP" altLang="en-US"/>
              <a:t>情報は</a:t>
            </a:r>
            <a:r>
              <a:rPr lang="en-US" altLang="ja-JP" dirty="0"/>
              <a:t> CVE Master List </a:t>
            </a:r>
            <a:r>
              <a:rPr lang="ja-JP" altLang="en-US" dirty="0"/>
              <a:t>へ</a:t>
            </a:r>
            <a:r>
              <a:rPr lang="ja-JP" altLang="en-US"/>
              <a:t>の掲載時に削除</a:t>
            </a:r>
            <a:r>
              <a:rPr lang="ja-JP" altLang="en-US" dirty="0"/>
              <a:t>されます。</a:t>
            </a:r>
            <a:endParaRPr lang="en-US" altLang="ja-JP" dirty="0"/>
          </a:p>
        </p:txBody>
      </p:sp>
      <p:sp>
        <p:nvSpPr>
          <p:cNvPr id="4" name="Slide Number Placeholder 3"/>
          <p:cNvSpPr>
            <a:spLocks noGrp="1"/>
          </p:cNvSpPr>
          <p:nvPr>
            <p:ph type="sldNum" sz="quarter" idx="5"/>
          </p:nvPr>
        </p:nvSpPr>
        <p:spPr/>
        <p:txBody>
          <a:bodyPr/>
          <a:lstStyle/>
          <a:p>
            <a:fld id="{D58F3C89-9E49-4851-A18A-DAECD34FD650}" type="slidenum">
              <a:rPr lang="en-US" smtClean="0"/>
              <a:t>16</a:t>
            </a:fld>
            <a:endParaRPr lang="en-US"/>
          </a:p>
        </p:txBody>
      </p:sp>
    </p:spTree>
    <p:extLst>
      <p:ext uri="{BB962C8B-B14F-4D97-AF65-F5344CB8AC3E}">
        <p14:creationId xmlns:p14="http://schemas.microsoft.com/office/powerpoint/2010/main" val="574196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CVE </a:t>
            </a:r>
            <a:r>
              <a:rPr lang="ja-JP" altLang="en-US" dirty="0"/>
              <a:t>エントリ作成のいくつかのコツを紹介します。</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17</a:t>
            </a:fld>
            <a:endParaRPr lang="en-US"/>
          </a:p>
        </p:txBody>
      </p:sp>
    </p:spTree>
    <p:extLst>
      <p:ext uri="{BB962C8B-B14F-4D97-AF65-F5344CB8AC3E}">
        <p14:creationId xmlns:p14="http://schemas.microsoft.com/office/powerpoint/2010/main" val="2223234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ほかに選択肢がない場合以外には、</a:t>
            </a:r>
            <a:r>
              <a:rPr lang="en-US" altLang="ja-JP" dirty="0"/>
              <a:t>Commit ID</a:t>
            </a:r>
            <a:r>
              <a:rPr lang="ja-JP" altLang="en-US" dirty="0"/>
              <a:t> をバージョン情報として使わないでください。</a:t>
            </a:r>
            <a:endParaRPr lang="en-US" altLang="ja-JP" dirty="0"/>
          </a:p>
          <a:p>
            <a:r>
              <a:rPr lang="ja-JP" altLang="en-US" dirty="0"/>
              <a:t>通常、使用している</a:t>
            </a:r>
            <a:r>
              <a:rPr lang="ja-JP" altLang="en-US"/>
              <a:t>バージョンに</a:t>
            </a:r>
            <a:r>
              <a:rPr lang="en-US" altLang="ja-JP" dirty="0"/>
              <a:t> Commit ID </a:t>
            </a:r>
            <a:r>
              <a:rPr lang="ja-JP" altLang="en-US" dirty="0"/>
              <a:t>で示される変更が含まれているかどうかは判断できません。</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18</a:t>
            </a:fld>
            <a:endParaRPr lang="en-US"/>
          </a:p>
        </p:txBody>
      </p:sp>
    </p:spTree>
    <p:extLst>
      <p:ext uri="{BB962C8B-B14F-4D97-AF65-F5344CB8AC3E}">
        <p14:creationId xmlns:p14="http://schemas.microsoft.com/office/powerpoint/2010/main" val="32106382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影響を受けるバージョンとして「全てのバージョン」や「バージョン</a:t>
            </a:r>
            <a:r>
              <a:rPr lang="en-US" altLang="ja-JP" dirty="0"/>
              <a:t> X </a:t>
            </a:r>
            <a:r>
              <a:rPr lang="ja-JP" altLang="en-US" dirty="0"/>
              <a:t>以降」といった、修正バージョンが</a:t>
            </a:r>
            <a:r>
              <a:rPr lang="ja-JP" altLang="en-US"/>
              <a:t>存在しないように読める表現は避けてください</a:t>
            </a:r>
            <a:r>
              <a:rPr lang="ja-JP" altLang="en-US" dirty="0"/>
              <a:t>。</a:t>
            </a:r>
            <a:endParaRPr lang="en-US" altLang="ja-JP" dirty="0"/>
          </a:p>
          <a:p>
            <a:r>
              <a:rPr lang="ja-JP" altLang="en-US" dirty="0"/>
              <a:t>ユーザや脆弱性スキャナに文字通りの意味で理解</a:t>
            </a:r>
            <a:r>
              <a:rPr lang="ja-JP" altLang="en-US"/>
              <a:t>され、修正</a:t>
            </a:r>
            <a:r>
              <a:rPr lang="ja-JP" altLang="en-US" dirty="0"/>
              <a:t>を行ったバージョンが存在することに気付いてもらえない、といったことが起こる可能性があります。</a:t>
            </a:r>
            <a:endParaRPr lang="en-US" dirty="0"/>
          </a:p>
        </p:txBody>
      </p:sp>
      <p:sp>
        <p:nvSpPr>
          <p:cNvPr id="4" name="Slide Number Placeholder 3"/>
          <p:cNvSpPr>
            <a:spLocks noGrp="1"/>
          </p:cNvSpPr>
          <p:nvPr>
            <p:ph type="sldNum" sz="quarter" idx="5"/>
          </p:nvPr>
        </p:nvSpPr>
        <p:spPr/>
        <p:txBody>
          <a:bodyPr/>
          <a:lstStyle/>
          <a:p>
            <a:fld id="{D26DA38A-5B6D-4B73-8631-E3ACB22184B3}" type="slidenum">
              <a:rPr lang="en-US" smtClean="0"/>
              <a:t>19</a:t>
            </a:fld>
            <a:endParaRPr lang="en-US"/>
          </a:p>
        </p:txBody>
      </p:sp>
    </p:spTree>
    <p:extLst>
      <p:ext uri="{BB962C8B-B14F-4D97-AF65-F5344CB8AC3E}">
        <p14:creationId xmlns:p14="http://schemas.microsoft.com/office/powerpoint/2010/main" val="112585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CVE </a:t>
            </a:r>
            <a:r>
              <a:rPr lang="ja-JP" altLang="en-US" dirty="0"/>
              <a:t>エントリは </a:t>
            </a:r>
            <a:r>
              <a:rPr lang="en-US" altLang="ja-JP" dirty="0"/>
              <a:t>CVE Master List </a:t>
            </a:r>
            <a:r>
              <a:rPr lang="ja-JP" altLang="en-US" dirty="0"/>
              <a:t>にアップロードされます。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CVE </a:t>
            </a:r>
            <a:r>
              <a:rPr lang="ja-JP" altLang="en-US" dirty="0"/>
              <a:t>エントリには、</a:t>
            </a:r>
            <a:r>
              <a:rPr lang="en-US" altLang="ja-JP" dirty="0"/>
              <a:t>CVE ID</a:t>
            </a:r>
            <a:r>
              <a:rPr lang="ja-JP" altLang="en-US" dirty="0"/>
              <a:t>、</a:t>
            </a:r>
            <a:r>
              <a:rPr lang="en-US" altLang="ja-JP" dirty="0"/>
              <a:t> Description</a:t>
            </a:r>
            <a:r>
              <a:rPr lang="ja-JP" altLang="en-US" dirty="0"/>
              <a:t>、</a:t>
            </a:r>
            <a:r>
              <a:rPr lang="en-US" altLang="ja-JP" dirty="0"/>
              <a:t> Reference </a:t>
            </a:r>
            <a:r>
              <a:rPr lang="ja-JP" altLang="en-US" dirty="0"/>
              <a:t>情報、そしてその他のメタデータが含まれています。</a:t>
            </a:r>
            <a:endParaRPr lang="en-US" dirty="0"/>
          </a:p>
        </p:txBody>
      </p:sp>
      <p:sp>
        <p:nvSpPr>
          <p:cNvPr id="4" name="Slide Number Placeholder 3"/>
          <p:cNvSpPr>
            <a:spLocks noGrp="1"/>
          </p:cNvSpPr>
          <p:nvPr>
            <p:ph type="sldNum" sz="quarter" idx="10"/>
          </p:nvPr>
        </p:nvSpPr>
        <p:spPr/>
        <p:txBody>
          <a:bodyPr/>
          <a:lstStyle/>
          <a:p>
            <a:fld id="{ECEEDBAE-EA7E-4BCF-8469-5AD683F556B3}" type="slidenum">
              <a:rPr lang="en-US" smtClean="0"/>
              <a:t>2</a:t>
            </a:fld>
            <a:endParaRPr lang="en-US" dirty="0"/>
          </a:p>
        </p:txBody>
      </p:sp>
    </p:spTree>
    <p:extLst>
      <p:ext uri="{BB962C8B-B14F-4D97-AF65-F5344CB8AC3E}">
        <p14:creationId xmlns:p14="http://schemas.microsoft.com/office/powerpoint/2010/main" val="1250972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a:t>
            </a:r>
            <a:r>
              <a:rPr lang="en-US" baseline="30000" dirty="0"/>
              <a:t>rd</a:t>
            </a:r>
            <a:r>
              <a:rPr lang="en-US" dirty="0"/>
              <a:t> party </a:t>
            </a:r>
            <a:r>
              <a:rPr lang="ja-JP" altLang="en-US" dirty="0"/>
              <a:t>製品に </a:t>
            </a:r>
            <a:r>
              <a:rPr lang="en-US" altLang="ja-JP" dirty="0"/>
              <a:t>CVE </a:t>
            </a:r>
            <a:r>
              <a:rPr lang="ja-JP" altLang="en-US" dirty="0"/>
              <a:t>を採番する場合には、それが脆弱性の原因であることを記載してください。</a:t>
            </a:r>
            <a:endParaRPr lang="en-US" altLang="ja-JP" dirty="0"/>
          </a:p>
          <a:p>
            <a:r>
              <a:rPr lang="ja-JP" altLang="en-US" dirty="0"/>
              <a:t>この例では、問題の影響を受けるのは </a:t>
            </a:r>
            <a:r>
              <a:rPr lang="en-US" altLang="ja-JP" dirty="0"/>
              <a:t>Product</a:t>
            </a:r>
            <a:r>
              <a:rPr lang="ja-JP" altLang="en-US" dirty="0"/>
              <a:t> </a:t>
            </a:r>
            <a:r>
              <a:rPr lang="en-US" altLang="ja-JP" dirty="0"/>
              <a:t>B</a:t>
            </a:r>
            <a:r>
              <a:rPr lang="ja-JP" altLang="en-US" dirty="0"/>
              <a:t> のみのように見えますが、実際には問題の原因は </a:t>
            </a:r>
            <a:r>
              <a:rPr lang="en-US" altLang="ja-JP" dirty="0"/>
              <a:t>FFmpeg</a:t>
            </a:r>
            <a:r>
              <a:rPr lang="ja-JP" altLang="en-US" dirty="0"/>
              <a:t> であり、</a:t>
            </a:r>
            <a:r>
              <a:rPr lang="en-US" altLang="ja-JP" dirty="0"/>
              <a:t>FFmpeg </a:t>
            </a:r>
            <a:r>
              <a:rPr lang="ja-JP" altLang="en-US" dirty="0"/>
              <a:t>を取り込んだ他の製品も影響を受けます。</a:t>
            </a:r>
            <a:endParaRPr lang="en-US" dirty="0"/>
          </a:p>
        </p:txBody>
      </p:sp>
      <p:sp>
        <p:nvSpPr>
          <p:cNvPr id="4" name="Slide Number Placeholder 3"/>
          <p:cNvSpPr>
            <a:spLocks noGrp="1"/>
          </p:cNvSpPr>
          <p:nvPr>
            <p:ph type="sldNum" sz="quarter" idx="5"/>
          </p:nvPr>
        </p:nvSpPr>
        <p:spPr/>
        <p:txBody>
          <a:bodyPr/>
          <a:lstStyle/>
          <a:p>
            <a:fld id="{D26DA38A-5B6D-4B73-8631-E3ACB22184B3}" type="slidenum">
              <a:rPr lang="en-US" smtClean="0"/>
              <a:t>20</a:t>
            </a:fld>
            <a:endParaRPr lang="en-US"/>
          </a:p>
        </p:txBody>
      </p:sp>
    </p:spTree>
    <p:extLst>
      <p:ext uri="{BB962C8B-B14F-4D97-AF65-F5344CB8AC3E}">
        <p14:creationId xmlns:p14="http://schemas.microsoft.com/office/powerpoint/2010/main" val="15376516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a:t>説明</a:t>
            </a:r>
            <a:r>
              <a:rPr lang="ja-JP" altLang="en-US" b="0" dirty="0"/>
              <a:t>は以上です。</a:t>
            </a:r>
            <a:endParaRPr lang="en-US" altLang="ja-JP" b="0" dirty="0"/>
          </a:p>
        </p:txBody>
      </p:sp>
      <p:sp>
        <p:nvSpPr>
          <p:cNvPr id="4" name="Slide Number Placeholder 3"/>
          <p:cNvSpPr>
            <a:spLocks noGrp="1"/>
          </p:cNvSpPr>
          <p:nvPr>
            <p:ph type="sldNum" sz="quarter" idx="5"/>
          </p:nvPr>
        </p:nvSpPr>
        <p:spPr/>
        <p:txBody>
          <a:bodyPr/>
          <a:lstStyle/>
          <a:p>
            <a:fld id="{D58F3C89-9E49-4851-A18A-DAECD34FD650}" type="slidenum">
              <a:rPr lang="en-US" smtClean="0"/>
              <a:t>21</a:t>
            </a:fld>
            <a:endParaRPr lang="en-US"/>
          </a:p>
        </p:txBody>
      </p:sp>
    </p:spTree>
    <p:extLst>
      <p:ext uri="{BB962C8B-B14F-4D97-AF65-F5344CB8AC3E}">
        <p14:creationId xmlns:p14="http://schemas.microsoft.com/office/powerpoint/2010/main" val="4180362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CVE </a:t>
            </a:r>
            <a:r>
              <a:rPr lang="ja-JP" altLang="en-US" dirty="0"/>
              <a:t>エントリは、どの脆弱性に </a:t>
            </a:r>
            <a:r>
              <a:rPr lang="en-US" altLang="ja-JP" dirty="0"/>
              <a:t>CVE </a:t>
            </a:r>
            <a:r>
              <a:rPr lang="ja-JP" altLang="en-US" dirty="0"/>
              <a:t>が採番されたのかを記述しています。</a:t>
            </a:r>
            <a:endParaRPr lang="en-US" altLang="ja-JP" dirty="0"/>
          </a:p>
          <a:p>
            <a:pPr lvl="0">
              <a:defRPr/>
            </a:pPr>
            <a:r>
              <a:rPr lang="ja-JP" altLang="en-US" dirty="0"/>
              <a:t>ユーザはこれを見ることによって、新規の脆弱性や、ほかの脆弱性と区別するための情報を知ることができます。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また、個々の脆弱性がどのように数えられたのかを確認することができ、</a:t>
            </a:r>
            <a:r>
              <a:rPr lang="en-US" altLang="ja-JP" dirty="0"/>
              <a:t>CVE </a:t>
            </a:r>
            <a:r>
              <a:rPr lang="ja-JP" altLang="en-US" dirty="0"/>
              <a:t>採番の記録となります。</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3</a:t>
            </a:fld>
            <a:endParaRPr lang="en-US"/>
          </a:p>
        </p:txBody>
      </p:sp>
    </p:spTree>
    <p:extLst>
      <p:ext uri="{BB962C8B-B14F-4D97-AF65-F5344CB8AC3E}">
        <p14:creationId xmlns:p14="http://schemas.microsoft.com/office/powerpoint/2010/main" val="3346504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28" y="4481532"/>
            <a:ext cx="5621020" cy="3666708"/>
          </a:xfrm>
        </p:spPr>
        <p:txBody>
          <a:bodyPr/>
          <a:lstStyle/>
          <a:p>
            <a:r>
              <a:rPr lang="en-US" altLang="ja-JP" dirty="0"/>
              <a:t>CVE </a:t>
            </a:r>
            <a:r>
              <a:rPr lang="ja-JP" altLang="en-US" dirty="0"/>
              <a:t>エントリには</a:t>
            </a:r>
            <a:endParaRPr lang="en-US" altLang="ja-JP" dirty="0"/>
          </a:p>
          <a:p>
            <a:pPr marL="171450" indent="-171450">
              <a:buFont typeface="Wingdings" panose="05000000000000000000" pitchFamily="2" charset="2"/>
              <a:buChar char="n"/>
            </a:pPr>
            <a:r>
              <a:rPr lang="en-US" altLang="ja-JP" dirty="0"/>
              <a:t>CVE ID</a:t>
            </a:r>
          </a:p>
          <a:p>
            <a:pPr marL="171450" indent="-171450">
              <a:buFont typeface="Wingdings" panose="05000000000000000000" pitchFamily="2" charset="2"/>
              <a:buChar char="n"/>
            </a:pPr>
            <a:r>
              <a:rPr lang="ja-JP" altLang="en-US" dirty="0"/>
              <a:t>製品名</a:t>
            </a:r>
            <a:endParaRPr lang="en-US" altLang="ja-JP" dirty="0"/>
          </a:p>
          <a:p>
            <a:pPr marL="171450" indent="-171450">
              <a:buFont typeface="Wingdings" panose="05000000000000000000" pitchFamily="2" charset="2"/>
              <a:buChar char="n"/>
            </a:pPr>
            <a:r>
              <a:rPr lang="ja-JP" altLang="en-US" dirty="0"/>
              <a:t>バージョン</a:t>
            </a:r>
            <a:endParaRPr lang="en-US" altLang="ja-JP" dirty="0"/>
          </a:p>
          <a:p>
            <a:pPr marL="171450" indent="-171450">
              <a:buFont typeface="Wingdings" panose="05000000000000000000" pitchFamily="2" charset="2"/>
              <a:buChar char="n"/>
            </a:pPr>
            <a:r>
              <a:rPr lang="ja-JP" altLang="en-US" dirty="0"/>
              <a:t>脆弱性種別や原因</a:t>
            </a:r>
            <a:endParaRPr lang="en-US" altLang="ja-JP" dirty="0"/>
          </a:p>
          <a:p>
            <a:pPr marL="171450" indent="-171450">
              <a:buFont typeface="Wingdings" panose="05000000000000000000" pitchFamily="2" charset="2"/>
              <a:buChar char="n"/>
            </a:pPr>
            <a:r>
              <a:rPr lang="ja-JP" altLang="en-US" dirty="0"/>
              <a:t>一つ以上のリファレンス情報</a:t>
            </a:r>
            <a:endParaRPr lang="en-US" altLang="ja-JP" dirty="0"/>
          </a:p>
          <a:p>
            <a:r>
              <a:rPr lang="ja-JP" altLang="en-US" dirty="0"/>
              <a:t>を記載します。</a:t>
            </a:r>
            <a:endParaRPr lang="en-US" altLang="ja-JP" dirty="0"/>
          </a:p>
          <a:p>
            <a:endParaRPr lang="ja-JP" altLang="en-US" dirty="0"/>
          </a:p>
          <a:p>
            <a:r>
              <a:rPr lang="en-US" altLang="ja-JP" dirty="0"/>
              <a:t>CVE List </a:t>
            </a:r>
            <a:r>
              <a:rPr lang="ja-JP" altLang="en-US" dirty="0"/>
              <a:t>は公開情報であり</a:t>
            </a:r>
            <a:r>
              <a:rPr lang="ja-JP" altLang="en-US"/>
              <a:t>、また転載することも</a:t>
            </a:r>
            <a:r>
              <a:rPr lang="ja-JP" altLang="en-US" dirty="0"/>
              <a:t>可能です。</a:t>
            </a:r>
          </a:p>
          <a:p>
            <a:r>
              <a:rPr lang="en-US" altLang="ja-JP" dirty="0"/>
              <a:t>CNA </a:t>
            </a:r>
            <a:r>
              <a:rPr lang="ja-JP" altLang="en-US" dirty="0"/>
              <a:t>は、このような </a:t>
            </a:r>
            <a:r>
              <a:rPr lang="en-US" altLang="ja-JP" dirty="0"/>
              <a:t>CVE </a:t>
            </a:r>
            <a:r>
              <a:rPr lang="ja-JP" altLang="en-US" dirty="0"/>
              <a:t>情報の公開や転載などに関して、</a:t>
            </a:r>
            <a:r>
              <a:rPr lang="en-US" altLang="ja-JP" dirty="0"/>
              <a:t>CVE Terms</a:t>
            </a:r>
            <a:r>
              <a:rPr lang="ja-JP" altLang="en-US" dirty="0"/>
              <a:t> </a:t>
            </a:r>
            <a:r>
              <a:rPr lang="en-US" altLang="ja-JP" dirty="0"/>
              <a:t>of Use </a:t>
            </a:r>
            <a:r>
              <a:rPr lang="ja-JP" altLang="en-US" dirty="0"/>
              <a:t>に合意する必要があります。</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4</a:t>
            </a:fld>
            <a:endParaRPr lang="en-US"/>
          </a:p>
        </p:txBody>
      </p:sp>
    </p:spTree>
    <p:extLst>
      <p:ext uri="{BB962C8B-B14F-4D97-AF65-F5344CB8AC3E}">
        <p14:creationId xmlns:p14="http://schemas.microsoft.com/office/powerpoint/2010/main" val="147460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41374" y="4481531"/>
            <a:ext cx="5588000" cy="919092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CVE </a:t>
            </a:r>
            <a:r>
              <a:rPr lang="ja-JP" altLang="en-US" dirty="0"/>
              <a:t>エントリの </a:t>
            </a:r>
            <a:r>
              <a:rPr lang="en-US" altLang="ja-JP" dirty="0"/>
              <a:t>Description </a:t>
            </a:r>
            <a:r>
              <a:rPr lang="ja-JP" altLang="en-US" dirty="0"/>
              <a:t>に記載する製品情報には、次のような項目の記載が必須です。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まず製品情報について、影響を受ける製品の情報を明確に記載してください。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もし何かしらの理由で製品情報を記載しないという場合には、適切な製品情報を指し示すリファレンス情報の掲載が必要となります。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またバージョン情報の記載も必要です。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そして、脆弱性種別、原因、影響、この三つの内どれかは記載する必要があります。</a:t>
            </a:r>
            <a:endParaRPr lang="en-US" dirty="0"/>
          </a:p>
          <a:p>
            <a:pPr lvl="0">
              <a:defRPr/>
            </a:pPr>
            <a:endParaRPr lang="en-US" dirty="0"/>
          </a:p>
          <a:p>
            <a:pPr lvl="0">
              <a:defRPr/>
            </a:pPr>
            <a:r>
              <a:rPr lang="ja-JP" altLang="en-US" dirty="0"/>
              <a:t>製品名、バージョン、脆弱性種別、原因、影響、これらの情報は、必ず個別のフィールドと </a:t>
            </a:r>
            <a:r>
              <a:rPr lang="en-US" dirty="0"/>
              <a:t>Description </a:t>
            </a:r>
            <a:r>
              <a:rPr lang="ja-JP" altLang="en-US" dirty="0"/>
              <a:t>の両方に記載してください。</a:t>
            </a:r>
          </a:p>
          <a:p>
            <a:pPr lvl="0">
              <a:defRPr/>
            </a:pPr>
            <a:r>
              <a:rPr lang="en-US" dirty="0"/>
              <a:t>CVE List </a:t>
            </a:r>
            <a:r>
              <a:rPr lang="ja-JP" altLang="en-US" dirty="0"/>
              <a:t>では前のページで挙げた全てのフィールドの情報が表示されるわけではありません。そのため、例えば製品情報を </a:t>
            </a:r>
            <a:r>
              <a:rPr lang="en-US" dirty="0"/>
              <a:t>Description </a:t>
            </a:r>
            <a:r>
              <a:rPr lang="ja-JP" altLang="en-US" dirty="0"/>
              <a:t>に記載していない場合、製品情報が何も表示されず、ユーザの混乱を招く可能性があります。</a:t>
            </a:r>
          </a:p>
          <a:p>
            <a:pPr lvl="0">
              <a:defRPr/>
            </a:pPr>
            <a:endParaRPr lang="en-US" dirty="0"/>
          </a:p>
          <a:p>
            <a:pPr lvl="0">
              <a:defRPr/>
            </a:pPr>
            <a:r>
              <a:rPr lang="en-US" dirty="0"/>
              <a:t>CNA </a:t>
            </a:r>
            <a:r>
              <a:rPr lang="ja-JP" altLang="en-US" dirty="0"/>
              <a:t>は</a:t>
            </a:r>
            <a:r>
              <a:rPr lang="en-US" altLang="ja-JP" dirty="0"/>
              <a:t>CVE </a:t>
            </a:r>
            <a:r>
              <a:rPr lang="ja-JP" altLang="en-US" dirty="0"/>
              <a:t>採番に際して非公開の情報も入手するかもしれませんが、</a:t>
            </a:r>
            <a:r>
              <a:rPr lang="en-US" dirty="0"/>
              <a:t>Description </a:t>
            </a:r>
            <a:r>
              <a:rPr lang="ja-JP" altLang="en-US" dirty="0"/>
              <a:t>の情報はリファレンス情報に掲載する公開情報に基づいて記載してください。</a:t>
            </a:r>
            <a:endParaRPr lang="en-US" altLang="ja-JP" dirty="0"/>
          </a:p>
          <a:p>
            <a:pPr lvl="0">
              <a:defRPr/>
            </a:pPr>
            <a:endParaRPr lang="en-US" dirty="0"/>
          </a:p>
          <a:p>
            <a:pPr lvl="0">
              <a:defRPr/>
            </a:pPr>
            <a:r>
              <a:rPr lang="ja-JP" altLang="en-US" dirty="0"/>
              <a:t>また </a:t>
            </a:r>
            <a:r>
              <a:rPr lang="en-US" dirty="0"/>
              <a:t>Description </a:t>
            </a:r>
            <a:r>
              <a:rPr lang="ja-JP" altLang="en-US" dirty="0"/>
              <a:t>には、該当する脆弱性と関連する情報のみを英語で記載してください。</a:t>
            </a:r>
          </a:p>
          <a:p>
            <a:pPr lvl="0">
              <a:defRPr/>
            </a:pPr>
            <a:r>
              <a:rPr lang="en-US" dirty="0"/>
              <a:t>JSON </a:t>
            </a:r>
            <a:r>
              <a:rPr lang="ja-JP" altLang="en-US" dirty="0"/>
              <a:t>を使用すると</a:t>
            </a:r>
            <a:r>
              <a:rPr lang="en-US" altLang="ja-JP" dirty="0"/>
              <a:t> </a:t>
            </a:r>
            <a:r>
              <a:rPr lang="en-US" dirty="0"/>
              <a:t>Description </a:t>
            </a:r>
            <a:r>
              <a:rPr lang="ja-JP" altLang="en-US" dirty="0"/>
              <a:t>情報を複数の言語で記述することが可能となりますが、その内一つは英語である必要があります。</a:t>
            </a:r>
          </a:p>
        </p:txBody>
      </p:sp>
      <p:sp>
        <p:nvSpPr>
          <p:cNvPr id="4" name="Slide Number Placeholder 3"/>
          <p:cNvSpPr>
            <a:spLocks noGrp="1"/>
          </p:cNvSpPr>
          <p:nvPr>
            <p:ph type="sldNum" sz="quarter" idx="5"/>
          </p:nvPr>
        </p:nvSpPr>
        <p:spPr/>
        <p:txBody>
          <a:bodyPr/>
          <a:lstStyle/>
          <a:p>
            <a:fld id="{D58F3C89-9E49-4851-A18A-DAECD34FD650}" type="slidenum">
              <a:rPr lang="en-US" smtClean="0"/>
              <a:t>5</a:t>
            </a:fld>
            <a:endParaRPr lang="en-US" dirty="0"/>
          </a:p>
        </p:txBody>
      </p:sp>
    </p:spTree>
    <p:extLst>
      <p:ext uri="{BB962C8B-B14F-4D97-AF65-F5344CB8AC3E}">
        <p14:creationId xmlns:p14="http://schemas.microsoft.com/office/powerpoint/2010/main" val="1595754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a:t>Description </a:t>
            </a:r>
            <a:r>
              <a:rPr lang="ja-JP" altLang="en-US" dirty="0"/>
              <a:t>には、必須項目の</a:t>
            </a:r>
            <a:r>
              <a:rPr lang="ja-JP" altLang="en-US"/>
              <a:t>ほかに追加</a:t>
            </a:r>
            <a:r>
              <a:rPr lang="ja-JP" altLang="en-US" dirty="0"/>
              <a:t>の情報を掲載することも可能です。</a:t>
            </a:r>
            <a:endParaRPr lang="en-US" dirty="0"/>
          </a:p>
          <a:p>
            <a:r>
              <a:rPr lang="ja-JP" altLang="en-US" dirty="0"/>
              <a:t>例えば、攻撃条件として認証されている必要があるか、もしくは遠隔からの攻撃は可能であるか、などの情報です。</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6</a:t>
            </a:fld>
            <a:endParaRPr lang="en-US"/>
          </a:p>
        </p:txBody>
      </p:sp>
    </p:spTree>
    <p:extLst>
      <p:ext uri="{BB962C8B-B14F-4D97-AF65-F5344CB8AC3E}">
        <p14:creationId xmlns:p14="http://schemas.microsoft.com/office/powerpoint/2010/main" val="3642043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良い </a:t>
            </a:r>
            <a:r>
              <a:rPr lang="en-US" altLang="ja-JP" dirty="0"/>
              <a:t>Description </a:t>
            </a:r>
            <a:r>
              <a:rPr lang="ja-JP" altLang="en-US" dirty="0"/>
              <a:t>を書くには、職人的ともいえるようなバランス感覚が必要です。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情報の出し過ぎにならない範囲で、適度な粒度で、ユーザに必要な情報を提供してください。</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7</a:t>
            </a:fld>
            <a:endParaRPr lang="en-US"/>
          </a:p>
        </p:txBody>
      </p:sp>
    </p:spTree>
    <p:extLst>
      <p:ext uri="{BB962C8B-B14F-4D97-AF65-F5344CB8AC3E}">
        <p14:creationId xmlns:p14="http://schemas.microsoft.com/office/powerpoint/2010/main" val="1178819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a:t>Description </a:t>
            </a:r>
            <a:r>
              <a:rPr lang="ja-JP" altLang="en-US" dirty="0"/>
              <a:t>には、どの脆弱性を示しているか伝わる</a:t>
            </a:r>
            <a:r>
              <a:rPr lang="ja-JP" altLang="en-US"/>
              <a:t>ように十分</a:t>
            </a:r>
            <a:r>
              <a:rPr lang="ja-JP" altLang="en-US" dirty="0"/>
              <a:t>な情報を掲載してください。</a:t>
            </a:r>
          </a:p>
          <a:p>
            <a:endParaRPr lang="ja-JP" altLang="en-US" dirty="0"/>
          </a:p>
          <a:p>
            <a:r>
              <a:rPr lang="ja-JP" altLang="en-US" dirty="0"/>
              <a:t>特定のバージョンの </a:t>
            </a:r>
            <a:r>
              <a:rPr lang="en-US" altLang="ja-JP" dirty="0"/>
              <a:t>Windows </a:t>
            </a:r>
            <a:r>
              <a:rPr lang="ja-JP" altLang="en-US" dirty="0"/>
              <a:t>に </a:t>
            </a:r>
            <a:r>
              <a:rPr lang="en-US" altLang="ja-JP" dirty="0"/>
              <a:t>Buffer overflow </a:t>
            </a:r>
            <a:r>
              <a:rPr lang="ja-JP" altLang="en-US" dirty="0"/>
              <a:t>の脆弱性が存在する、とだけ記載されている場合を想像してみてください。</a:t>
            </a:r>
            <a:endParaRPr lang="en-US" dirty="0"/>
          </a:p>
        </p:txBody>
      </p:sp>
      <p:sp>
        <p:nvSpPr>
          <p:cNvPr id="4" name="Slide Number Placeholder 3"/>
          <p:cNvSpPr>
            <a:spLocks noGrp="1"/>
          </p:cNvSpPr>
          <p:nvPr>
            <p:ph type="sldNum" sz="quarter" idx="5"/>
          </p:nvPr>
        </p:nvSpPr>
        <p:spPr/>
        <p:txBody>
          <a:bodyPr/>
          <a:lstStyle/>
          <a:p>
            <a:fld id="{D58F3C89-9E49-4851-A18A-DAECD34FD650}" type="slidenum">
              <a:rPr lang="en-US" smtClean="0"/>
              <a:t>8</a:t>
            </a:fld>
            <a:endParaRPr lang="en-US"/>
          </a:p>
        </p:txBody>
      </p:sp>
    </p:spTree>
    <p:extLst>
      <p:ext uri="{BB962C8B-B14F-4D97-AF65-F5344CB8AC3E}">
        <p14:creationId xmlns:p14="http://schemas.microsoft.com/office/powerpoint/2010/main" val="2498966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これは、より詳細な情報が必要となる例です。</a:t>
            </a:r>
            <a:endParaRPr lang="en-US" altLang="ja-JP" dirty="0"/>
          </a:p>
          <a:p>
            <a:r>
              <a:rPr lang="en-US" altLang="ja-JP" dirty="0"/>
              <a:t> </a:t>
            </a:r>
            <a:r>
              <a:rPr lang="ja-JP" altLang="en-US"/>
              <a:t>二つの</a:t>
            </a:r>
            <a:r>
              <a:rPr lang="ja-JP" altLang="en-US" dirty="0"/>
              <a:t>異なる </a:t>
            </a:r>
            <a:r>
              <a:rPr lang="en-US" altLang="ja-JP" dirty="0"/>
              <a:t>CVE </a:t>
            </a:r>
            <a:r>
              <a:rPr lang="ja-JP" altLang="en-US" dirty="0"/>
              <a:t>の </a:t>
            </a:r>
            <a:r>
              <a:rPr lang="en-US" altLang="ja-JP" dirty="0"/>
              <a:t>Description </a:t>
            </a:r>
            <a:r>
              <a:rPr lang="ja-JP" altLang="en-US" dirty="0"/>
              <a:t>がありますが、それぞれ最低限の情報しか記載されて</a:t>
            </a:r>
            <a:r>
              <a:rPr lang="ja-JP" altLang="en-US"/>
              <a:t>おらず、二つの脆弱性</a:t>
            </a:r>
            <a:r>
              <a:rPr lang="ja-JP" altLang="en-US" dirty="0"/>
              <a:t>の違い</a:t>
            </a:r>
            <a:r>
              <a:rPr lang="ja-JP" altLang="en-US"/>
              <a:t>が伝わりません。</a:t>
            </a:r>
            <a:endParaRPr lang="en-US" altLang="ja-JP" dirty="0"/>
          </a:p>
          <a:p>
            <a:r>
              <a:rPr lang="ja-JP" altLang="en-US" dirty="0"/>
              <a:t>そのため</a:t>
            </a:r>
            <a:r>
              <a:rPr lang="ja-JP" altLang="en-US"/>
              <a:t>、この例では二つが異なる</a:t>
            </a:r>
            <a:r>
              <a:rPr lang="ja-JP" altLang="en-US" dirty="0"/>
              <a:t>脆弱性であることを説明する文章を追加しました。</a:t>
            </a: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482ED7A9-1512-4F10-9149-7B882BBE8FBB}" type="slidenum">
              <a:rPr lang="en-US" smtClean="0"/>
              <a:t>9</a:t>
            </a:fld>
            <a:endParaRPr lang="en-US"/>
          </a:p>
        </p:txBody>
      </p:sp>
    </p:spTree>
    <p:extLst>
      <p:ext uri="{BB962C8B-B14F-4D97-AF65-F5344CB8AC3E}">
        <p14:creationId xmlns:p14="http://schemas.microsoft.com/office/powerpoint/2010/main" val="14822334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mitre.org/" TargetMode="External"/><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facebook.com/MITREcorp"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s://www.dhs.gov/"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www.mitre.org/" TargetMode="External"/><Relationship Id="rId4" Type="http://schemas.openxmlformats.org/officeDocument/2006/relationships/hyperlink" Target="https://www.dhs.gov/cisa/cybersecurity-division/"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9" name="Rectangle 9"/>
          <p:cNvSpPr>
            <a:spLocks noGrp="1" noChangeArrowheads="1"/>
          </p:cNvSpPr>
          <p:nvPr>
            <p:ph type="ctrTitle" sz="quarter" hasCustomPrompt="1"/>
          </p:nvPr>
        </p:nvSpPr>
        <p:spPr>
          <a:xfrm>
            <a:off x="1009528" y="368932"/>
            <a:ext cx="9662160" cy="1981200"/>
          </a:xfrm>
        </p:spPr>
        <p:txBody>
          <a:bodyPr anchor="b" anchorCtr="0">
            <a:normAutofit/>
          </a:bodyPr>
          <a:lstStyle>
            <a:lvl1pPr algn="l">
              <a:lnSpc>
                <a:spcPts val="4400"/>
              </a:lnSpc>
              <a:defRPr sz="4000" b="1">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US" dirty="0"/>
              <a:t>Title here</a:t>
            </a:r>
          </a:p>
        </p:txBody>
      </p:sp>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chemeClr val="bg1">
                <a:lumMod val="50000"/>
              </a:schemeClr>
            </a:solidFill>
            <a:prstDash val="solid"/>
            <a:round/>
            <a:headEnd type="none" w="med" len="med"/>
            <a:tailEnd type="none" w="med" len="med"/>
          </a:ln>
          <a:effectLst/>
        </p:spPr>
      </p:cxnSp>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14" name="Slide Number Placeholder 5">
            <a:extLst>
              <a:ext uri="{FF2B5EF4-FFF2-40B4-BE49-F238E27FC236}">
                <a16:creationId xmlns:a16="http://schemas.microsoft.com/office/drawing/2014/main" id="{495288DB-2197-4AA1-9E62-6093715D88CA}"/>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dirty="0">
                <a:latin typeface="Arial" pitchFamily="34" charset="0"/>
              </a:rPr>
              <a:t>|</a:t>
            </a:r>
            <a:r>
              <a:rPr lang="en-US" dirty="0">
                <a:latin typeface="Tahoma" panose="020B0604030504040204" pitchFamily="34" charset="0"/>
                <a:ea typeface="Tahoma" panose="020B0604030504040204" pitchFamily="34" charset="0"/>
                <a:cs typeface="Tahoma" panose="020B0604030504040204" pitchFamily="34" charset="0"/>
              </a:rPr>
              <a:t> </a:t>
            </a:r>
            <a:fld id="{295008BC-DA31-4D19-837B-EFA4386B05F5}" type="slidenum">
              <a:rPr lang="en-US" smtClean="0">
                <a:latin typeface="Tahoma" panose="020B0604030504040204" pitchFamily="34" charset="0"/>
                <a:ea typeface="Tahoma" panose="020B0604030504040204" pitchFamily="34" charset="0"/>
                <a:cs typeface="Tahoma" panose="020B0604030504040204" pitchFamily="34" charset="0"/>
              </a:rPr>
              <a:pPr/>
              <a:t>‹#›</a:t>
            </a:fld>
            <a:r>
              <a:rPr lang="en-US" dirty="0">
                <a:latin typeface="Tahoma" panose="020B0604030504040204" pitchFamily="34" charset="0"/>
                <a:ea typeface="Tahoma" panose="020B0604030504040204" pitchFamily="34" charset="0"/>
                <a:cs typeface="Tahoma" panose="020B0604030504040204" pitchFamily="34" charset="0"/>
              </a:rPr>
              <a:t> </a:t>
            </a:r>
            <a:r>
              <a:rPr lang="en-US" dirty="0">
                <a:latin typeface="Arial" pitchFamily="34" charset="0"/>
              </a:rPr>
              <a:t>|</a:t>
            </a:r>
            <a:r>
              <a:rPr lang="en-US" dirty="0">
                <a:latin typeface="Arial" pitchFamily="34" charset="0"/>
                <a:ea typeface="Verdana" pitchFamily="34" charset="0"/>
                <a:cs typeface="Verdana" pitchFamily="34" charset="0"/>
              </a:rPr>
              <a:t> </a:t>
            </a:r>
          </a:p>
        </p:txBody>
      </p:sp>
      <p:pic>
        <p:nvPicPr>
          <p:cNvPr id="15" name="Picture 14">
            <a:extLst>
              <a:ext uri="{FF2B5EF4-FFF2-40B4-BE49-F238E27FC236}">
                <a16:creationId xmlns:a16="http://schemas.microsoft.com/office/drawing/2014/main" id="{77C638E1-417D-42D6-BE35-6B0C68E0CD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20" name="Text Box 34">
            <a:extLst>
              <a:ext uri="{FF2B5EF4-FFF2-40B4-BE49-F238E27FC236}">
                <a16:creationId xmlns:a16="http://schemas.microsoft.com/office/drawing/2014/main" id="{64B792E7-8D76-4EA8-9A42-E8F018734208}"/>
              </a:ext>
            </a:extLst>
          </p:cNvPr>
          <p:cNvSpPr txBox="1">
            <a:spLocks noChangeArrowheads="1"/>
          </p:cNvSpPr>
          <p:nvPr userDrawn="1"/>
        </p:nvSpPr>
        <p:spPr bwMode="auto">
          <a:xfrm>
            <a:off x="3799002" y="6327030"/>
            <a:ext cx="7810226"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412648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a:xfrm>
            <a:off x="616448" y="365760"/>
            <a:ext cx="11236721" cy="75025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1"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400" kern="1200" smtClean="0">
                <a:solidFill>
                  <a:schemeClr val="tx1"/>
                </a:solidFill>
                <a:latin typeface="Tahoma" panose="020B0604030504040204" pitchFamily="34" charset="0"/>
                <a:ea typeface="Tahoma" panose="020B0604030504040204" pitchFamily="34" charset="0"/>
                <a:cs typeface="Tahoma" panose="020B0604030504040204" pitchFamily="34" charset="0"/>
              </a:defRPr>
            </a:lvl3pPr>
            <a:lvl4pPr algn="l" defTabSz="1216185" rtl="0" eaLnBrk="1" latinLnBrk="0" hangingPunct="1">
              <a:spcBef>
                <a:spcPts val="0"/>
              </a:spcBef>
              <a:spcAft>
                <a:spcPts val="798"/>
              </a:spcAft>
              <a:buClr>
                <a:schemeClr val="tx2"/>
              </a:buClr>
              <a:defRPr lang="en-US" sz="2400" b="0" kern="1200" smtClean="0">
                <a:solidFill>
                  <a:schemeClr val="tx1"/>
                </a:solidFill>
                <a:latin typeface="Tahoma" panose="020B0604030504040204" pitchFamily="34" charset="0"/>
                <a:ea typeface="Tahoma" panose="020B0604030504040204" pitchFamily="34" charset="0"/>
                <a:cs typeface="Tahoma" panose="020B0604030504040204"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7" name="Slide Number Placeholder 5">
            <a:extLst>
              <a:ext uri="{FF2B5EF4-FFF2-40B4-BE49-F238E27FC236}">
                <a16:creationId xmlns:a16="http://schemas.microsoft.com/office/drawing/2014/main" id="{B53F2848-DF32-4C59-B04B-EBFD963B2F8D}"/>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6" name="Picture 5">
            <a:extLst>
              <a:ext uri="{FF2B5EF4-FFF2-40B4-BE49-F238E27FC236}">
                <a16:creationId xmlns:a16="http://schemas.microsoft.com/office/drawing/2014/main" id="{31D7181D-716A-4D91-A867-E15F7B0D94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8" name="Text Box 34">
            <a:extLst>
              <a:ext uri="{FF2B5EF4-FFF2-40B4-BE49-F238E27FC236}">
                <a16:creationId xmlns:a16="http://schemas.microsoft.com/office/drawing/2014/main" id="{5B17FFB1-3C4C-4A5B-BF53-392C4B55DE8D}"/>
              </a:ext>
            </a:extLst>
          </p:cNvPr>
          <p:cNvSpPr txBox="1">
            <a:spLocks noChangeArrowheads="1"/>
          </p:cNvSpPr>
          <p:nvPr userDrawn="1"/>
        </p:nvSpPr>
        <p:spPr bwMode="auto">
          <a:xfrm>
            <a:off x="3846135" y="6327030"/>
            <a:ext cx="7763093"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43184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1">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16" name="Slide Number Placeholder 5">
            <a:extLst>
              <a:ext uri="{FF2B5EF4-FFF2-40B4-BE49-F238E27FC236}">
                <a16:creationId xmlns:a16="http://schemas.microsoft.com/office/drawing/2014/main" id="{B0B872EE-CF6B-48C6-B994-9F72BDEE74E7}"/>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13" name="Picture 12">
            <a:extLst>
              <a:ext uri="{FF2B5EF4-FFF2-40B4-BE49-F238E27FC236}">
                <a16:creationId xmlns:a16="http://schemas.microsoft.com/office/drawing/2014/main" id="{3D6E3400-6335-4224-A22B-E2EBEAD337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14" name="Text Box 34">
            <a:extLst>
              <a:ext uri="{FF2B5EF4-FFF2-40B4-BE49-F238E27FC236}">
                <a16:creationId xmlns:a16="http://schemas.microsoft.com/office/drawing/2014/main" id="{518CCD41-A9F7-4B00-93BD-F7845169ECDF}"/>
              </a:ext>
            </a:extLst>
          </p:cNvPr>
          <p:cNvSpPr txBox="1">
            <a:spLocks noChangeArrowheads="1"/>
          </p:cNvSpPr>
          <p:nvPr userDrawn="1"/>
        </p:nvSpPr>
        <p:spPr bwMode="auto">
          <a:xfrm>
            <a:off x="3808429" y="6327030"/>
            <a:ext cx="7800800"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1152494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838200" y="1517281"/>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172200" y="1517281"/>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10" name="Slide Number Placeholder 5">
            <a:extLst>
              <a:ext uri="{FF2B5EF4-FFF2-40B4-BE49-F238E27FC236}">
                <a16:creationId xmlns:a16="http://schemas.microsoft.com/office/drawing/2014/main" id="{CEB45D1C-3664-40B8-A5D0-E8CCF94E9716}"/>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7" name="Picture 6">
            <a:extLst>
              <a:ext uri="{FF2B5EF4-FFF2-40B4-BE49-F238E27FC236}">
                <a16:creationId xmlns:a16="http://schemas.microsoft.com/office/drawing/2014/main" id="{DB9AF125-20EA-456C-BE4C-67ED3015B7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9" name="Text Box 34">
            <a:extLst>
              <a:ext uri="{FF2B5EF4-FFF2-40B4-BE49-F238E27FC236}">
                <a16:creationId xmlns:a16="http://schemas.microsoft.com/office/drawing/2014/main" id="{7E4E5044-6C8A-430E-8E5C-FC7D4AE93854}"/>
              </a:ext>
            </a:extLst>
          </p:cNvPr>
          <p:cNvSpPr txBox="1">
            <a:spLocks noChangeArrowheads="1"/>
          </p:cNvSpPr>
          <p:nvPr userDrawn="1"/>
        </p:nvSpPr>
        <p:spPr bwMode="auto">
          <a:xfrm>
            <a:off x="3846135" y="6327030"/>
            <a:ext cx="7763093"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983BB99-7878-4217-A951-411299834543}"/>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4" name="Picture 3">
            <a:extLst>
              <a:ext uri="{FF2B5EF4-FFF2-40B4-BE49-F238E27FC236}">
                <a16:creationId xmlns:a16="http://schemas.microsoft.com/office/drawing/2014/main" id="{A5DE3558-F699-4E78-9BF6-8194A12D1F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6" name="Text Box 34">
            <a:extLst>
              <a:ext uri="{FF2B5EF4-FFF2-40B4-BE49-F238E27FC236}">
                <a16:creationId xmlns:a16="http://schemas.microsoft.com/office/drawing/2014/main" id="{40A091E8-174E-44E2-AC98-8321EE8CF618}"/>
              </a:ext>
            </a:extLst>
          </p:cNvPr>
          <p:cNvSpPr txBox="1">
            <a:spLocks noChangeArrowheads="1"/>
          </p:cNvSpPr>
          <p:nvPr userDrawn="1"/>
        </p:nvSpPr>
        <p:spPr bwMode="auto">
          <a:xfrm>
            <a:off x="3874415" y="6327030"/>
            <a:ext cx="7734813"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41602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480646" y="1162059"/>
            <a:ext cx="11368454" cy="209542"/>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6" name="Slide Number Placeholder 5">
            <a:extLst>
              <a:ext uri="{FF2B5EF4-FFF2-40B4-BE49-F238E27FC236}">
                <a16:creationId xmlns:a16="http://schemas.microsoft.com/office/drawing/2014/main" id="{6E540930-2B08-4727-B9A2-078A4D8C527A}"/>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7" name="Picture 6">
            <a:extLst>
              <a:ext uri="{FF2B5EF4-FFF2-40B4-BE49-F238E27FC236}">
                <a16:creationId xmlns:a16="http://schemas.microsoft.com/office/drawing/2014/main" id="{38945711-76E2-4AFD-BB3B-3DCAB0B0BE6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8" name="Text Box 34">
            <a:extLst>
              <a:ext uri="{FF2B5EF4-FFF2-40B4-BE49-F238E27FC236}">
                <a16:creationId xmlns:a16="http://schemas.microsoft.com/office/drawing/2014/main" id="{EA17A43F-8195-477C-878E-E21183EB1140}"/>
              </a:ext>
            </a:extLst>
          </p:cNvPr>
          <p:cNvSpPr txBox="1">
            <a:spLocks noChangeArrowheads="1"/>
          </p:cNvSpPr>
          <p:nvPr userDrawn="1"/>
        </p:nvSpPr>
        <p:spPr bwMode="auto">
          <a:xfrm>
            <a:off x="3855563" y="6327030"/>
            <a:ext cx="7753666"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838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23D89D2D-9F9A-4436-ACCC-12C4EEB682D9}"/>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5" name="Picture 4">
            <a:extLst>
              <a:ext uri="{FF2B5EF4-FFF2-40B4-BE49-F238E27FC236}">
                <a16:creationId xmlns:a16="http://schemas.microsoft.com/office/drawing/2014/main" id="{F0749DC2-D4E0-4003-BCD2-293586479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8" name="Text Box 34">
            <a:extLst>
              <a:ext uri="{FF2B5EF4-FFF2-40B4-BE49-F238E27FC236}">
                <a16:creationId xmlns:a16="http://schemas.microsoft.com/office/drawing/2014/main" id="{6694A54E-A2FD-4930-87E3-F1AE89EA025B}"/>
              </a:ext>
            </a:extLst>
          </p:cNvPr>
          <p:cNvSpPr txBox="1">
            <a:spLocks noChangeArrowheads="1"/>
          </p:cNvSpPr>
          <p:nvPr userDrawn="1"/>
        </p:nvSpPr>
        <p:spPr bwMode="auto">
          <a:xfrm>
            <a:off x="3855563" y="6327030"/>
            <a:ext cx="7753666"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423412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527538" y="1162059"/>
            <a:ext cx="11321562" cy="18609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47818" y="1295400"/>
            <a:ext cx="1729468" cy="791415"/>
          </a:xfrm>
          <a:prstGeom prst="rect">
            <a:avLst/>
          </a:prstGeom>
        </p:spPr>
      </p:pic>
      <p:sp>
        <p:nvSpPr>
          <p:cNvPr id="13" name="Slide Number Placeholder 5">
            <a:extLst>
              <a:ext uri="{FF2B5EF4-FFF2-40B4-BE49-F238E27FC236}">
                <a16:creationId xmlns:a16="http://schemas.microsoft.com/office/drawing/2014/main" id="{B7782C9A-11A1-4178-A238-6B25283AF52F}"/>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200">
                <a:solidFill>
                  <a:schemeClr val="bg1">
                    <a:lumMod val="50000"/>
                  </a:schemeClr>
                </a:solidFill>
              </a:defRPr>
            </a:lvl1pPr>
          </a:lstStyle>
          <a:p>
            <a:r>
              <a:rPr lang="en-US">
                <a:latin typeface="Arial" pitchFamily="34" charset="0"/>
              </a:rPr>
              <a:t>| </a:t>
            </a:r>
            <a:fld id="{295008BC-DA31-4D19-837B-EFA4386B05F5}" type="slidenum">
              <a:rPr lang="en-US" smtClean="0">
                <a:latin typeface="Arial" pitchFamily="34" charset="0"/>
              </a:rPr>
              <a:pPr/>
              <a:t>‹#›</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14" name="TextBox 13">
            <a:extLst>
              <a:ext uri="{FF2B5EF4-FFF2-40B4-BE49-F238E27FC236}">
                <a16:creationId xmlns:a16="http://schemas.microsoft.com/office/drawing/2014/main" id="{17109A21-2439-4CFB-9479-D8A7F30FB2A1}"/>
              </a:ext>
            </a:extLst>
          </p:cNvPr>
          <p:cNvSpPr txBox="1"/>
          <p:nvPr/>
        </p:nvSpPr>
        <p:spPr>
          <a:xfrm>
            <a:off x="3070716" y="2220156"/>
            <a:ext cx="6083673" cy="1846659"/>
          </a:xfrm>
          <a:prstGeom prst="rect">
            <a:avLst/>
          </a:prstGeom>
          <a:noFill/>
        </p:spPr>
        <p:txBody>
          <a:bodyPr wrap="square" rtlCol="0">
            <a:spAutoFit/>
          </a:bodyPr>
          <a:lstStyle/>
          <a:p>
            <a:pPr algn="ctr">
              <a:spcAft>
                <a:spcPts val="600"/>
              </a:spcAft>
            </a:pPr>
            <a:r>
              <a:rPr lang="en-US"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MITRE’s mission-driven teams are dedicated to solving problems for a safer world. Through our federally funded R&amp;D centers and public-private partnerships, we work across government to tackle challenges to the safety, stability, and well-being of our nation.</a:t>
            </a:r>
            <a:br>
              <a:rPr lang="en-US"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br>
            <a:endParaRPr lang="en-US"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algn="ctr">
              <a:spcAft>
                <a:spcPts val="600"/>
              </a:spcAft>
            </a:pPr>
            <a:r>
              <a:rPr lang="en-US"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16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Learn more </a:t>
            </a:r>
            <a:r>
              <a:rPr lang="en-US" sz="1600" u="sng"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3"/>
              </a:rPr>
              <a:t>www.mitre.org</a:t>
            </a:r>
            <a:r>
              <a:rPr lang="en-US" sz="16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6" name="Picture 5" descr="Facebook Logo">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14545" y="4419742"/>
            <a:ext cx="498578" cy="498578"/>
          </a:xfrm>
          <a:prstGeom prst="rect">
            <a:avLst/>
          </a:prstGeom>
        </p:spPr>
      </p:pic>
      <p:pic>
        <p:nvPicPr>
          <p:cNvPr id="15" name="Picture 14" descr="LinkedIn Logo">
            <a:extLst>
              <a:ext uri="{FF2B5EF4-FFF2-40B4-BE49-F238E27FC236}">
                <a16:creationId xmlns:a16="http://schemas.microsoft.com/office/drawing/2014/main" id="{02C622B8-4947-4CAB-8194-8CD6F1245B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47963" y="4421381"/>
            <a:ext cx="498578" cy="498578"/>
          </a:xfrm>
          <a:prstGeom prst="rect">
            <a:avLst/>
          </a:prstGeom>
        </p:spPr>
      </p:pic>
      <p:pic>
        <p:nvPicPr>
          <p:cNvPr id="17" name="Picture 16" descr="YouTube Logo">
            <a:extLst>
              <a:ext uri="{FF2B5EF4-FFF2-40B4-BE49-F238E27FC236}">
                <a16:creationId xmlns:a16="http://schemas.microsoft.com/office/drawing/2014/main" id="{74F8B3DA-1668-47E0-836F-3E3BFF70CF2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481381" y="4427165"/>
            <a:ext cx="1186209" cy="498578"/>
          </a:xfrm>
          <a:prstGeom prst="rect">
            <a:avLst/>
          </a:prstGeom>
        </p:spPr>
      </p:pic>
      <p:pic>
        <p:nvPicPr>
          <p:cNvPr id="19" name="Picture 18" descr="Twitter Logo">
            <a:extLst>
              <a:ext uri="{FF2B5EF4-FFF2-40B4-BE49-F238E27FC236}">
                <a16:creationId xmlns:a16="http://schemas.microsoft.com/office/drawing/2014/main" id="{72F06D0D-7B3F-44C8-895A-1F35137BDE6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557514" y="4419742"/>
            <a:ext cx="498578" cy="498578"/>
          </a:xfrm>
          <a:prstGeom prst="rect">
            <a:avLst/>
          </a:prstGeom>
        </p:spPr>
      </p:pic>
    </p:spTree>
    <p:extLst>
      <p:ext uri="{BB962C8B-B14F-4D97-AF65-F5344CB8AC3E}">
        <p14:creationId xmlns:p14="http://schemas.microsoft.com/office/powerpoint/2010/main" val="121730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1" y="274638"/>
            <a:ext cx="9328727" cy="868362"/>
          </a:xfrm>
          <a:prstGeom prst="rect">
            <a:avLst/>
          </a:prstGeom>
        </p:spPr>
        <p:txBody>
          <a:bodyPr vert="horz" lIns="91440" tIns="45720" rIns="91440" bIns="45720" rtlCol="0" anchor="ctr" anchorCtr="0">
            <a:normAutofit/>
          </a:bodyPr>
          <a:lstStyle>
            <a:lvl1pPr>
              <a:lnSpc>
                <a:spcPts val="3200"/>
              </a:lnSpc>
              <a:defRPr>
                <a:solidFill>
                  <a:schemeClr val="tx2"/>
                </a:solidFill>
                <a:latin typeface="Helvetica LT Std" pitchFamily="34" charset="0"/>
                <a:ea typeface="Verdana" pitchFamily="34" charset="0"/>
                <a:cs typeface="Verdana" pitchFamily="34" charset="0"/>
              </a:defRPr>
            </a:lvl1pPr>
          </a:lstStyle>
          <a:p>
            <a:r>
              <a:rPr lang="en-US" dirty="0"/>
              <a:t>Click to edit Master title style</a:t>
            </a:r>
          </a:p>
        </p:txBody>
      </p:sp>
      <p:sp>
        <p:nvSpPr>
          <p:cNvPr id="8" name="Text Placeholder 2"/>
          <p:cNvSpPr>
            <a:spLocks noGrp="1"/>
          </p:cNvSpPr>
          <p:nvPr>
            <p:ph idx="1"/>
          </p:nvPr>
        </p:nvSpPr>
        <p:spPr>
          <a:xfrm>
            <a:off x="812800" y="1447801"/>
            <a:ext cx="10972800" cy="4589745"/>
          </a:xfrm>
          <a:prstGeom prst="rect">
            <a:avLst/>
          </a:prstGeom>
        </p:spPr>
        <p:txBody>
          <a:bodyPr vert="horz" lIns="91440" tIns="45720" rIns="91440" bIns="45720" rtlCol="0">
            <a:normAutofit/>
          </a:bodyPr>
          <a:lstStyle>
            <a:lvl1pPr>
              <a:spcAft>
                <a:spcPts val="600"/>
              </a:spcAft>
              <a:defRPr sz="2000">
                <a:solidFill>
                  <a:schemeClr val="tx1"/>
                </a:solidFill>
                <a:latin typeface="Helvetica LT Std" pitchFamily="34" charset="0"/>
                <a:ea typeface="Verdana" pitchFamily="34" charset="0"/>
                <a:cs typeface="Verdana" pitchFamily="34" charset="0"/>
              </a:defRPr>
            </a:lvl1pPr>
            <a:lvl2pPr>
              <a:spcAft>
                <a:spcPts val="600"/>
              </a:spcAft>
              <a:defRPr sz="2000">
                <a:solidFill>
                  <a:schemeClr val="tx1"/>
                </a:solidFill>
                <a:latin typeface="Helvetica LT Std" pitchFamily="34" charset="0"/>
                <a:ea typeface="Verdana" pitchFamily="34" charset="0"/>
                <a:cs typeface="Verdana" pitchFamily="34" charset="0"/>
              </a:defRPr>
            </a:lvl2pPr>
            <a:lvl3pPr>
              <a:spcAft>
                <a:spcPts val="600"/>
              </a:spcAft>
              <a:defRPr sz="1800">
                <a:solidFill>
                  <a:schemeClr val="tx1"/>
                </a:solidFill>
                <a:latin typeface="Helvetica LT Std" pitchFamily="34" charset="0"/>
                <a:ea typeface="Verdana" pitchFamily="34" charset="0"/>
                <a:cs typeface="Verdana" pitchFamily="34" charset="0"/>
              </a:defRPr>
            </a:lvl3pPr>
          </a:lstStyle>
          <a:p>
            <a:pPr lvl="0"/>
            <a:r>
              <a:rPr lang="en-US" dirty="0"/>
              <a:t>Edit Master text styles</a:t>
            </a:r>
          </a:p>
          <a:p>
            <a:pPr lvl="1"/>
            <a:r>
              <a:rPr lang="en-US" dirty="0"/>
              <a:t>Second level</a:t>
            </a:r>
          </a:p>
          <a:p>
            <a:pPr lvl="2"/>
            <a:r>
              <a:rPr lang="en-US" dirty="0"/>
              <a:t>Third level</a:t>
            </a:r>
          </a:p>
        </p:txBody>
      </p:sp>
      <p:sp>
        <p:nvSpPr>
          <p:cNvPr id="10" name="Slide Number Placeholder 5"/>
          <p:cNvSpPr>
            <a:spLocks noGrp="1"/>
          </p:cNvSpPr>
          <p:nvPr>
            <p:ph type="sldNum" sz="quarter" idx="4"/>
          </p:nvPr>
        </p:nvSpPr>
        <p:spPr>
          <a:xfrm>
            <a:off x="11198321" y="123591"/>
            <a:ext cx="661021" cy="180918"/>
          </a:xfrm>
          <a:prstGeom prst="rect">
            <a:avLst/>
          </a:prstGeom>
        </p:spPr>
        <p:txBody>
          <a:bodyPr vert="horz" lIns="91440" tIns="45720" rIns="91440" bIns="45720" rtlCol="0" anchor="b"/>
          <a:lstStyle>
            <a:lvl1pPr algn="r">
              <a:defRPr sz="1000">
                <a:solidFill>
                  <a:schemeClr val="tx1">
                    <a:tint val="75000"/>
                  </a:schemeClr>
                </a:solidFill>
                <a:latin typeface="Helvetica LT Std" pitchFamily="34" charset="0"/>
              </a:defRPr>
            </a:lvl1pPr>
          </a:lstStyle>
          <a:p>
            <a:r>
              <a:rPr lang="en-US" dirty="0">
                <a:solidFill>
                  <a:srgbClr val="C1CD23"/>
                </a:solidFill>
              </a:rPr>
              <a:t>|</a:t>
            </a:r>
            <a:r>
              <a:rPr lang="en-US" dirty="0"/>
              <a:t> </a:t>
            </a:r>
            <a:fld id="{295008BC-DA31-4D19-837B-EFA4386B05F5}" type="slidenum">
              <a:rPr lang="en-US" smtClean="0">
                <a:solidFill>
                  <a:schemeClr val="tx1">
                    <a:lumMod val="50000"/>
                    <a:lumOff val="50000"/>
                  </a:schemeClr>
                </a:solidFill>
              </a:rPr>
              <a:pPr/>
              <a:t>‹#›</a:t>
            </a:fld>
            <a:r>
              <a:rPr lang="en-US" dirty="0"/>
              <a:t> </a:t>
            </a:r>
            <a:r>
              <a:rPr lang="en-US" dirty="0">
                <a:solidFill>
                  <a:srgbClr val="C1CD23"/>
                </a:solidFill>
              </a:rPr>
              <a:t>|</a:t>
            </a:r>
          </a:p>
        </p:txBody>
      </p:sp>
      <p:pic>
        <p:nvPicPr>
          <p:cNvPr id="5" name="Picture 4">
            <a:extLst>
              <a:ext uri="{FF2B5EF4-FFF2-40B4-BE49-F238E27FC236}">
                <a16:creationId xmlns:a16="http://schemas.microsoft.com/office/drawing/2014/main" id="{FAE96631-AC9A-4136-AD4E-1031F234CF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2771" y="6063116"/>
            <a:ext cx="1260777" cy="679412"/>
          </a:xfrm>
          <a:prstGeom prst="rect">
            <a:avLst/>
          </a:prstGeom>
        </p:spPr>
      </p:pic>
      <p:sp>
        <p:nvSpPr>
          <p:cNvPr id="6" name="Text Box 34">
            <a:extLst>
              <a:ext uri="{FF2B5EF4-FFF2-40B4-BE49-F238E27FC236}">
                <a16:creationId xmlns:a16="http://schemas.microsoft.com/office/drawing/2014/main" id="{E3ABD851-716C-4BCD-AE29-6EB30713EBF9}"/>
              </a:ext>
            </a:extLst>
          </p:cNvPr>
          <p:cNvSpPr txBox="1">
            <a:spLocks noChangeArrowheads="1"/>
          </p:cNvSpPr>
          <p:nvPr userDrawn="1"/>
        </p:nvSpPr>
        <p:spPr bwMode="auto">
          <a:xfrm>
            <a:off x="3780147" y="6327030"/>
            <a:ext cx="7829081" cy="415498"/>
          </a:xfrm>
          <a:prstGeom prst="rect">
            <a:avLst/>
          </a:prstGeom>
          <a:noFill/>
          <a:ln w="9525">
            <a:noFill/>
            <a:miter lim="800000"/>
            <a:headEnd/>
            <a:tailEnd/>
          </a:ln>
          <a:effectLst/>
        </p:spPr>
        <p:txBody>
          <a:bodyPr wrap="square" lIns="45720" rIns="45720">
            <a:spAutoFit/>
          </a:bodyPr>
          <a:lstStyle/>
          <a:p>
            <a:pPr algn="l" eaLnBrk="0" hangingPunct="0">
              <a:defRPr/>
            </a:pPr>
            <a:r>
              <a:rPr lang="en-US" sz="1050" baseline="0" dirty="0">
                <a:latin typeface="Helvetica LT Std"/>
              </a:rPr>
              <a:t>CVE is sponsored by </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the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U.S. Department of Homeland Security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(DHS) </a:t>
            </a:r>
            <a:r>
              <a:rPr lang="en-US" sz="1050" u="sng" baseline="0" dirty="0">
                <a:solidFill>
                  <a:srgbClr val="4472C4"/>
                </a:solidFill>
                <a:effectLst/>
                <a:latin typeface="Helvetica LT Std"/>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Cybersecurity and Infrastructure Security Agency</a:t>
            </a:r>
            <a:r>
              <a:rPr lang="en-US" sz="1050" baseline="0" dirty="0">
                <a:solidFill>
                  <a:srgbClr val="000000"/>
                </a:solidFill>
                <a:effectLst/>
                <a:latin typeface="Helvetica LT Std"/>
                <a:ea typeface="Calibri" panose="020F0502020204030204" pitchFamily="34" charset="0"/>
                <a:cs typeface="Times New Roman" panose="02020603050405020304" pitchFamily="18" charset="0"/>
              </a:rPr>
              <a:t> (CISA)</a:t>
            </a:r>
            <a:r>
              <a:rPr lang="en-US" sz="1050" baseline="0" dirty="0">
                <a:latin typeface="Helvetica LT Std"/>
              </a:rPr>
              <a:t>. Copyright © 1999–2020, </a:t>
            </a:r>
            <a:r>
              <a:rPr lang="en-US" sz="1050" baseline="0" dirty="0">
                <a:latin typeface="Helvetica LT Std"/>
                <a:hlinkClick r:id="rId5"/>
              </a:rPr>
              <a:t>The MITRE Corporation</a:t>
            </a:r>
            <a:r>
              <a:rPr lang="en-US" sz="1050" baseline="0" dirty="0">
                <a:latin typeface="Helvetica LT Std"/>
              </a:rPr>
              <a:t>. CVE and the CVE logo are registered trademarks of The MITRE Corporation.</a:t>
            </a:r>
            <a:endParaRPr lang="en-US" altLang="en-US" sz="1050" b="0" u="none" baseline="0" dirty="0">
              <a:solidFill>
                <a:schemeClr val="tx1"/>
              </a:solidFill>
              <a:latin typeface="Helvetica LT Std"/>
              <a:cs typeface="+mn-cs"/>
            </a:endParaRPr>
          </a:p>
        </p:txBody>
      </p:sp>
    </p:spTree>
    <p:extLst>
      <p:ext uri="{BB962C8B-B14F-4D97-AF65-F5344CB8AC3E}">
        <p14:creationId xmlns:p14="http://schemas.microsoft.com/office/powerpoint/2010/main" val="59507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endParaRPr lang="en-US" dirty="0"/>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dirty="0"/>
              <a:t>Third level</a:t>
            </a:r>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chemeClr val="accent1"/>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9" y="1242752"/>
            <a:ext cx="11236720" cy="0"/>
          </a:xfrm>
          <a:prstGeom prst="line">
            <a:avLst/>
          </a:prstGeom>
          <a:solidFill>
            <a:srgbClr val="FFCC99"/>
          </a:solidFill>
          <a:ln w="12700" cap="flat" cmpd="sng" algn="ctr">
            <a:solidFill>
              <a:schemeClr val="bg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5" r:id="rId3"/>
    <p:sldLayoutId id="2147483660" r:id="rId4"/>
    <p:sldLayoutId id="2147483661" r:id="rId5"/>
    <p:sldLayoutId id="2147483662" r:id="rId6"/>
    <p:sldLayoutId id="2147483663" r:id="rId7"/>
    <p:sldLayoutId id="2147483664" r:id="rId8"/>
    <p:sldLayoutId id="2147483669" r:id="rId9"/>
  </p:sldLayoutIdLst>
  <p:hf hdr="0" ftr="0" dt="0"/>
  <p:txStyles>
    <p:titleStyle>
      <a:lvl1pPr algn="l" defTabSz="914400" rtl="0" eaLnBrk="1" latinLnBrk="0" hangingPunct="1">
        <a:lnSpc>
          <a:spcPct val="90000"/>
        </a:lnSpc>
        <a:spcBef>
          <a:spcPct val="0"/>
        </a:spcBef>
        <a:buNone/>
        <a:defRPr lang="en-US" sz="3200" b="1" kern="1200">
          <a:solidFill>
            <a:schemeClr val="tx2"/>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http://cveproject.github.io/docs/content/key-details-phrasing.pdf"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hyperlink" Target="https://nvidia.custhelp.com/app/answers/detail/a_id/4462" TargetMode="External"/><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cve.mitre.org/about/termsofuse.html"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495207-35DE-46E2-B7DB-F31265C44A28}"/>
              </a:ext>
            </a:extLst>
          </p:cNvPr>
          <p:cNvSpPr>
            <a:spLocks noGrp="1"/>
          </p:cNvSpPr>
          <p:nvPr>
            <p:ph type="ctrTitle" sz="quarter"/>
          </p:nvPr>
        </p:nvSpPr>
        <p:spPr/>
        <p:txBody>
          <a:bodyPr/>
          <a:lstStyle/>
          <a:p>
            <a:r>
              <a:rPr lang="en-US" dirty="0"/>
              <a:t>How to create a CVE Entry</a:t>
            </a:r>
          </a:p>
        </p:txBody>
      </p:sp>
      <p:sp>
        <p:nvSpPr>
          <p:cNvPr id="7" name="Subtitle 6">
            <a:extLst>
              <a:ext uri="{FF2B5EF4-FFF2-40B4-BE49-F238E27FC236}">
                <a16:creationId xmlns:a16="http://schemas.microsoft.com/office/drawing/2014/main" id="{EC64448E-58F0-47AA-B058-D0CEF188B231}"/>
              </a:ext>
            </a:extLst>
          </p:cNvPr>
          <p:cNvSpPr>
            <a:spLocks noGrp="1"/>
          </p:cNvSpPr>
          <p:nvPr>
            <p:ph type="subTitle" idx="1"/>
          </p:nvPr>
        </p:nvSpPr>
        <p:spPr>
          <a:xfrm>
            <a:off x="1044164" y="2568943"/>
            <a:ext cx="9627524" cy="389923"/>
          </a:xfrm>
        </p:spPr>
        <p:txBody>
          <a:bodyPr/>
          <a:lstStyle/>
          <a:p>
            <a:r>
              <a:rPr lang="en-US" dirty="0"/>
              <a:t>CVE Team</a:t>
            </a:r>
          </a:p>
        </p:txBody>
      </p:sp>
    </p:spTree>
    <p:extLst>
      <p:ext uri="{BB962C8B-B14F-4D97-AF65-F5344CB8AC3E}">
        <p14:creationId xmlns:p14="http://schemas.microsoft.com/office/powerpoint/2010/main" val="2462469342"/>
      </p:ext>
    </p:extLst>
  </p:cSld>
  <p:clrMapOvr>
    <a:masterClrMapping/>
  </p:clrMapOvr>
  <mc:AlternateContent xmlns:mc="http://schemas.openxmlformats.org/markup-compatibility/2006" xmlns:p14="http://schemas.microsoft.com/office/powerpoint/2010/main">
    <mc:Choice Requires="p14">
      <p:transition spd="slow" p14:dur="2000" advTm="25000"/>
    </mc:Choice>
    <mc:Fallback xmlns="">
      <p:transition spd="slow" advTm="2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059" y="274638"/>
            <a:ext cx="10877383" cy="868362"/>
          </a:xfrm>
        </p:spPr>
        <p:txBody>
          <a:bodyPr>
            <a:normAutofit/>
          </a:bodyPr>
          <a:lstStyle/>
          <a:p>
            <a:r>
              <a:rPr lang="en-US" dirty="0"/>
              <a:t>Example 2: Distinguishable Through the Component</a:t>
            </a:r>
          </a:p>
        </p:txBody>
      </p:sp>
      <p:sp>
        <p:nvSpPr>
          <p:cNvPr id="3" name="Content Placeholder 2"/>
          <p:cNvSpPr>
            <a:spLocks noGrp="1"/>
          </p:cNvSpPr>
          <p:nvPr>
            <p:ph idx="1"/>
          </p:nvPr>
        </p:nvSpPr>
        <p:spPr>
          <a:xfrm>
            <a:off x="970060" y="1336483"/>
            <a:ext cx="10716591" cy="3919329"/>
          </a:xfrm>
        </p:spPr>
        <p:txBody>
          <a:bodyPr>
            <a:normAutofit/>
          </a:bodyPr>
          <a:lstStyle/>
          <a:p>
            <a:pPr>
              <a:buFont typeface="Wingdings" panose="05000000000000000000" pitchFamily="2" charset="2"/>
              <a:buChar char="§"/>
            </a:pPr>
            <a:r>
              <a:rPr lang="en-US" dirty="0"/>
              <a:t>CVE-YYYY-0003</a:t>
            </a:r>
          </a:p>
          <a:p>
            <a:pPr lvl="1">
              <a:buFont typeface="Arial" panose="020B0604020202020204" pitchFamily="34" charset="0"/>
              <a:buChar char="–"/>
            </a:pPr>
            <a:r>
              <a:rPr lang="en-US" sz="1700" dirty="0"/>
              <a:t>Buffer overflow in the </a:t>
            </a:r>
            <a:r>
              <a:rPr lang="en-US" sz="1700" dirty="0">
                <a:solidFill>
                  <a:srgbClr val="FF0000"/>
                </a:solidFill>
              </a:rPr>
              <a:t>file upload functionality </a:t>
            </a:r>
            <a:r>
              <a:rPr lang="en-US" sz="1700" dirty="0"/>
              <a:t>of </a:t>
            </a:r>
            <a:r>
              <a:rPr lang="en-US" sz="1700" dirty="0" err="1"/>
              <a:t>Product_X</a:t>
            </a:r>
            <a:r>
              <a:rPr lang="en-US" sz="1700" dirty="0"/>
              <a:t> before 1.2.3 </a:t>
            </a:r>
          </a:p>
          <a:p>
            <a:pPr>
              <a:buFont typeface="Wingdings" panose="05000000000000000000" pitchFamily="2" charset="2"/>
              <a:buChar char="§"/>
            </a:pPr>
            <a:r>
              <a:rPr lang="en-US" dirty="0"/>
              <a:t>CVE-YYYY-0004</a:t>
            </a:r>
          </a:p>
          <a:p>
            <a:pPr lvl="1">
              <a:buFont typeface="Arial" panose="020B0604020202020204" pitchFamily="34" charset="0"/>
              <a:buChar char="–"/>
            </a:pPr>
            <a:r>
              <a:rPr lang="en-US" sz="1700" dirty="0"/>
              <a:t>Buffer overflow in the </a:t>
            </a:r>
            <a:r>
              <a:rPr lang="en-US" sz="1700" dirty="0">
                <a:solidFill>
                  <a:srgbClr val="FF0000"/>
                </a:solidFill>
              </a:rPr>
              <a:t>networking functionality </a:t>
            </a:r>
            <a:r>
              <a:rPr lang="en-US" sz="1700" dirty="0"/>
              <a:t>of </a:t>
            </a:r>
            <a:r>
              <a:rPr lang="en-US" sz="1700" dirty="0" err="1"/>
              <a:t>Product_X</a:t>
            </a:r>
            <a:r>
              <a:rPr lang="en-US" sz="1700" dirty="0"/>
              <a:t> before 1.2.3</a:t>
            </a:r>
          </a:p>
          <a:p>
            <a:pPr>
              <a:buFont typeface="Wingdings" panose="05000000000000000000" pitchFamily="2" charset="2"/>
              <a:buChar char="§"/>
            </a:pPr>
            <a:r>
              <a:rPr lang="en-US" dirty="0"/>
              <a:t>You can now tell the two entries apart, but it would still be difficult to tell if the vulnerability you just discovered is the same vulnerability as CVE-YYYY-0003 or CVE-YYYY-0004</a:t>
            </a:r>
          </a:p>
        </p:txBody>
      </p:sp>
      <p:sp>
        <p:nvSpPr>
          <p:cNvPr id="4" name="Slide Number Placeholder 3">
            <a:extLst>
              <a:ext uri="{FF2B5EF4-FFF2-40B4-BE49-F238E27FC236}">
                <a16:creationId xmlns:a16="http://schemas.microsoft.com/office/drawing/2014/main" id="{6656BD7C-5671-4D99-8B18-9C8ACA011609}"/>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10</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1109563969"/>
      </p:ext>
    </p:extLst>
  </p:cSld>
  <p:clrMapOvr>
    <a:masterClrMapping/>
  </p:clrMapOvr>
  <mc:AlternateContent xmlns:mc="http://schemas.openxmlformats.org/markup-compatibility/2006" xmlns:p14="http://schemas.microsoft.com/office/powerpoint/2010/main">
    <mc:Choice Requires="p14">
      <p:transition spd="slow" p14:dur="2000" advTm="16968"/>
    </mc:Choice>
    <mc:Fallback xmlns="">
      <p:transition spd="slow" advTm="1696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703" y="346200"/>
            <a:ext cx="9328727" cy="868362"/>
          </a:xfrm>
        </p:spPr>
        <p:txBody>
          <a:bodyPr/>
          <a:lstStyle/>
          <a:p>
            <a:r>
              <a:rPr lang="en-US" dirty="0"/>
              <a:t>Example 3: Descriptive Root Cause</a:t>
            </a:r>
          </a:p>
        </p:txBody>
      </p:sp>
      <p:sp>
        <p:nvSpPr>
          <p:cNvPr id="3" name="Content Placeholder 2"/>
          <p:cNvSpPr>
            <a:spLocks noGrp="1"/>
          </p:cNvSpPr>
          <p:nvPr>
            <p:ph idx="1"/>
          </p:nvPr>
        </p:nvSpPr>
        <p:spPr>
          <a:xfrm>
            <a:off x="908216" y="1344435"/>
            <a:ext cx="10972800" cy="4118112"/>
          </a:xfrm>
        </p:spPr>
        <p:txBody>
          <a:bodyPr>
            <a:normAutofit/>
          </a:bodyPr>
          <a:lstStyle/>
          <a:p>
            <a:pPr>
              <a:buFont typeface="Wingdings" panose="05000000000000000000" pitchFamily="2" charset="2"/>
              <a:buChar char="§"/>
            </a:pPr>
            <a:r>
              <a:rPr lang="en-US" dirty="0"/>
              <a:t>CVE-YYYY-0005</a:t>
            </a:r>
          </a:p>
          <a:p>
            <a:pPr lvl="1">
              <a:buFont typeface="Arial" panose="020B0604020202020204" pitchFamily="34" charset="0"/>
              <a:buChar char="–"/>
            </a:pPr>
            <a:r>
              <a:rPr lang="en-US" sz="1700" dirty="0" err="1"/>
              <a:t>Product_X</a:t>
            </a:r>
            <a:r>
              <a:rPr lang="en-US" sz="1700" dirty="0"/>
              <a:t> before 1.2.3 </a:t>
            </a:r>
            <a:r>
              <a:rPr lang="en-US" sz="1700" dirty="0">
                <a:solidFill>
                  <a:srgbClr val="FF0000"/>
                </a:solidFill>
              </a:rPr>
              <a:t>does not properly check the length of the file name before storing it in a buffer</a:t>
            </a:r>
            <a:r>
              <a:rPr lang="en-US" sz="1700" dirty="0"/>
              <a:t>, which causes a buffer overflow.</a:t>
            </a:r>
          </a:p>
          <a:p>
            <a:pPr>
              <a:buFont typeface="Wingdings" panose="05000000000000000000" pitchFamily="2" charset="2"/>
              <a:buChar char="§"/>
            </a:pPr>
            <a:r>
              <a:rPr lang="en-US" dirty="0"/>
              <a:t>CVE-YYYY-0006</a:t>
            </a:r>
          </a:p>
          <a:p>
            <a:pPr lvl="1">
              <a:buFont typeface="Arial" panose="020B0604020202020204" pitchFamily="34" charset="0"/>
              <a:buChar char="–"/>
            </a:pPr>
            <a:r>
              <a:rPr lang="en-US" sz="1800" dirty="0" err="1"/>
              <a:t>Product_X</a:t>
            </a:r>
            <a:r>
              <a:rPr lang="en-US" sz="1800" dirty="0"/>
              <a:t> before 1.2.3 </a:t>
            </a:r>
            <a:r>
              <a:rPr lang="en-US" sz="1800" dirty="0">
                <a:solidFill>
                  <a:srgbClr val="FF0000"/>
                </a:solidFill>
              </a:rPr>
              <a:t>does not validate the </a:t>
            </a:r>
            <a:r>
              <a:rPr lang="en-US" sz="1800" dirty="0" err="1">
                <a:solidFill>
                  <a:srgbClr val="FF0000"/>
                </a:solidFill>
              </a:rPr>
              <a:t>packetSIZE</a:t>
            </a:r>
            <a:r>
              <a:rPr lang="en-US" sz="1800" dirty="0">
                <a:solidFill>
                  <a:srgbClr val="FF0000"/>
                </a:solidFill>
              </a:rPr>
              <a:t> field when using it to allocate the size of a buffer</a:t>
            </a:r>
            <a:r>
              <a:rPr lang="en-US" sz="1800" dirty="0"/>
              <a:t>, which cause a buffer overflow.</a:t>
            </a:r>
          </a:p>
          <a:p>
            <a:pPr>
              <a:buFont typeface="Wingdings" panose="05000000000000000000" pitchFamily="2" charset="2"/>
              <a:buChar char="§"/>
            </a:pPr>
            <a:r>
              <a:rPr lang="en-US" dirty="0"/>
              <a:t>The more specific root cause descriptions provide enough details to tell the two vulnerabilities apart and maybe enough to identify if the CVE ID applies to a vulnerability</a:t>
            </a:r>
          </a:p>
        </p:txBody>
      </p:sp>
      <p:sp>
        <p:nvSpPr>
          <p:cNvPr id="4" name="Slide Number Placeholder 3">
            <a:extLst>
              <a:ext uri="{FF2B5EF4-FFF2-40B4-BE49-F238E27FC236}">
                <a16:creationId xmlns:a16="http://schemas.microsoft.com/office/drawing/2014/main" id="{6F387997-4605-459E-986B-0B56FF3B2208}"/>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11</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2131904199"/>
      </p:ext>
    </p:extLst>
  </p:cSld>
  <p:clrMapOvr>
    <a:masterClrMapping/>
  </p:clrMapOvr>
  <mc:AlternateContent xmlns:mc="http://schemas.openxmlformats.org/markup-compatibility/2006" xmlns:p14="http://schemas.microsoft.com/office/powerpoint/2010/main">
    <mc:Choice Requires="p14">
      <p:transition spd="slow" p14:dur="2000" advTm="10173"/>
    </mc:Choice>
    <mc:Fallback xmlns="">
      <p:transition spd="slow" advTm="1017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266" y="330297"/>
            <a:ext cx="9328727" cy="868362"/>
          </a:xfrm>
        </p:spPr>
        <p:txBody>
          <a:bodyPr/>
          <a:lstStyle/>
          <a:p>
            <a:r>
              <a:rPr lang="en-US" dirty="0"/>
              <a:t>Example 4: Too Specific</a:t>
            </a:r>
          </a:p>
        </p:txBody>
      </p:sp>
      <p:sp>
        <p:nvSpPr>
          <p:cNvPr id="3" name="Content Placeholder 2"/>
          <p:cNvSpPr>
            <a:spLocks noGrp="1"/>
          </p:cNvSpPr>
          <p:nvPr>
            <p:ph idx="1"/>
          </p:nvPr>
        </p:nvSpPr>
        <p:spPr>
          <a:xfrm>
            <a:off x="900266" y="1360337"/>
            <a:ext cx="10748396" cy="4589745"/>
          </a:xfrm>
        </p:spPr>
        <p:txBody>
          <a:bodyPr>
            <a:normAutofit/>
          </a:bodyPr>
          <a:lstStyle/>
          <a:p>
            <a:pPr>
              <a:buFont typeface="Wingdings" panose="05000000000000000000" pitchFamily="2" charset="2"/>
              <a:buChar char="§"/>
            </a:pPr>
            <a:r>
              <a:rPr lang="en-US" dirty="0"/>
              <a:t>CVE-YYYY-0007</a:t>
            </a:r>
          </a:p>
          <a:p>
            <a:pPr lvl="1">
              <a:buFont typeface="Arial" panose="020B0604020202020204" pitchFamily="34" charset="0"/>
              <a:buChar char="–"/>
            </a:pPr>
            <a:r>
              <a:rPr lang="en-US" dirty="0"/>
              <a:t>Description</a:t>
            </a:r>
          </a:p>
          <a:p>
            <a:pPr lvl="2">
              <a:buFont typeface="Wingdings" panose="05000000000000000000" pitchFamily="2" charset="2"/>
              <a:buChar char="§"/>
            </a:pPr>
            <a:r>
              <a:rPr lang="en-US" sz="1900" dirty="0"/>
              <a:t>Buffer overflow in file_upload.c:</a:t>
            </a:r>
            <a:r>
              <a:rPr lang="en-US" sz="1900" dirty="0">
                <a:solidFill>
                  <a:srgbClr val="FF0000"/>
                </a:solidFill>
              </a:rPr>
              <a:t>523</a:t>
            </a:r>
            <a:r>
              <a:rPr lang="en-US" sz="1900" dirty="0"/>
              <a:t> in PRODUCT_X before 1.2.3</a:t>
            </a:r>
          </a:p>
          <a:p>
            <a:pPr lvl="1">
              <a:buFont typeface="Arial" panose="020B0604020202020204" pitchFamily="34" charset="0"/>
              <a:buChar char="–"/>
            </a:pPr>
            <a:r>
              <a:rPr lang="en-US" dirty="0"/>
              <a:t>The description contains a line number where the fault happens.  However, it is possible that the vulnerability could be cause by a chain of faults in </a:t>
            </a:r>
            <a:r>
              <a:rPr lang="en-US" dirty="0">
                <a:solidFill>
                  <a:srgbClr val="FF0000"/>
                </a:solidFill>
              </a:rPr>
              <a:t>multiple locations </a:t>
            </a:r>
            <a:r>
              <a:rPr lang="en-US" dirty="0"/>
              <a:t>of the code</a:t>
            </a:r>
          </a:p>
          <a:p>
            <a:pPr>
              <a:buFont typeface="Wingdings" panose="05000000000000000000" pitchFamily="2" charset="2"/>
              <a:buChar char="§"/>
            </a:pPr>
            <a:r>
              <a:rPr lang="en-US" dirty="0"/>
              <a:t>CVE-YYYY-0008</a:t>
            </a:r>
          </a:p>
          <a:p>
            <a:pPr lvl="1">
              <a:buFont typeface="Arial" panose="020B0604020202020204" pitchFamily="34" charset="0"/>
              <a:buChar char="–"/>
            </a:pPr>
            <a:r>
              <a:rPr lang="en-US" dirty="0"/>
              <a:t>Description</a:t>
            </a:r>
          </a:p>
          <a:p>
            <a:pPr lvl="2">
              <a:buFont typeface="Wingdings" panose="05000000000000000000" pitchFamily="2" charset="2"/>
              <a:buChar char="§"/>
            </a:pPr>
            <a:r>
              <a:rPr lang="en-US" sz="1900" dirty="0"/>
              <a:t>Buffer overflow in </a:t>
            </a:r>
            <a:r>
              <a:rPr lang="en-US" sz="1900" dirty="0">
                <a:solidFill>
                  <a:srgbClr val="FF0000"/>
                </a:solidFill>
              </a:rPr>
              <a:t>PRODUCT_X fork of PRODUCT_A </a:t>
            </a:r>
            <a:r>
              <a:rPr lang="en-US" sz="1900" dirty="0"/>
              <a:t>before 1.2.3.</a:t>
            </a:r>
          </a:p>
          <a:p>
            <a:pPr lvl="1">
              <a:buFont typeface="Arial" panose="020B0604020202020204" pitchFamily="34" charset="0"/>
              <a:buChar char="–"/>
            </a:pPr>
            <a:r>
              <a:rPr lang="en-US" dirty="0"/>
              <a:t>If you are going to claim that only the PRODCUCT_X fork is affected, the make sure that is true.</a:t>
            </a:r>
          </a:p>
        </p:txBody>
      </p:sp>
      <p:sp>
        <p:nvSpPr>
          <p:cNvPr id="4" name="Slide Number Placeholder 3">
            <a:extLst>
              <a:ext uri="{FF2B5EF4-FFF2-40B4-BE49-F238E27FC236}">
                <a16:creationId xmlns:a16="http://schemas.microsoft.com/office/drawing/2014/main" id="{94CF1AAD-2769-4013-AC14-98906A00E18F}"/>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12</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961299560"/>
      </p:ext>
    </p:extLst>
  </p:cSld>
  <p:clrMapOvr>
    <a:masterClrMapping/>
  </p:clrMapOvr>
  <mc:AlternateContent xmlns:mc="http://schemas.openxmlformats.org/markup-compatibility/2006" xmlns:p14="http://schemas.microsoft.com/office/powerpoint/2010/main">
    <mc:Choice Requires="p14">
      <p:transition spd="slow" p14:dur="2000" advTm="44484"/>
    </mc:Choice>
    <mc:Fallback xmlns="">
      <p:transition spd="slow" advTm="4448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You Do</a:t>
            </a:r>
          </a:p>
        </p:txBody>
      </p:sp>
      <p:sp>
        <p:nvSpPr>
          <p:cNvPr id="3" name="Content Placeholder 2"/>
          <p:cNvSpPr>
            <a:spLocks noGrp="1"/>
          </p:cNvSpPr>
          <p:nvPr>
            <p:ph idx="1"/>
          </p:nvPr>
        </p:nvSpPr>
        <p:spPr>
          <a:xfrm>
            <a:off x="938253" y="1400094"/>
            <a:ext cx="10797871" cy="4261236"/>
          </a:xfrm>
        </p:spPr>
        <p:txBody>
          <a:bodyPr/>
          <a:lstStyle/>
          <a:p>
            <a:pPr>
              <a:buFont typeface="Wingdings" panose="05000000000000000000" pitchFamily="2" charset="2"/>
              <a:buChar char="§"/>
            </a:pPr>
            <a:r>
              <a:rPr lang="en-US" dirty="0"/>
              <a:t>There is no perfect answer</a:t>
            </a:r>
          </a:p>
          <a:p>
            <a:pPr lvl="1">
              <a:buFont typeface="Arial" panose="020B0604020202020204" pitchFamily="34" charset="0"/>
              <a:buChar char="–"/>
            </a:pPr>
            <a:r>
              <a:rPr lang="en-US" dirty="0"/>
              <a:t>If there were, we would have included in the </a:t>
            </a:r>
            <a:r>
              <a:rPr lang="en-US" i="1" dirty="0"/>
              <a:t>CNA Rules</a:t>
            </a:r>
          </a:p>
          <a:p>
            <a:pPr>
              <a:buFont typeface="Wingdings" panose="05000000000000000000" pitchFamily="2" charset="2"/>
              <a:buChar char="§"/>
            </a:pPr>
            <a:r>
              <a:rPr lang="en-US" dirty="0"/>
              <a:t>If you already have a process for writing Descriptions and publishing advisories, we do not expect you change them</a:t>
            </a:r>
          </a:p>
          <a:p>
            <a:pPr lvl="1">
              <a:buFont typeface="Arial" panose="020B0604020202020204" pitchFamily="34" charset="0"/>
              <a:buChar char="–"/>
            </a:pPr>
            <a:r>
              <a:rPr lang="en-US" dirty="0"/>
              <a:t>Unless they do not contain the required information</a:t>
            </a:r>
          </a:p>
          <a:p>
            <a:pPr lvl="1">
              <a:buFont typeface="Arial" panose="020B0604020202020204" pitchFamily="34" charset="0"/>
              <a:buChar char="–"/>
            </a:pPr>
            <a:r>
              <a:rPr lang="en-US" dirty="0"/>
              <a:t>Unfortunately, due to the way most CNAs structure their advisories, they have to write new Descriptions for the CVE Entries</a:t>
            </a:r>
          </a:p>
          <a:p>
            <a:pPr>
              <a:buFont typeface="Wingdings" panose="05000000000000000000" pitchFamily="2" charset="2"/>
              <a:buChar char="§"/>
            </a:pPr>
            <a:r>
              <a:rPr lang="en-US" dirty="0"/>
              <a:t>The information in the entry is always limited by the details that are made public</a:t>
            </a:r>
          </a:p>
        </p:txBody>
      </p:sp>
      <p:sp>
        <p:nvSpPr>
          <p:cNvPr id="4" name="Slide Number Placeholder 3">
            <a:extLst>
              <a:ext uri="{FF2B5EF4-FFF2-40B4-BE49-F238E27FC236}">
                <a16:creationId xmlns:a16="http://schemas.microsoft.com/office/drawing/2014/main" id="{6AA71B48-10AC-4ECA-B16E-35D8C88B31AA}"/>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13</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2438052152"/>
      </p:ext>
    </p:extLst>
  </p:cSld>
  <p:clrMapOvr>
    <a:masterClrMapping/>
  </p:clrMapOvr>
  <mc:AlternateContent xmlns:mc="http://schemas.openxmlformats.org/markup-compatibility/2006" xmlns:p14="http://schemas.microsoft.com/office/powerpoint/2010/main">
    <mc:Choice Requires="p14">
      <p:transition spd="slow" p14:dur="2000" advTm="24006"/>
    </mc:Choice>
    <mc:Fallback xmlns="">
      <p:transition spd="slow" advTm="2400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059" y="274638"/>
            <a:ext cx="10177670" cy="868362"/>
          </a:xfrm>
        </p:spPr>
        <p:txBody>
          <a:bodyPr>
            <a:normAutofit fontScale="90000"/>
          </a:bodyPr>
          <a:lstStyle/>
          <a:p>
            <a:r>
              <a:rPr lang="en-US" dirty="0"/>
              <a:t>Example: Formatting Requires Description Change for CVE Entry Submission</a:t>
            </a:r>
          </a:p>
        </p:txBody>
      </p:sp>
      <p:sp>
        <p:nvSpPr>
          <p:cNvPr id="7" name="Slide Number Placeholder 6">
            <a:extLst>
              <a:ext uri="{FF2B5EF4-FFF2-40B4-BE49-F238E27FC236}">
                <a16:creationId xmlns:a16="http://schemas.microsoft.com/office/drawing/2014/main" id="{7276A2D5-FED2-4E77-85D0-C2F2B8E51A15}"/>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14</a:t>
            </a:fld>
            <a:r>
              <a:rPr lang="en-US"/>
              <a:t> </a:t>
            </a:r>
            <a:r>
              <a:rPr lang="en-US">
                <a:solidFill>
                  <a:srgbClr val="C1CD23"/>
                </a:solidFill>
              </a:rPr>
              <a:t>|</a:t>
            </a:r>
            <a:endParaRPr lang="en-US" dirty="0">
              <a:solidFill>
                <a:srgbClr val="C1CD23"/>
              </a:solidFill>
            </a:endParaRPr>
          </a:p>
        </p:txBody>
      </p:sp>
      <p:grpSp>
        <p:nvGrpSpPr>
          <p:cNvPr id="13" name="Group 12">
            <a:extLst>
              <a:ext uri="{FF2B5EF4-FFF2-40B4-BE49-F238E27FC236}">
                <a16:creationId xmlns:a16="http://schemas.microsoft.com/office/drawing/2014/main" id="{84C2E8CF-7F3A-4517-B831-85A10D3C3857}"/>
              </a:ext>
            </a:extLst>
          </p:cNvPr>
          <p:cNvGrpSpPr/>
          <p:nvPr/>
        </p:nvGrpSpPr>
        <p:grpSpPr>
          <a:xfrm>
            <a:off x="2330824" y="1420985"/>
            <a:ext cx="7893215" cy="4508753"/>
            <a:chOff x="2330824" y="1420985"/>
            <a:chExt cx="7893215" cy="4508753"/>
          </a:xfrm>
        </p:grpSpPr>
        <p:pic>
          <p:nvPicPr>
            <p:cNvPr id="8" name="Picture 7">
              <a:extLst>
                <a:ext uri="{FF2B5EF4-FFF2-40B4-BE49-F238E27FC236}">
                  <a16:creationId xmlns:a16="http://schemas.microsoft.com/office/drawing/2014/main" id="{D33D9C6A-A003-4D62-BEE2-87FE76D0700F}"/>
                </a:ext>
              </a:extLst>
            </p:cNvPr>
            <p:cNvPicPr>
              <a:picLocks noChangeAspect="1"/>
            </p:cNvPicPr>
            <p:nvPr/>
          </p:nvPicPr>
          <p:blipFill>
            <a:blip r:embed="rId3"/>
            <a:stretch>
              <a:fillRect/>
            </a:stretch>
          </p:blipFill>
          <p:spPr>
            <a:xfrm>
              <a:off x="2330824" y="1420985"/>
              <a:ext cx="7893215" cy="4508753"/>
            </a:xfrm>
            <a:prstGeom prst="rect">
              <a:avLst/>
            </a:prstGeom>
          </p:spPr>
        </p:pic>
        <p:sp>
          <p:nvSpPr>
            <p:cNvPr id="11" name="TextBox 10">
              <a:extLst>
                <a:ext uri="{FF2B5EF4-FFF2-40B4-BE49-F238E27FC236}">
                  <a16:creationId xmlns:a16="http://schemas.microsoft.com/office/drawing/2014/main" id="{77D18E23-FCFC-4AD9-9AB3-43496B9D7D08}"/>
                </a:ext>
              </a:extLst>
            </p:cNvPr>
            <p:cNvSpPr txBox="1"/>
            <p:nvPr/>
          </p:nvSpPr>
          <p:spPr>
            <a:xfrm>
              <a:off x="2540811" y="3384077"/>
              <a:ext cx="274434" cy="276999"/>
            </a:xfrm>
            <a:prstGeom prst="rect">
              <a:avLst/>
            </a:prstGeom>
            <a:noFill/>
          </p:spPr>
          <p:txBody>
            <a:bodyPr wrap="none" rtlCol="0">
              <a:spAutoFit/>
            </a:bodyPr>
            <a:lstStyle/>
            <a:p>
              <a:r>
                <a:rPr lang="en-US" sz="1200" dirty="0"/>
                <a:t>A</a:t>
              </a:r>
            </a:p>
          </p:txBody>
        </p:sp>
      </p:grpSp>
      <p:sp>
        <p:nvSpPr>
          <p:cNvPr id="15" name="TextBox 14">
            <a:extLst>
              <a:ext uri="{FF2B5EF4-FFF2-40B4-BE49-F238E27FC236}">
                <a16:creationId xmlns:a16="http://schemas.microsoft.com/office/drawing/2014/main" id="{8F114778-532C-4FCE-AF39-613AB3BE5C87}"/>
              </a:ext>
            </a:extLst>
          </p:cNvPr>
          <p:cNvSpPr txBox="1"/>
          <p:nvPr/>
        </p:nvSpPr>
        <p:spPr>
          <a:xfrm>
            <a:off x="5563632" y="1811045"/>
            <a:ext cx="1160895" cy="276999"/>
          </a:xfrm>
          <a:prstGeom prst="rect">
            <a:avLst/>
          </a:prstGeom>
          <a:noFill/>
        </p:spPr>
        <p:txBody>
          <a:bodyPr wrap="none" rtlCol="0">
            <a:spAutoFit/>
          </a:bodyPr>
          <a:lstStyle/>
          <a:p>
            <a:r>
              <a:rPr lang="en-US" sz="1200" b="1" dirty="0">
                <a:solidFill>
                  <a:schemeClr val="tx2"/>
                </a:solidFill>
              </a:rPr>
              <a:t>CVE-YYYY-0100</a:t>
            </a:r>
          </a:p>
        </p:txBody>
      </p:sp>
    </p:spTree>
    <p:extLst>
      <p:ext uri="{BB962C8B-B14F-4D97-AF65-F5344CB8AC3E}">
        <p14:creationId xmlns:p14="http://schemas.microsoft.com/office/powerpoint/2010/main" val="1318142266"/>
      </p:ext>
    </p:extLst>
  </p:cSld>
  <p:clrMapOvr>
    <a:masterClrMapping/>
  </p:clrMapOvr>
  <mc:AlternateContent xmlns:mc="http://schemas.openxmlformats.org/markup-compatibility/2006" xmlns:p14="http://schemas.microsoft.com/office/powerpoint/2010/main">
    <mc:Choice Requires="p14">
      <p:transition spd="slow" p14:dur="2000" advTm="17358"/>
    </mc:Choice>
    <mc:Fallback xmlns="">
      <p:transition spd="slow" advTm="17358"/>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the Program Root CNA style template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b="1" dirty="0">
                <a:solidFill>
                  <a:srgbClr val="000000"/>
                </a:solidFill>
                <a:latin typeface="Helvetica LT Std"/>
              </a:rPr>
              <a:t>Use the Program Root CNA’s style template</a:t>
            </a:r>
          </a:p>
          <a:p>
            <a:pPr lvl="1">
              <a:buFont typeface="Arial" panose="020B0604020202020204" pitchFamily="34" charset="0"/>
              <a:buChar char="–"/>
            </a:pPr>
            <a:r>
              <a:rPr lang="en-US" b="1" dirty="0">
                <a:solidFill>
                  <a:srgbClr val="000000"/>
                </a:solidFill>
                <a:latin typeface="Calibri" panose="020F0502020204030204" pitchFamily="34" charset="0"/>
              </a:rPr>
              <a:t>[VULNTYPE] </a:t>
            </a:r>
            <a:r>
              <a:rPr lang="en-US" dirty="0">
                <a:solidFill>
                  <a:srgbClr val="000000"/>
                </a:solidFill>
                <a:latin typeface="Calibri" panose="020F0502020204030204" pitchFamily="34" charset="0"/>
              </a:rPr>
              <a:t>in </a:t>
            </a:r>
            <a:r>
              <a:rPr lang="en-US" b="1" dirty="0">
                <a:solidFill>
                  <a:srgbClr val="000000"/>
                </a:solidFill>
                <a:latin typeface="Calibri" panose="020F0502020204030204" pitchFamily="34" charset="0"/>
              </a:rPr>
              <a:t>[COMPONENT] </a:t>
            </a:r>
            <a:r>
              <a:rPr lang="en-US" dirty="0">
                <a:solidFill>
                  <a:srgbClr val="000000"/>
                </a:solidFill>
                <a:latin typeface="Calibri" panose="020F0502020204030204" pitchFamily="34" charset="0"/>
              </a:rPr>
              <a:t>in </a:t>
            </a:r>
            <a:r>
              <a:rPr lang="en-US" b="1" dirty="0">
                <a:solidFill>
                  <a:srgbClr val="000000"/>
                </a:solidFill>
                <a:latin typeface="Calibri" panose="020F0502020204030204" pitchFamily="34" charset="0"/>
              </a:rPr>
              <a:t>[VENDOR][PRODUCT] [VERSION] </a:t>
            </a:r>
            <a:r>
              <a:rPr lang="en-US" dirty="0">
                <a:solidFill>
                  <a:srgbClr val="000000"/>
                </a:solidFill>
                <a:latin typeface="Calibri" panose="020F0502020204030204" pitchFamily="34" charset="0"/>
              </a:rPr>
              <a:t>allows </a:t>
            </a:r>
            <a:r>
              <a:rPr lang="en-US" b="1" dirty="0">
                <a:solidFill>
                  <a:srgbClr val="000000"/>
                </a:solidFill>
                <a:latin typeface="Calibri" panose="020F0502020204030204" pitchFamily="34" charset="0"/>
              </a:rPr>
              <a:t>[ATTACKER] </a:t>
            </a:r>
            <a:r>
              <a:rPr lang="en-US" dirty="0">
                <a:solidFill>
                  <a:srgbClr val="000000"/>
                </a:solidFill>
                <a:latin typeface="Calibri" panose="020F0502020204030204" pitchFamily="34" charset="0"/>
              </a:rPr>
              <a:t>to </a:t>
            </a:r>
            <a:r>
              <a:rPr lang="en-US" b="1" dirty="0">
                <a:solidFill>
                  <a:srgbClr val="000000"/>
                </a:solidFill>
                <a:latin typeface="Calibri" panose="020F0502020204030204" pitchFamily="34" charset="0"/>
              </a:rPr>
              <a:t>[IMPACT] </a:t>
            </a:r>
            <a:r>
              <a:rPr lang="en-US" dirty="0">
                <a:solidFill>
                  <a:srgbClr val="000000"/>
                </a:solidFill>
                <a:latin typeface="Calibri" panose="020F0502020204030204" pitchFamily="34" charset="0"/>
              </a:rPr>
              <a:t>via </a:t>
            </a:r>
            <a:r>
              <a:rPr lang="en-US" b="1" dirty="0">
                <a:solidFill>
                  <a:srgbClr val="000000"/>
                </a:solidFill>
                <a:latin typeface="Calibri" panose="020F0502020204030204" pitchFamily="34" charset="0"/>
              </a:rPr>
              <a:t>[VECTOR]</a:t>
            </a:r>
            <a:r>
              <a:rPr lang="en-US" dirty="0">
                <a:solidFill>
                  <a:srgbClr val="000000"/>
                </a:solidFill>
                <a:latin typeface="Calibri" panose="020F0502020204030204" pitchFamily="34" charset="0"/>
              </a:rPr>
              <a:t>. </a:t>
            </a:r>
          </a:p>
          <a:p>
            <a:pPr lvl="1">
              <a:buFont typeface="Arial" panose="020B0604020202020204" pitchFamily="34" charset="0"/>
              <a:buChar char="–"/>
            </a:pPr>
            <a:r>
              <a:rPr lang="en-US" b="1" dirty="0">
                <a:solidFill>
                  <a:srgbClr val="000000"/>
                </a:solidFill>
                <a:latin typeface="Calibri" panose="020F0502020204030204" pitchFamily="34" charset="0"/>
              </a:rPr>
              <a:t>[COMPONENT] </a:t>
            </a:r>
            <a:r>
              <a:rPr lang="en-US" dirty="0">
                <a:solidFill>
                  <a:srgbClr val="000000"/>
                </a:solidFill>
                <a:latin typeface="Calibri" panose="020F0502020204030204" pitchFamily="34" charset="0"/>
              </a:rPr>
              <a:t>in </a:t>
            </a:r>
            <a:r>
              <a:rPr lang="en-US" b="1" dirty="0">
                <a:solidFill>
                  <a:srgbClr val="000000"/>
                </a:solidFill>
                <a:latin typeface="Calibri" panose="020F0502020204030204" pitchFamily="34" charset="0"/>
              </a:rPr>
              <a:t>[VENDOR] [PRODUCT] [VERSION] [ROOT CAUSE]</a:t>
            </a:r>
            <a:r>
              <a:rPr lang="en-US" dirty="0">
                <a:solidFill>
                  <a:srgbClr val="000000"/>
                </a:solidFill>
                <a:latin typeface="Calibri" panose="020F0502020204030204" pitchFamily="34" charset="0"/>
              </a:rPr>
              <a:t>, which allows </a:t>
            </a:r>
            <a:r>
              <a:rPr lang="en-US" b="1" dirty="0">
                <a:solidFill>
                  <a:srgbClr val="000000"/>
                </a:solidFill>
                <a:latin typeface="Calibri" panose="020F0502020204030204" pitchFamily="34" charset="0"/>
              </a:rPr>
              <a:t>[ATTACKER]</a:t>
            </a:r>
            <a:r>
              <a:rPr lang="en-US" dirty="0">
                <a:solidFill>
                  <a:srgbClr val="000000"/>
                </a:solidFill>
                <a:latin typeface="Calibri" panose="020F0502020204030204" pitchFamily="34" charset="0"/>
              </a:rPr>
              <a:t> to </a:t>
            </a:r>
            <a:r>
              <a:rPr lang="en-US" b="1" dirty="0">
                <a:solidFill>
                  <a:srgbClr val="000000"/>
                </a:solidFill>
                <a:latin typeface="Calibri" panose="020F0502020204030204" pitchFamily="34" charset="0"/>
              </a:rPr>
              <a:t>[IMPACT] </a:t>
            </a:r>
            <a:r>
              <a:rPr lang="en-US" dirty="0">
                <a:solidFill>
                  <a:srgbClr val="000000"/>
                </a:solidFill>
                <a:latin typeface="Calibri" panose="020F0502020204030204" pitchFamily="34" charset="0"/>
              </a:rPr>
              <a:t>via </a:t>
            </a:r>
            <a:r>
              <a:rPr lang="en-US" b="1" dirty="0">
                <a:solidFill>
                  <a:srgbClr val="000000"/>
                </a:solidFill>
                <a:latin typeface="Calibri" panose="020F0502020204030204" pitchFamily="34" charset="0"/>
              </a:rPr>
              <a:t>[VECTOR]</a:t>
            </a:r>
            <a:r>
              <a:rPr lang="en-US" dirty="0">
                <a:solidFill>
                  <a:srgbClr val="000000"/>
                </a:solidFill>
                <a:latin typeface="Calibri" panose="020F0502020204030204" pitchFamily="34" charset="0"/>
              </a:rPr>
              <a:t>.</a:t>
            </a:r>
          </a:p>
          <a:p>
            <a:pPr>
              <a:buFont typeface="Wingdings" panose="05000000000000000000" pitchFamily="2" charset="2"/>
              <a:buChar char="§"/>
            </a:pPr>
            <a:r>
              <a:rPr lang="en-US" dirty="0"/>
              <a:t>Need help with writing your description, go to the CVE GitHub website</a:t>
            </a:r>
          </a:p>
          <a:p>
            <a:pPr lvl="1">
              <a:buFont typeface="Arial" panose="020B0604020202020204" pitchFamily="34" charset="0"/>
              <a:buChar char="–"/>
            </a:pPr>
            <a:r>
              <a:rPr lang="en-US" dirty="0">
                <a:hlinkClick r:id="rId3"/>
              </a:rPr>
              <a:t>http://cveproject.github.io/docs/content/key-details-phrasing.pdf</a:t>
            </a:r>
            <a:r>
              <a:rPr lang="en-US" dirty="0"/>
              <a:t> </a:t>
            </a:r>
          </a:p>
          <a:p>
            <a:endParaRPr lang="en-US" dirty="0"/>
          </a:p>
        </p:txBody>
      </p:sp>
      <p:sp>
        <p:nvSpPr>
          <p:cNvPr id="4" name="Slide Number Placeholder 3">
            <a:extLst>
              <a:ext uri="{FF2B5EF4-FFF2-40B4-BE49-F238E27FC236}">
                <a16:creationId xmlns:a16="http://schemas.microsoft.com/office/drawing/2014/main" id="{EBCC5C13-49F0-48FE-8E51-519AEEA142A1}"/>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15</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917703615"/>
      </p:ext>
    </p:extLst>
  </p:cSld>
  <p:clrMapOvr>
    <a:masterClrMapping/>
  </p:clrMapOvr>
  <mc:AlternateContent xmlns:mc="http://schemas.openxmlformats.org/markup-compatibility/2006" xmlns:p14="http://schemas.microsoft.com/office/powerpoint/2010/main">
    <mc:Choice Requires="p14">
      <p:transition spd="slow" p14:dur="2000" advTm="15581"/>
    </mc:Choice>
    <mc:Fallback xmlns="">
      <p:transition spd="slow" advTm="1558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Shouldn’t Be in a CVE Entry</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Advertising</a:t>
            </a:r>
          </a:p>
          <a:p>
            <a:pPr>
              <a:buFont typeface="Wingdings" panose="05000000000000000000" pitchFamily="2" charset="2"/>
              <a:buChar char="§"/>
            </a:pPr>
            <a:r>
              <a:rPr lang="en-US" dirty="0"/>
              <a:t>Code excerpts/diffs</a:t>
            </a:r>
          </a:p>
          <a:p>
            <a:pPr>
              <a:buFont typeface="Wingdings" panose="05000000000000000000" pitchFamily="2" charset="2"/>
              <a:buChar char="§"/>
            </a:pPr>
            <a:r>
              <a:rPr lang="en-US" dirty="0"/>
              <a:t>Exploits/Proof of Concepts</a:t>
            </a:r>
          </a:p>
          <a:p>
            <a:pPr>
              <a:buFont typeface="Wingdings" panose="05000000000000000000" pitchFamily="2" charset="2"/>
              <a:buChar char="§"/>
            </a:pPr>
            <a:r>
              <a:rPr lang="en-US" dirty="0"/>
              <a:t>Inappropriate language</a:t>
            </a:r>
          </a:p>
        </p:txBody>
      </p:sp>
      <p:sp>
        <p:nvSpPr>
          <p:cNvPr id="4" name="Slide Number Placeholder 3">
            <a:extLst>
              <a:ext uri="{FF2B5EF4-FFF2-40B4-BE49-F238E27FC236}">
                <a16:creationId xmlns:a16="http://schemas.microsoft.com/office/drawing/2014/main" id="{7E015B2F-2D5A-49BA-A264-A034E8D6BEA8}"/>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16</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2078981630"/>
      </p:ext>
    </p:extLst>
  </p:cSld>
  <p:clrMapOvr>
    <a:masterClrMapping/>
  </p:clrMapOvr>
  <mc:AlternateContent xmlns:mc="http://schemas.openxmlformats.org/markup-compatibility/2006" xmlns:p14="http://schemas.microsoft.com/office/powerpoint/2010/main">
    <mc:Choice Requires="p14">
      <p:transition spd="slow" p14:dur="2000" advTm="17893"/>
    </mc:Choice>
    <mc:Fallback xmlns="">
      <p:transition spd="slow" advTm="1789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5BCB4F-2A40-43C5-B106-3355D8D24A0C}"/>
              </a:ext>
            </a:extLst>
          </p:cNvPr>
          <p:cNvSpPr>
            <a:spLocks noGrp="1"/>
          </p:cNvSpPr>
          <p:nvPr>
            <p:ph type="ctrTitle" sz="quarter"/>
          </p:nvPr>
        </p:nvSpPr>
        <p:spPr/>
        <p:txBody>
          <a:bodyPr/>
          <a:lstStyle/>
          <a:p>
            <a:r>
              <a:rPr lang="en-US" dirty="0"/>
              <a:t>Entry Creation Tips</a:t>
            </a:r>
          </a:p>
        </p:txBody>
      </p:sp>
      <p:sp>
        <p:nvSpPr>
          <p:cNvPr id="4" name="Slide Number Placeholder 3">
            <a:extLst>
              <a:ext uri="{FF2B5EF4-FFF2-40B4-BE49-F238E27FC236}">
                <a16:creationId xmlns:a16="http://schemas.microsoft.com/office/drawing/2014/main" id="{5DD27C1A-2F8A-4D69-9A90-A7359FCA2813}"/>
              </a:ext>
            </a:extLst>
          </p:cNvPr>
          <p:cNvSpPr>
            <a:spLocks noGrp="1"/>
          </p:cNvSpPr>
          <p:nvPr>
            <p:ph type="sldNum" sz="quarter" idx="12"/>
          </p:nvPr>
        </p:nvSpPr>
        <p:spPr>
          <a:xfrm>
            <a:off x="10139891" y="111260"/>
            <a:ext cx="1765676" cy="252626"/>
          </a:xfrm>
        </p:spPr>
        <p:txBody>
          <a:bodyPr/>
          <a:lstStyle/>
          <a:p>
            <a:r>
              <a:rPr lang="en-US" dirty="0">
                <a:solidFill>
                  <a:srgbClr val="C1CD23"/>
                </a:solidFill>
              </a:rPr>
              <a:t>|</a:t>
            </a:r>
            <a:r>
              <a:rPr lang="en-US" dirty="0"/>
              <a:t> </a:t>
            </a:r>
            <a:fld id="{295008BC-DA31-4D19-837B-EFA4386B05F5}" type="slidenum">
              <a:rPr lang="en-US" smtClean="0">
                <a:solidFill>
                  <a:schemeClr val="tx1">
                    <a:lumMod val="50000"/>
                    <a:lumOff val="50000"/>
                  </a:schemeClr>
                </a:solidFill>
              </a:rPr>
              <a:pPr/>
              <a:t>17</a:t>
            </a:fld>
            <a:r>
              <a:rPr lang="en-US" dirty="0"/>
              <a:t> </a:t>
            </a:r>
            <a:r>
              <a:rPr lang="en-US" dirty="0">
                <a:solidFill>
                  <a:srgbClr val="C1CD23"/>
                </a:solidFill>
              </a:rPr>
              <a:t>|</a:t>
            </a:r>
          </a:p>
        </p:txBody>
      </p:sp>
    </p:spTree>
    <p:extLst>
      <p:ext uri="{BB962C8B-B14F-4D97-AF65-F5344CB8AC3E}">
        <p14:creationId xmlns:p14="http://schemas.microsoft.com/office/powerpoint/2010/main" val="712713528"/>
      </p:ext>
    </p:extLst>
  </p:cSld>
  <p:clrMapOvr>
    <a:masterClrMapping/>
  </p:clrMapOvr>
  <mc:AlternateContent xmlns:mc="http://schemas.openxmlformats.org/markup-compatibility/2006" xmlns:p14="http://schemas.microsoft.com/office/powerpoint/2010/main">
    <mc:Choice Requires="p14">
      <p:transition spd="slow" p14:dur="2000" advTm="5065"/>
    </mc:Choice>
    <mc:Fallback xmlns="">
      <p:transition spd="slow" advTm="506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460" y="306444"/>
            <a:ext cx="9328727" cy="868362"/>
          </a:xfrm>
        </p:spPr>
        <p:txBody>
          <a:bodyPr/>
          <a:lstStyle/>
          <a:p>
            <a:r>
              <a:rPr lang="en-US" dirty="0"/>
              <a:t>Avoid Using Commit IDs as Versions</a:t>
            </a:r>
          </a:p>
        </p:txBody>
      </p:sp>
      <p:sp>
        <p:nvSpPr>
          <p:cNvPr id="3" name="Content Placeholder 2"/>
          <p:cNvSpPr>
            <a:spLocks noGrp="1"/>
          </p:cNvSpPr>
          <p:nvPr>
            <p:ph idx="1"/>
          </p:nvPr>
        </p:nvSpPr>
        <p:spPr>
          <a:xfrm>
            <a:off x="868460" y="1400093"/>
            <a:ext cx="10972800" cy="4589745"/>
          </a:xfrm>
        </p:spPr>
        <p:txBody>
          <a:bodyPr>
            <a:normAutofit/>
          </a:bodyPr>
          <a:lstStyle/>
          <a:p>
            <a:pPr>
              <a:buFont typeface="Wingdings" panose="05000000000000000000" pitchFamily="2" charset="2"/>
              <a:buChar char="§"/>
            </a:pPr>
            <a:r>
              <a:rPr lang="en-US" dirty="0"/>
              <a:t>Sometimes it is unavoidable because the product has no other versioning scheme</a:t>
            </a:r>
          </a:p>
          <a:p>
            <a:pPr>
              <a:buFont typeface="Wingdings" panose="05000000000000000000" pitchFamily="2" charset="2"/>
              <a:buChar char="§"/>
            </a:pPr>
            <a:r>
              <a:rPr lang="en-US" dirty="0"/>
              <a:t>However, commit IDs present a number of problems:</a:t>
            </a:r>
          </a:p>
          <a:p>
            <a:pPr lvl="1">
              <a:buFont typeface="Arial" panose="020B0604020202020204" pitchFamily="34" charset="0"/>
              <a:buChar char="–"/>
            </a:pPr>
            <a:r>
              <a:rPr lang="en-US" dirty="0"/>
              <a:t>There isn’t a good way to tell if your version of the product has the commit </a:t>
            </a:r>
          </a:p>
          <a:p>
            <a:pPr lvl="1">
              <a:buFont typeface="Arial" panose="020B0604020202020204" pitchFamily="34" charset="0"/>
              <a:buChar char="–"/>
            </a:pPr>
            <a:r>
              <a:rPr lang="en-US" dirty="0"/>
              <a:t>It’s hard to tell which version contains the commit  </a:t>
            </a:r>
          </a:p>
          <a:p>
            <a:pPr lvl="1">
              <a:buFont typeface="Arial" panose="020B0604020202020204" pitchFamily="34" charset="0"/>
              <a:buChar char="–"/>
            </a:pPr>
            <a:r>
              <a:rPr lang="en-US" dirty="0"/>
              <a:t>Commit IDs change when moved to a new system, e.g., git to SVN</a:t>
            </a:r>
          </a:p>
          <a:p>
            <a:pPr>
              <a:buFont typeface="Wingdings" panose="05000000000000000000" pitchFamily="2" charset="2"/>
              <a:buChar char="§"/>
            </a:pPr>
            <a:r>
              <a:rPr lang="en-US" dirty="0"/>
              <a:t>CVE-YYYY-0009</a:t>
            </a:r>
          </a:p>
          <a:p>
            <a:pPr lvl="1">
              <a:buFont typeface="Arial" panose="020B0604020202020204" pitchFamily="34" charset="0"/>
              <a:buChar char="–"/>
            </a:pPr>
            <a:r>
              <a:rPr lang="en-US" dirty="0"/>
              <a:t>A use-after-free vulnerability was observed in </a:t>
            </a:r>
            <a:r>
              <a:rPr lang="en-US" dirty="0" err="1"/>
              <a:t>Rp_toString</a:t>
            </a:r>
            <a:r>
              <a:rPr lang="en-US" dirty="0"/>
              <a:t> function of PRODUCT Software, Inc. </a:t>
            </a:r>
            <a:r>
              <a:rPr lang="en-US" dirty="0" err="1"/>
              <a:t>MuJS</a:t>
            </a:r>
            <a:r>
              <a:rPr lang="en-US" dirty="0"/>
              <a:t> before </a:t>
            </a:r>
            <a:r>
              <a:rPr lang="en-US" dirty="0">
                <a:solidFill>
                  <a:srgbClr val="FF0000"/>
                </a:solidFill>
              </a:rPr>
              <a:t>5c337af4b3df80cf967e4f9f6a21522de84b392a</a:t>
            </a:r>
            <a:r>
              <a:rPr lang="en-US" dirty="0"/>
              <a:t>. A successful exploitation of this issue can lead to code execution or denial of service condition. </a:t>
            </a:r>
          </a:p>
        </p:txBody>
      </p:sp>
      <p:sp>
        <p:nvSpPr>
          <p:cNvPr id="4" name="Slide Number Placeholder 3">
            <a:extLst>
              <a:ext uri="{FF2B5EF4-FFF2-40B4-BE49-F238E27FC236}">
                <a16:creationId xmlns:a16="http://schemas.microsoft.com/office/drawing/2014/main" id="{5285AFC7-5769-4997-8F2D-CF15DDC8EBC9}"/>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18</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1125392252"/>
      </p:ext>
    </p:extLst>
  </p:cSld>
  <p:clrMapOvr>
    <a:masterClrMapping/>
  </p:clrMapOvr>
  <mc:AlternateContent xmlns:mc="http://schemas.openxmlformats.org/markup-compatibility/2006" xmlns:p14="http://schemas.microsoft.com/office/powerpoint/2010/main">
    <mc:Choice Requires="p14">
      <p:transition spd="slow" p14:dur="2000" advTm="16734"/>
    </mc:Choice>
    <mc:Fallback xmlns="">
      <p:transition spd="slow" advTm="1673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 Saying All Versions Are Affected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Avoid making statements like “all version” or “version X and later”</a:t>
            </a:r>
          </a:p>
          <a:p>
            <a:pPr lvl="1">
              <a:buFont typeface="Arial" panose="020B0604020202020204" pitchFamily="34" charset="0"/>
              <a:buChar char="–"/>
            </a:pPr>
            <a:r>
              <a:rPr lang="en-US" dirty="0"/>
              <a:t>People (including security tool vendors) will take you at your word, and won’t always get the update when the vulnerability is fixed</a:t>
            </a:r>
          </a:p>
          <a:p>
            <a:pPr>
              <a:buFont typeface="Wingdings" panose="05000000000000000000" pitchFamily="2" charset="2"/>
              <a:buChar char="§"/>
            </a:pPr>
            <a:r>
              <a:rPr lang="en-US" dirty="0"/>
              <a:t>CVE-YYYY-0010</a:t>
            </a:r>
          </a:p>
          <a:p>
            <a:pPr lvl="1">
              <a:buFont typeface="Arial" panose="020B0604020202020204" pitchFamily="34" charset="0"/>
              <a:buChar char="–"/>
            </a:pPr>
            <a:r>
              <a:rPr lang="en-US" sz="1700" dirty="0">
                <a:solidFill>
                  <a:srgbClr val="FF0000"/>
                </a:solidFill>
              </a:rPr>
              <a:t>All versions </a:t>
            </a:r>
            <a:r>
              <a:rPr lang="en-US" sz="1700" dirty="0"/>
              <a:t>of the XYZ Windows GPU Display Driver contain a vulnerability in the kernel mode layer (nvlddmkm.sys) handler for </a:t>
            </a:r>
            <a:r>
              <a:rPr lang="en-US" sz="1700" dirty="0" err="1"/>
              <a:t>DxgDdiEscape</a:t>
            </a:r>
            <a:r>
              <a:rPr lang="en-US" sz="1700" dirty="0"/>
              <a:t> where user provided input can trigger an access to a pointer that has not been initialized which may lead to denial of service or potential escalation of privileges.</a:t>
            </a:r>
          </a:p>
          <a:p>
            <a:pPr lvl="1">
              <a:buFont typeface="Arial" panose="020B0604020202020204" pitchFamily="34" charset="0"/>
              <a:buChar char="–"/>
            </a:pPr>
            <a:r>
              <a:rPr lang="en-US" dirty="0"/>
              <a:t>Fixed on May 9, 2017</a:t>
            </a:r>
          </a:p>
          <a:p>
            <a:pPr lvl="1">
              <a:buFont typeface="Arial" panose="020B0604020202020204" pitchFamily="34" charset="0"/>
              <a:buChar char="–"/>
            </a:pPr>
            <a:r>
              <a:rPr lang="en-US" dirty="0">
                <a:hlinkClick r:id="rId3"/>
              </a:rPr>
              <a:t>https://nvidia.custhelp.com/app/answers/detail/a_id/4462</a:t>
            </a:r>
            <a:r>
              <a:rPr lang="en-US" dirty="0"/>
              <a:t> </a:t>
            </a:r>
          </a:p>
        </p:txBody>
      </p:sp>
      <p:sp>
        <p:nvSpPr>
          <p:cNvPr id="4" name="Slide Number Placeholder 3">
            <a:extLst>
              <a:ext uri="{FF2B5EF4-FFF2-40B4-BE49-F238E27FC236}">
                <a16:creationId xmlns:a16="http://schemas.microsoft.com/office/drawing/2014/main" id="{AE75D127-4ACB-41F1-AFC4-5D7E72DB5C4E}"/>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19</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3371671251"/>
      </p:ext>
    </p:extLst>
  </p:cSld>
  <p:clrMapOvr>
    <a:masterClrMapping/>
  </p:clrMapOvr>
  <mc:AlternateContent xmlns:mc="http://schemas.openxmlformats.org/markup-compatibility/2006" xmlns:p14="http://schemas.microsoft.com/office/powerpoint/2010/main">
    <mc:Choice Requires="p14">
      <p:transition spd="slow" p14:dur="2000" advTm="11784"/>
    </mc:Choice>
    <mc:Fallback xmlns="">
      <p:transition spd="slow" advTm="1178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216" y="337842"/>
            <a:ext cx="9328727" cy="868362"/>
          </a:xfrm>
        </p:spPr>
        <p:txBody>
          <a:bodyPr/>
          <a:lstStyle/>
          <a:p>
            <a:r>
              <a:rPr lang="en-US" dirty="0"/>
              <a:t>What is a CVE Entry</a:t>
            </a:r>
          </a:p>
        </p:txBody>
      </p:sp>
      <p:sp>
        <p:nvSpPr>
          <p:cNvPr id="3" name="Content Placeholder 2"/>
          <p:cNvSpPr>
            <a:spLocks noGrp="1"/>
          </p:cNvSpPr>
          <p:nvPr>
            <p:ph idx="1"/>
          </p:nvPr>
        </p:nvSpPr>
        <p:spPr>
          <a:xfrm>
            <a:off x="812801" y="1319616"/>
            <a:ext cx="10972800" cy="4589745"/>
          </a:xfrm>
        </p:spPr>
        <p:txBody>
          <a:bodyPr/>
          <a:lstStyle/>
          <a:p>
            <a:pPr>
              <a:buFont typeface="Wingdings" panose="05000000000000000000" pitchFamily="2" charset="2"/>
              <a:buChar char="§"/>
            </a:pPr>
            <a:r>
              <a:rPr lang="en-US" dirty="0"/>
              <a:t>The CVE Program Root CNA (currently MITRE) maintains the CVE List, which is a list of CVE Entries</a:t>
            </a:r>
          </a:p>
          <a:p>
            <a:pPr>
              <a:buFont typeface="Wingdings" panose="05000000000000000000" pitchFamily="2" charset="2"/>
              <a:buChar char="§"/>
            </a:pPr>
            <a:r>
              <a:rPr lang="en-US" dirty="0"/>
              <a:t>A CVE Entry contains:</a:t>
            </a:r>
          </a:p>
          <a:p>
            <a:pPr lvl="1">
              <a:buFont typeface="Arial" panose="020B0604020202020204" pitchFamily="34" charset="0"/>
              <a:buChar char="–"/>
            </a:pPr>
            <a:r>
              <a:rPr lang="en-US" dirty="0"/>
              <a:t>CVE ID</a:t>
            </a:r>
          </a:p>
          <a:p>
            <a:pPr lvl="1">
              <a:buFont typeface="Arial" panose="020B0604020202020204" pitchFamily="34" charset="0"/>
              <a:buChar char="–"/>
            </a:pPr>
            <a:r>
              <a:rPr lang="en-US" dirty="0"/>
              <a:t>Description</a:t>
            </a:r>
          </a:p>
          <a:p>
            <a:pPr lvl="1">
              <a:buFont typeface="Arial" panose="020B0604020202020204" pitchFamily="34" charset="0"/>
              <a:buChar char="–"/>
            </a:pPr>
            <a:r>
              <a:rPr lang="en-US" dirty="0"/>
              <a:t>References</a:t>
            </a:r>
          </a:p>
        </p:txBody>
      </p:sp>
      <p:sp>
        <p:nvSpPr>
          <p:cNvPr id="5" name="Slide Number Placeholder 4">
            <a:extLst>
              <a:ext uri="{FF2B5EF4-FFF2-40B4-BE49-F238E27FC236}">
                <a16:creationId xmlns:a16="http://schemas.microsoft.com/office/drawing/2014/main" id="{C63F14E3-08AF-42BF-8AAD-D611BDD77348}"/>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2</a:t>
            </a:fld>
            <a:r>
              <a:rPr lang="en-US"/>
              <a:t> </a:t>
            </a:r>
            <a:r>
              <a:rPr lang="en-US">
                <a:solidFill>
                  <a:srgbClr val="C1CD23"/>
                </a:solidFill>
              </a:rPr>
              <a:t>|</a:t>
            </a:r>
            <a:endParaRPr lang="en-US" dirty="0">
              <a:solidFill>
                <a:srgbClr val="C1CD23"/>
              </a:solidFill>
            </a:endParaRPr>
          </a:p>
        </p:txBody>
      </p:sp>
      <p:pic>
        <p:nvPicPr>
          <p:cNvPr id="6" name="Picture 5">
            <a:extLst>
              <a:ext uri="{FF2B5EF4-FFF2-40B4-BE49-F238E27FC236}">
                <a16:creationId xmlns:a16="http://schemas.microsoft.com/office/drawing/2014/main" id="{E921CBA1-F624-4461-918A-D38E4EE242F8}"/>
              </a:ext>
            </a:extLst>
          </p:cNvPr>
          <p:cNvPicPr>
            <a:picLocks noChangeAspect="1"/>
          </p:cNvPicPr>
          <p:nvPr/>
        </p:nvPicPr>
        <p:blipFill>
          <a:blip r:embed="rId3"/>
          <a:stretch>
            <a:fillRect/>
          </a:stretch>
        </p:blipFill>
        <p:spPr>
          <a:xfrm>
            <a:off x="2576958" y="3721210"/>
            <a:ext cx="7659985" cy="2631882"/>
          </a:xfrm>
          <a:prstGeom prst="rect">
            <a:avLst/>
          </a:prstGeom>
        </p:spPr>
      </p:pic>
    </p:spTree>
    <p:extLst>
      <p:ext uri="{BB962C8B-B14F-4D97-AF65-F5344CB8AC3E}">
        <p14:creationId xmlns:p14="http://schemas.microsoft.com/office/powerpoint/2010/main" val="1520893110"/>
      </p:ext>
    </p:extLst>
  </p:cSld>
  <p:clrMapOvr>
    <a:masterClrMapping/>
  </p:clrMapOvr>
  <mc:AlternateContent xmlns:mc="http://schemas.openxmlformats.org/markup-compatibility/2006" xmlns:p14="http://schemas.microsoft.com/office/powerpoint/2010/main">
    <mc:Choice Requires="p14">
      <p:transition spd="slow" p14:dur="2000" advTm="13000"/>
    </mc:Choice>
    <mc:Fallback xmlns="">
      <p:transition spd="slow" advTm="13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Clear Which Products Are Affected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If an upstream, bundled product is affected, clearly indicate that it contains the vulnerability</a:t>
            </a:r>
          </a:p>
          <a:p>
            <a:pPr>
              <a:buFont typeface="Wingdings" panose="05000000000000000000" pitchFamily="2" charset="2"/>
              <a:buChar char="§"/>
            </a:pPr>
            <a:r>
              <a:rPr lang="en-US" dirty="0"/>
              <a:t>CVE-YYYY-0012 </a:t>
            </a:r>
          </a:p>
          <a:p>
            <a:pPr lvl="1">
              <a:buFont typeface="Wingdings" panose="05000000000000000000" pitchFamily="2" charset="2"/>
              <a:buChar char="§"/>
            </a:pPr>
            <a:r>
              <a:rPr lang="en-US" sz="1700" dirty="0"/>
              <a:t>An integer overflow </a:t>
            </a:r>
            <a:r>
              <a:rPr lang="en-US" sz="1700" dirty="0">
                <a:solidFill>
                  <a:srgbClr val="FF0000"/>
                </a:solidFill>
              </a:rPr>
              <a:t>in FFmpeg in PRODUCT B </a:t>
            </a:r>
            <a:r>
              <a:rPr lang="en-US" sz="1700" dirty="0"/>
              <a:t>prior to 57.0.2987.98 for Mac, Windows, and Linux and 57.0.2987.108 for Android allowed a remote attacker to perform an out of bounds memory write via a crafted video file, related to </a:t>
            </a:r>
            <a:r>
              <a:rPr lang="en-US" sz="1700" dirty="0" err="1"/>
              <a:t>ChunkDemuxer</a:t>
            </a:r>
            <a:r>
              <a:rPr lang="en-US" sz="1700" dirty="0"/>
              <a:t>.</a:t>
            </a:r>
          </a:p>
          <a:p>
            <a:pPr lvl="1">
              <a:buFont typeface="Arial" panose="020B0604020202020204" pitchFamily="34" charset="0"/>
              <a:buChar char="–"/>
            </a:pPr>
            <a:r>
              <a:rPr lang="en-US" dirty="0"/>
              <a:t>Readers may think that this vulnerability only affects PRODUCT B, but it really affects any product using FFmpeg</a:t>
            </a:r>
          </a:p>
          <a:p>
            <a:pPr>
              <a:buFont typeface="Wingdings" panose="05000000000000000000" pitchFamily="2" charset="2"/>
              <a:buChar char="§"/>
            </a:pPr>
            <a:r>
              <a:rPr lang="en-US" dirty="0"/>
              <a:t>Program Root CNA uses the following phrasing in these cases</a:t>
            </a:r>
          </a:p>
          <a:p>
            <a:pPr lvl="1">
              <a:buFont typeface="Arial" panose="020B0604020202020204" pitchFamily="34" charset="0"/>
              <a:buChar char="–"/>
            </a:pPr>
            <a:r>
              <a:rPr lang="en-US" dirty="0"/>
              <a:t>[UPSTREAM PRODUCT] [AFFECTED VERSION], as used in [DOWNSTREAM PRODUCT]</a:t>
            </a:r>
          </a:p>
        </p:txBody>
      </p:sp>
      <p:sp>
        <p:nvSpPr>
          <p:cNvPr id="4" name="Slide Number Placeholder 3">
            <a:extLst>
              <a:ext uri="{FF2B5EF4-FFF2-40B4-BE49-F238E27FC236}">
                <a16:creationId xmlns:a16="http://schemas.microsoft.com/office/drawing/2014/main" id="{620F6CFF-D311-4BC9-999F-6067F49150B5}"/>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20</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1728803264"/>
      </p:ext>
    </p:extLst>
  </p:cSld>
  <p:clrMapOvr>
    <a:masterClrMapping/>
  </p:clrMapOvr>
  <mc:AlternateContent xmlns:mc="http://schemas.openxmlformats.org/markup-compatibility/2006" xmlns:p14="http://schemas.microsoft.com/office/powerpoint/2010/main">
    <mc:Choice Requires="p14">
      <p:transition spd="slow" p14:dur="2000" advTm="19644"/>
    </mc:Choice>
    <mc:Fallback xmlns="">
      <p:transition spd="slow" advTm="1964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5BCB4F-2A40-43C5-B106-3355D8D24A0C}"/>
              </a:ext>
            </a:extLst>
          </p:cNvPr>
          <p:cNvSpPr>
            <a:spLocks noGrp="1"/>
          </p:cNvSpPr>
          <p:nvPr>
            <p:ph type="ctrTitle" sz="quarter"/>
          </p:nvPr>
        </p:nvSpPr>
        <p:spPr/>
        <p:txBody>
          <a:bodyPr/>
          <a:lstStyle/>
          <a:p>
            <a:r>
              <a:rPr lang="en-US" dirty="0"/>
              <a:t>Conclusion</a:t>
            </a:r>
          </a:p>
        </p:txBody>
      </p:sp>
      <p:sp>
        <p:nvSpPr>
          <p:cNvPr id="6" name="Slide Number Placeholder 3">
            <a:extLst>
              <a:ext uri="{FF2B5EF4-FFF2-40B4-BE49-F238E27FC236}">
                <a16:creationId xmlns:a16="http://schemas.microsoft.com/office/drawing/2014/main" id="{1BDC3229-424D-4608-B770-1DC1705F6270}"/>
              </a:ext>
            </a:extLst>
          </p:cNvPr>
          <p:cNvSpPr txBox="1">
            <a:spLocks/>
          </p:cNvSpPr>
          <p:nvPr/>
        </p:nvSpPr>
        <p:spPr>
          <a:xfrm>
            <a:off x="11198321" y="221285"/>
            <a:ext cx="661021" cy="18091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a:solidFill>
                  <a:srgbClr val="C1CD23"/>
                </a:solidFill>
              </a:rPr>
              <a:t>|</a:t>
            </a:r>
            <a:r>
              <a:rPr lang="en-US" sz="1400"/>
              <a:t> </a:t>
            </a:r>
            <a:fld id="{295008BC-DA31-4D19-837B-EFA4386B05F5}" type="slidenum">
              <a:rPr lang="en-US" sz="1400" smtClean="0">
                <a:solidFill>
                  <a:schemeClr val="tx1">
                    <a:lumMod val="50000"/>
                    <a:lumOff val="50000"/>
                  </a:schemeClr>
                </a:solidFill>
              </a:rPr>
              <a:pPr/>
              <a:t>21</a:t>
            </a:fld>
            <a:r>
              <a:rPr lang="en-US" sz="1400"/>
              <a:t> </a:t>
            </a:r>
            <a:r>
              <a:rPr lang="en-US" sz="1400">
                <a:solidFill>
                  <a:srgbClr val="C1CD23"/>
                </a:solidFill>
              </a:rPr>
              <a:t>|</a:t>
            </a:r>
            <a:endParaRPr lang="en-US" sz="1400" dirty="0">
              <a:solidFill>
                <a:srgbClr val="C1CD23"/>
              </a:solidFill>
            </a:endParaRPr>
          </a:p>
        </p:txBody>
      </p:sp>
    </p:spTree>
    <p:extLst>
      <p:ext uri="{BB962C8B-B14F-4D97-AF65-F5344CB8AC3E}">
        <p14:creationId xmlns:p14="http://schemas.microsoft.com/office/powerpoint/2010/main" val="214364837"/>
      </p:ext>
    </p:extLst>
  </p:cSld>
  <p:clrMapOvr>
    <a:masterClrMapping/>
  </p:clrMapOvr>
  <mc:AlternateContent xmlns:mc="http://schemas.openxmlformats.org/markup-compatibility/2006" xmlns:p14="http://schemas.microsoft.com/office/powerpoint/2010/main">
    <mc:Choice Requires="p14">
      <p:transition p14:dur="10" advTm="3000"/>
    </mc:Choice>
    <mc:Fallback xmlns="">
      <p:transition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a CVE Entry</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Informs users which vulnerability the CVE ID is assigned to</a:t>
            </a:r>
          </a:p>
          <a:p>
            <a:pPr>
              <a:buFont typeface="Wingdings" panose="05000000000000000000" pitchFamily="2" charset="2"/>
              <a:buChar char="§"/>
            </a:pPr>
            <a:r>
              <a:rPr lang="en-US" dirty="0"/>
              <a:t>Inform users when a new CVE Entry is made public</a:t>
            </a:r>
          </a:p>
          <a:p>
            <a:pPr>
              <a:buFont typeface="Wingdings" panose="05000000000000000000" pitchFamily="2" charset="2"/>
              <a:buChar char="§"/>
            </a:pPr>
            <a:r>
              <a:rPr lang="en-US" dirty="0"/>
              <a:t>Explain why the vulnerabilities in the CVE List are different</a:t>
            </a:r>
          </a:p>
          <a:p>
            <a:pPr>
              <a:buFont typeface="Wingdings" panose="05000000000000000000" pitchFamily="2" charset="2"/>
              <a:buChar char="§"/>
            </a:pPr>
            <a:r>
              <a:rPr lang="en-US" dirty="0"/>
              <a:t>Justify the counting decisions that were made</a:t>
            </a:r>
          </a:p>
          <a:p>
            <a:pPr>
              <a:buFont typeface="Wingdings" panose="05000000000000000000" pitchFamily="2" charset="2"/>
              <a:buChar char="§"/>
            </a:pPr>
            <a:r>
              <a:rPr lang="en-US" dirty="0"/>
              <a:t>Create a historical log CVE ID assignments</a:t>
            </a:r>
          </a:p>
          <a:p>
            <a:endParaRPr lang="en-US" dirty="0"/>
          </a:p>
        </p:txBody>
      </p:sp>
      <p:sp>
        <p:nvSpPr>
          <p:cNvPr id="4" name="Slide Number Placeholder 3">
            <a:extLst>
              <a:ext uri="{FF2B5EF4-FFF2-40B4-BE49-F238E27FC236}">
                <a16:creationId xmlns:a16="http://schemas.microsoft.com/office/drawing/2014/main" id="{2A4DC79E-C56C-4AF9-B1D9-A01AD6D1DBE8}"/>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3</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2088793428"/>
      </p:ext>
    </p:extLst>
  </p:cSld>
  <p:clrMapOvr>
    <a:masterClrMapping/>
  </p:clrMapOvr>
  <mc:AlternateContent xmlns:mc="http://schemas.openxmlformats.org/markup-compatibility/2006" xmlns:p14="http://schemas.microsoft.com/office/powerpoint/2010/main">
    <mc:Choice Requires="p14">
      <p:transition spd="slow" p14:dur="2000" advTm="22598"/>
    </mc:Choice>
    <mc:Fallback xmlns="">
      <p:transition spd="slow" advTm="2259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a:t>
            </a:r>
          </a:p>
        </p:txBody>
      </p:sp>
      <p:sp>
        <p:nvSpPr>
          <p:cNvPr id="3" name="Content Placeholder 2"/>
          <p:cNvSpPr>
            <a:spLocks noGrp="1"/>
          </p:cNvSpPr>
          <p:nvPr>
            <p:ph idx="1"/>
          </p:nvPr>
        </p:nvSpPr>
        <p:spPr>
          <a:xfrm>
            <a:off x="812801" y="1312629"/>
            <a:ext cx="10972800" cy="4589745"/>
          </a:xfrm>
        </p:spPr>
        <p:txBody>
          <a:bodyPr>
            <a:normAutofit/>
          </a:bodyPr>
          <a:lstStyle/>
          <a:p>
            <a:pPr>
              <a:buFont typeface="Wingdings" panose="05000000000000000000" pitchFamily="2" charset="2"/>
              <a:buChar char="§"/>
            </a:pPr>
            <a:r>
              <a:rPr lang="en-US" dirty="0"/>
              <a:t>Defined in the </a:t>
            </a:r>
            <a:r>
              <a:rPr lang="en-US" i="1" dirty="0"/>
              <a:t>CNA Rules</a:t>
            </a:r>
            <a:r>
              <a:rPr lang="en-US" dirty="0"/>
              <a:t>:</a:t>
            </a:r>
          </a:p>
          <a:p>
            <a:pPr lvl="1">
              <a:buFont typeface="Arial" panose="020B0604020202020204" pitchFamily="34" charset="0"/>
              <a:buChar char="–"/>
            </a:pPr>
            <a:r>
              <a:rPr lang="en-US" dirty="0"/>
              <a:t>CVE ID</a:t>
            </a:r>
          </a:p>
          <a:p>
            <a:pPr lvl="1">
              <a:buFont typeface="Arial" panose="020B0604020202020204" pitchFamily="34" charset="0"/>
              <a:buChar char="–"/>
            </a:pPr>
            <a:r>
              <a:rPr lang="en-US" dirty="0"/>
              <a:t>Product name</a:t>
            </a:r>
          </a:p>
          <a:p>
            <a:pPr lvl="1">
              <a:buFont typeface="Arial" panose="020B0604020202020204" pitchFamily="34" charset="0"/>
              <a:buChar char="–"/>
            </a:pPr>
            <a:r>
              <a:rPr lang="en-US" dirty="0"/>
              <a:t>Version (affected and/or fixed)</a:t>
            </a:r>
          </a:p>
          <a:p>
            <a:pPr lvl="1">
              <a:buFont typeface="Arial" panose="020B0604020202020204" pitchFamily="34" charset="0"/>
              <a:buChar char="–"/>
            </a:pPr>
            <a:r>
              <a:rPr lang="en-US" dirty="0"/>
              <a:t>Problem type (vulnerability type, root cause, and/or impact)</a:t>
            </a:r>
          </a:p>
          <a:p>
            <a:pPr lvl="1">
              <a:buFont typeface="Arial" panose="020B0604020202020204" pitchFamily="34" charset="0"/>
              <a:buChar char="–"/>
            </a:pPr>
            <a:r>
              <a:rPr lang="en-US" dirty="0"/>
              <a:t>Description</a:t>
            </a:r>
          </a:p>
          <a:p>
            <a:pPr lvl="1">
              <a:buFont typeface="Arial" panose="020B0604020202020204" pitchFamily="34" charset="0"/>
              <a:buChar char="–"/>
            </a:pPr>
            <a:r>
              <a:rPr lang="en-US" dirty="0"/>
              <a:t>Reference (one or more)</a:t>
            </a:r>
          </a:p>
          <a:p>
            <a:pPr>
              <a:buFont typeface="Wingdings" panose="05000000000000000000" pitchFamily="2" charset="2"/>
              <a:buChar char="§"/>
            </a:pPr>
            <a:r>
              <a:rPr lang="en-US" dirty="0"/>
              <a:t>Accept the CVE Program’s Terms of Use</a:t>
            </a:r>
          </a:p>
          <a:p>
            <a:pPr lvl="1">
              <a:buFont typeface="Arial" panose="020B0604020202020204" pitchFamily="34" charset="0"/>
              <a:buChar char="–"/>
            </a:pPr>
            <a:r>
              <a:rPr lang="en-US" dirty="0">
                <a:hlinkClick r:id="rId3"/>
              </a:rPr>
              <a:t>https://cve.mitre.org/about/termsofuse.html</a:t>
            </a:r>
            <a:endParaRPr lang="en-US" dirty="0"/>
          </a:p>
          <a:p>
            <a:pPr lvl="1">
              <a:buFont typeface="Arial" panose="020B0604020202020204" pitchFamily="34" charset="0"/>
              <a:buChar char="–"/>
            </a:pPr>
            <a:r>
              <a:rPr lang="en-US" dirty="0"/>
              <a:t>Acceptance is required so that the CVE Program Root CNA can make the CVE List freely available to anyone who wants to use it</a:t>
            </a:r>
          </a:p>
        </p:txBody>
      </p:sp>
      <p:sp>
        <p:nvSpPr>
          <p:cNvPr id="4" name="Slide Number Placeholder 3">
            <a:extLst>
              <a:ext uri="{FF2B5EF4-FFF2-40B4-BE49-F238E27FC236}">
                <a16:creationId xmlns:a16="http://schemas.microsoft.com/office/drawing/2014/main" id="{75288E2A-1FD9-405F-97B5-0E0FD76C071C}"/>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4</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3503437336"/>
      </p:ext>
    </p:extLst>
  </p:cSld>
  <p:clrMapOvr>
    <a:masterClrMapping/>
  </p:clrMapOvr>
  <mc:AlternateContent xmlns:mc="http://schemas.openxmlformats.org/markup-compatibility/2006" xmlns:p14="http://schemas.microsoft.com/office/powerpoint/2010/main">
    <mc:Choice Requires="p14">
      <p:transition spd="slow" p14:dur="2000" advTm="35762"/>
    </mc:Choice>
    <mc:Fallback xmlns="">
      <p:transition spd="slow" advTm="3576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Description Requirements</a:t>
            </a:r>
          </a:p>
        </p:txBody>
      </p:sp>
      <p:sp>
        <p:nvSpPr>
          <p:cNvPr id="3" name="Content Placeholder 2"/>
          <p:cNvSpPr>
            <a:spLocks noGrp="1"/>
          </p:cNvSpPr>
          <p:nvPr>
            <p:ph idx="1"/>
          </p:nvPr>
        </p:nvSpPr>
        <p:spPr>
          <a:xfrm>
            <a:off x="762000" y="1295236"/>
            <a:ext cx="10972800" cy="5230976"/>
          </a:xfrm>
        </p:spPr>
        <p:txBody>
          <a:bodyPr>
            <a:normAutofit/>
          </a:bodyPr>
          <a:lstStyle/>
          <a:p>
            <a:pPr>
              <a:buFont typeface="Wingdings" panose="05000000000000000000" pitchFamily="2" charset="2"/>
              <a:buChar char="§"/>
            </a:pPr>
            <a:r>
              <a:rPr lang="en-US" dirty="0"/>
              <a:t>Include product, version and vulnerability type, root cause, or impact  </a:t>
            </a:r>
          </a:p>
          <a:p>
            <a:pPr lvl="1">
              <a:buFont typeface="Arial" panose="020B0604020202020204" pitchFamily="34" charset="0"/>
              <a:buChar char="–"/>
            </a:pPr>
            <a:r>
              <a:rPr lang="en-US" dirty="0"/>
              <a:t>MUST</a:t>
            </a:r>
            <a:r>
              <a:rPr lang="en-US" b="1" dirty="0"/>
              <a:t> </a:t>
            </a:r>
            <a:r>
              <a:rPr lang="en-US" dirty="0"/>
              <a:t>provide enough </a:t>
            </a:r>
            <a:r>
              <a:rPr lang="en-US" b="1" dirty="0"/>
              <a:t>product </a:t>
            </a:r>
            <a:r>
              <a:rPr lang="en-US" dirty="0"/>
              <a:t>information for a reader to have a reasonable understanding of what products are affected</a:t>
            </a:r>
          </a:p>
          <a:p>
            <a:pPr lvl="1">
              <a:buFont typeface="Arial" panose="020B0604020202020204" pitchFamily="34" charset="0"/>
              <a:buChar char="–"/>
            </a:pPr>
            <a:r>
              <a:rPr lang="en-US" b="1" dirty="0"/>
              <a:t>Version</a:t>
            </a:r>
            <a:r>
              <a:rPr lang="en-US" dirty="0"/>
              <a:t> information should be included, not a must</a:t>
            </a:r>
          </a:p>
          <a:p>
            <a:pPr lvl="1">
              <a:buFont typeface="Arial" panose="020B0604020202020204" pitchFamily="34" charset="0"/>
              <a:buChar char="–"/>
            </a:pPr>
            <a:r>
              <a:rPr lang="en-US" dirty="0"/>
              <a:t>MUST include </a:t>
            </a:r>
            <a:r>
              <a:rPr lang="en-US" b="1" dirty="0"/>
              <a:t>Vulnerability type, root cause, or impact. </a:t>
            </a:r>
          </a:p>
          <a:p>
            <a:pPr>
              <a:spcBef>
                <a:spcPts val="0"/>
              </a:spcBef>
              <a:spcAft>
                <a:spcPts val="0"/>
              </a:spcAft>
              <a:buFont typeface="Wingdings" panose="05000000000000000000" pitchFamily="2" charset="2"/>
              <a:buChar char="§"/>
            </a:pPr>
            <a:r>
              <a:rPr lang="en-US" dirty="0"/>
              <a:t>Product, Version and Vulnerability type, root cause, or impact need to be in both locations</a:t>
            </a:r>
          </a:p>
          <a:p>
            <a:pPr>
              <a:buFont typeface="Wingdings" panose="05000000000000000000" pitchFamily="2" charset="2"/>
              <a:buChar char="§"/>
            </a:pPr>
            <a:r>
              <a:rPr lang="en-US" dirty="0"/>
              <a:t>Only information in the provided References can be included in the Description</a:t>
            </a:r>
          </a:p>
          <a:p>
            <a:pPr lvl="1">
              <a:buFont typeface="Arial" panose="020B0604020202020204" pitchFamily="34" charset="0"/>
              <a:buChar char="–"/>
            </a:pPr>
            <a:r>
              <a:rPr lang="en-US" dirty="0"/>
              <a:t>The CVE Program needs to be trusted not to leak the privileged information reporters share with it. Requiring that every detail be backed up by another source helps keep this trust</a:t>
            </a:r>
          </a:p>
          <a:p>
            <a:pPr>
              <a:buFont typeface="Wingdings" panose="05000000000000000000" pitchFamily="2" charset="2"/>
              <a:buChar char="§"/>
            </a:pPr>
            <a:r>
              <a:rPr lang="en-US" dirty="0"/>
              <a:t>Only relevant information about the vulnerability should be included</a:t>
            </a:r>
          </a:p>
          <a:p>
            <a:pPr>
              <a:buFont typeface="Wingdings" panose="05000000000000000000" pitchFamily="2" charset="2"/>
              <a:buChar char="§"/>
            </a:pPr>
            <a:r>
              <a:rPr lang="en-US" dirty="0"/>
              <a:t>Must be in English (when sent to the Program Root CNA)</a:t>
            </a:r>
          </a:p>
          <a:p>
            <a:endParaRPr lang="en-US" dirty="0"/>
          </a:p>
        </p:txBody>
      </p:sp>
      <p:sp>
        <p:nvSpPr>
          <p:cNvPr id="4" name="Slide Number Placeholder 3">
            <a:extLst>
              <a:ext uri="{FF2B5EF4-FFF2-40B4-BE49-F238E27FC236}">
                <a16:creationId xmlns:a16="http://schemas.microsoft.com/office/drawing/2014/main" id="{E41F60F7-EE40-4098-B74A-9529951BC8EC}"/>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5</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756113679"/>
      </p:ext>
    </p:extLst>
  </p:cSld>
  <p:clrMapOvr>
    <a:masterClrMapping/>
  </p:clrMapOvr>
  <mc:AlternateContent xmlns:mc="http://schemas.openxmlformats.org/markup-compatibility/2006" xmlns:p14="http://schemas.microsoft.com/office/powerpoint/2010/main">
    <mc:Choice Requires="p14">
      <p:transition spd="slow" p14:dur="2000" advTm="84025"/>
    </mc:Choice>
    <mc:Fallback xmlns="">
      <p:transition spd="slow" advTm="8402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 Often Included</a:t>
            </a:r>
          </a:p>
        </p:txBody>
      </p:sp>
      <p:sp>
        <p:nvSpPr>
          <p:cNvPr id="3" name="Content Placeholder 2"/>
          <p:cNvSpPr>
            <a:spLocks noGrp="1"/>
          </p:cNvSpPr>
          <p:nvPr>
            <p:ph idx="1"/>
          </p:nvPr>
        </p:nvSpPr>
        <p:spPr>
          <a:xfrm>
            <a:off x="874643" y="1329813"/>
            <a:ext cx="9741739" cy="4589745"/>
          </a:xfrm>
        </p:spPr>
        <p:txBody>
          <a:bodyPr>
            <a:normAutofit fontScale="85000" lnSpcReduction="20000"/>
          </a:bodyPr>
          <a:lstStyle/>
          <a:p>
            <a:pPr>
              <a:buFont typeface="Wingdings" panose="05000000000000000000" pitchFamily="2" charset="2"/>
              <a:buChar char="§"/>
            </a:pPr>
            <a:r>
              <a:rPr lang="en-US" sz="2300" dirty="0"/>
              <a:t>Distinguishing Details</a:t>
            </a:r>
          </a:p>
          <a:p>
            <a:pPr lvl="1">
              <a:buFont typeface="Arial" panose="020B0604020202020204" pitchFamily="34" charset="0"/>
              <a:buChar char="–"/>
            </a:pPr>
            <a:r>
              <a:rPr lang="en-US" sz="2300" dirty="0"/>
              <a:t>Component names</a:t>
            </a:r>
          </a:p>
          <a:p>
            <a:pPr lvl="1">
              <a:buFont typeface="Arial" panose="020B0604020202020204" pitchFamily="34" charset="0"/>
              <a:buChar char="–"/>
            </a:pPr>
            <a:r>
              <a:rPr lang="en-US" sz="2300" dirty="0"/>
              <a:t>Attack vectors</a:t>
            </a:r>
          </a:p>
          <a:p>
            <a:pPr lvl="1">
              <a:buFont typeface="Arial" panose="020B0604020202020204" pitchFamily="34" charset="0"/>
              <a:buChar char="–"/>
            </a:pPr>
            <a:r>
              <a:rPr lang="en-US" sz="2300" dirty="0"/>
              <a:t>Root cause</a:t>
            </a:r>
          </a:p>
          <a:p>
            <a:pPr>
              <a:buFont typeface="Wingdings" panose="05000000000000000000" pitchFamily="2" charset="2"/>
              <a:buChar char="§"/>
            </a:pPr>
            <a:r>
              <a:rPr lang="en-US" sz="2300" dirty="0"/>
              <a:t>Threat Details</a:t>
            </a:r>
          </a:p>
          <a:p>
            <a:pPr lvl="1">
              <a:buFont typeface="Arial" panose="020B0604020202020204" pitchFamily="34" charset="0"/>
              <a:buChar char="–"/>
            </a:pPr>
            <a:r>
              <a:rPr lang="en-US" sz="2300" dirty="0"/>
              <a:t>Attacker</a:t>
            </a:r>
          </a:p>
          <a:p>
            <a:pPr lvl="1">
              <a:buFont typeface="Arial" panose="020B0604020202020204" pitchFamily="34" charset="0"/>
              <a:buChar char="–"/>
            </a:pPr>
            <a:r>
              <a:rPr lang="en-US" sz="2300" dirty="0"/>
              <a:t>Impact</a:t>
            </a:r>
          </a:p>
          <a:p>
            <a:pPr>
              <a:buFont typeface="Wingdings" panose="05000000000000000000" pitchFamily="2" charset="2"/>
              <a:buChar char="§"/>
            </a:pPr>
            <a:r>
              <a:rPr lang="en-US" sz="2300" dirty="0"/>
              <a:t>Remediation Details*</a:t>
            </a:r>
          </a:p>
          <a:p>
            <a:pPr>
              <a:buFont typeface="Wingdings" panose="05000000000000000000" pitchFamily="2" charset="2"/>
              <a:buChar char="§"/>
            </a:pPr>
            <a:r>
              <a:rPr lang="en-US" sz="2300" dirty="0"/>
              <a:t>Conditions</a:t>
            </a:r>
          </a:p>
          <a:p>
            <a:pPr>
              <a:buFont typeface="Wingdings" panose="05000000000000000000" pitchFamily="2" charset="2"/>
              <a:buChar char="§"/>
            </a:pPr>
            <a:r>
              <a:rPr lang="en-US" sz="2300" dirty="0"/>
              <a:t>Proof of Concepts (</a:t>
            </a:r>
            <a:r>
              <a:rPr lang="en-US" sz="2300" dirty="0" err="1"/>
              <a:t>PoC</a:t>
            </a:r>
            <a:r>
              <a:rPr lang="en-US" sz="2300" dirty="0"/>
              <a:t>)*</a:t>
            </a:r>
          </a:p>
          <a:p>
            <a:pPr>
              <a:buFont typeface="Wingdings" panose="05000000000000000000" pitchFamily="2" charset="2"/>
              <a:buChar char="§"/>
            </a:pPr>
            <a:r>
              <a:rPr lang="en-US" sz="2300" dirty="0"/>
              <a:t>Credits*</a:t>
            </a:r>
            <a:endParaRPr lang="en-US" dirty="0"/>
          </a:p>
          <a:p>
            <a:pPr marL="230188" indent="0">
              <a:buNone/>
            </a:pPr>
            <a:r>
              <a:rPr lang="en-US" sz="1700" b="0" dirty="0"/>
              <a:t>* Not traditionally included (by Program Root CNA) in CVE Entry Descriptions</a:t>
            </a:r>
          </a:p>
        </p:txBody>
      </p:sp>
      <p:sp>
        <p:nvSpPr>
          <p:cNvPr id="4" name="Slide Number Placeholder 3">
            <a:extLst>
              <a:ext uri="{FF2B5EF4-FFF2-40B4-BE49-F238E27FC236}">
                <a16:creationId xmlns:a16="http://schemas.microsoft.com/office/drawing/2014/main" id="{9955E553-0860-4100-B1A5-4AEC82A887F0}"/>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6</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2643941679"/>
      </p:ext>
    </p:extLst>
  </p:cSld>
  <p:clrMapOvr>
    <a:masterClrMapping/>
  </p:clrMapOvr>
  <mc:AlternateContent xmlns:mc="http://schemas.openxmlformats.org/markup-compatibility/2006" xmlns:p14="http://schemas.microsoft.com/office/powerpoint/2010/main">
    <mc:Choice Requires="p14">
      <p:transition spd="slow" p14:dur="2000" advTm="12886"/>
    </mc:Choice>
    <mc:Fallback xmlns="">
      <p:transition spd="slow" advTm="1288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Goldilocks Entries</a:t>
            </a:r>
          </a:p>
        </p:txBody>
      </p:sp>
      <p:sp>
        <p:nvSpPr>
          <p:cNvPr id="3" name="Content Placeholder 2"/>
          <p:cNvSpPr>
            <a:spLocks noGrp="1"/>
          </p:cNvSpPr>
          <p:nvPr>
            <p:ph idx="1"/>
          </p:nvPr>
        </p:nvSpPr>
        <p:spPr>
          <a:xfrm>
            <a:off x="812801" y="1368288"/>
            <a:ext cx="10972800" cy="4589745"/>
          </a:xfrm>
        </p:spPr>
        <p:txBody>
          <a:bodyPr>
            <a:normAutofit/>
          </a:bodyPr>
          <a:lstStyle/>
          <a:p>
            <a:pPr>
              <a:buFont typeface="Wingdings" panose="05000000000000000000" pitchFamily="2" charset="2"/>
              <a:buChar char="§"/>
            </a:pPr>
            <a:r>
              <a:rPr lang="en-US" dirty="0"/>
              <a:t>Too few details result in:</a:t>
            </a:r>
          </a:p>
          <a:p>
            <a:pPr lvl="1">
              <a:buFont typeface="Arial" panose="020B0604020202020204" pitchFamily="34" charset="0"/>
              <a:buChar char="–"/>
            </a:pPr>
            <a:r>
              <a:rPr lang="en-US" dirty="0"/>
              <a:t>Users not being able to tell which vulnerability the ID is assigned to</a:t>
            </a:r>
          </a:p>
          <a:p>
            <a:pPr lvl="1">
              <a:buFont typeface="Arial" panose="020B0604020202020204" pitchFamily="34" charset="0"/>
              <a:buChar char="–"/>
            </a:pPr>
            <a:r>
              <a:rPr lang="en-US" dirty="0"/>
              <a:t>Duplicate assignments</a:t>
            </a:r>
          </a:p>
          <a:p>
            <a:pPr>
              <a:buFont typeface="Wingdings" panose="05000000000000000000" pitchFamily="2" charset="2"/>
              <a:buChar char="§"/>
            </a:pPr>
            <a:r>
              <a:rPr lang="en-US" dirty="0"/>
              <a:t>Too many details result in:</a:t>
            </a:r>
          </a:p>
          <a:p>
            <a:pPr lvl="1">
              <a:buFont typeface="Arial" panose="020B0604020202020204" pitchFamily="34" charset="0"/>
              <a:buChar char="–"/>
            </a:pPr>
            <a:r>
              <a:rPr lang="en-US" dirty="0"/>
              <a:t>Makes the Description more difficult to read</a:t>
            </a:r>
          </a:p>
          <a:p>
            <a:pPr lvl="1">
              <a:buFont typeface="Arial" panose="020B0604020202020204" pitchFamily="34" charset="0"/>
              <a:buChar char="–"/>
            </a:pPr>
            <a:r>
              <a:rPr lang="en-US" dirty="0"/>
              <a:t>Increases the chance of errors</a:t>
            </a:r>
          </a:p>
          <a:p>
            <a:pPr>
              <a:buFont typeface="Wingdings" panose="05000000000000000000" pitchFamily="2" charset="2"/>
              <a:buChar char="§"/>
            </a:pPr>
            <a:r>
              <a:rPr lang="en-US" dirty="0"/>
              <a:t>The perfect CVE Entry gives just enough information to identify and distinguish the vulnerability from others, and nothing else</a:t>
            </a:r>
          </a:p>
        </p:txBody>
      </p:sp>
      <p:sp>
        <p:nvSpPr>
          <p:cNvPr id="4" name="Slide Number Placeholder 3">
            <a:extLst>
              <a:ext uri="{FF2B5EF4-FFF2-40B4-BE49-F238E27FC236}">
                <a16:creationId xmlns:a16="http://schemas.microsoft.com/office/drawing/2014/main" id="{811C0429-9B50-42AF-A72C-E4F3B2C13903}"/>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7</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3344960920"/>
      </p:ext>
    </p:extLst>
  </p:cSld>
  <p:clrMapOvr>
    <a:masterClrMapping/>
  </p:clrMapOvr>
  <mc:AlternateContent xmlns:mc="http://schemas.openxmlformats.org/markup-compatibility/2006" xmlns:p14="http://schemas.microsoft.com/office/powerpoint/2010/main">
    <mc:Choice Requires="p14">
      <p:transition spd="slow" p14:dur="2000" advTm="13100"/>
    </mc:Choice>
    <mc:Fallback xmlns="">
      <p:transition spd="slow" advTm="131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Include More than the Minimum?</a:t>
            </a:r>
          </a:p>
        </p:txBody>
      </p:sp>
      <p:sp>
        <p:nvSpPr>
          <p:cNvPr id="3" name="Content Placeholder 2"/>
          <p:cNvSpPr>
            <a:spLocks noGrp="1"/>
          </p:cNvSpPr>
          <p:nvPr>
            <p:ph idx="1"/>
          </p:nvPr>
        </p:nvSpPr>
        <p:spPr>
          <a:xfrm>
            <a:off x="812801" y="1352385"/>
            <a:ext cx="10972800" cy="4589745"/>
          </a:xfrm>
        </p:spPr>
        <p:txBody>
          <a:bodyPr/>
          <a:lstStyle/>
          <a:p>
            <a:pPr>
              <a:buFont typeface="Wingdings" panose="05000000000000000000" pitchFamily="2" charset="2"/>
              <a:buChar char="§"/>
            </a:pPr>
            <a:r>
              <a:rPr lang="en-US" dirty="0"/>
              <a:t>Entries with the minimum details do not always meet the goals of a CVE Entry:</a:t>
            </a:r>
          </a:p>
          <a:p>
            <a:pPr lvl="1">
              <a:buFont typeface="Arial" panose="020B0604020202020204" pitchFamily="34" charset="0"/>
              <a:buChar char="–"/>
            </a:pPr>
            <a:r>
              <a:rPr lang="en-US" dirty="0"/>
              <a:t>Tell CVE users which vulnerability the CVE ID is assigned to</a:t>
            </a:r>
          </a:p>
          <a:p>
            <a:pPr lvl="1">
              <a:buFont typeface="Arial" panose="020B0604020202020204" pitchFamily="34" charset="0"/>
              <a:buChar char="–"/>
            </a:pPr>
            <a:r>
              <a:rPr lang="en-US" dirty="0"/>
              <a:t>Explain why the vulnerabilities in the CVE List are different</a:t>
            </a:r>
          </a:p>
          <a:p>
            <a:pPr lvl="1">
              <a:buFont typeface="Arial" panose="020B0604020202020204" pitchFamily="34" charset="0"/>
              <a:buChar char="–"/>
            </a:pPr>
            <a:r>
              <a:rPr lang="en-US" dirty="0"/>
              <a:t>Inform users when a new CVE Entry is made public</a:t>
            </a:r>
          </a:p>
          <a:p>
            <a:pPr lvl="1">
              <a:buFont typeface="Arial" panose="020B0604020202020204" pitchFamily="34" charset="0"/>
              <a:buChar char="–"/>
            </a:pPr>
            <a:r>
              <a:rPr lang="en-US" dirty="0"/>
              <a:t>Justify the counting decisions that were made</a:t>
            </a:r>
          </a:p>
          <a:p>
            <a:pPr>
              <a:buFont typeface="Wingdings" panose="05000000000000000000" pitchFamily="2" charset="2"/>
              <a:buChar char="§"/>
            </a:pPr>
            <a:r>
              <a:rPr lang="en-US" dirty="0"/>
              <a:t>Including more information will help downstream users</a:t>
            </a:r>
          </a:p>
        </p:txBody>
      </p:sp>
      <p:sp>
        <p:nvSpPr>
          <p:cNvPr id="4" name="Slide Number Placeholder 3">
            <a:extLst>
              <a:ext uri="{FF2B5EF4-FFF2-40B4-BE49-F238E27FC236}">
                <a16:creationId xmlns:a16="http://schemas.microsoft.com/office/drawing/2014/main" id="{11CE6106-9CBC-4B94-A5F1-91A3F9110044}"/>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8</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326448243"/>
      </p:ext>
    </p:extLst>
  </p:cSld>
  <p:clrMapOvr>
    <a:masterClrMapping/>
  </p:clrMapOvr>
  <mc:AlternateContent xmlns:mc="http://schemas.openxmlformats.org/markup-compatibility/2006" xmlns:p14="http://schemas.microsoft.com/office/powerpoint/2010/main">
    <mc:Choice Requires="p14">
      <p:transition spd="slow" p14:dur="2000" advTm="15498"/>
    </mc:Choice>
    <mc:Fallback xmlns="">
      <p:transition spd="slow" advTm="1549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499" y="314394"/>
            <a:ext cx="9138080" cy="868362"/>
          </a:xfrm>
        </p:spPr>
        <p:txBody>
          <a:bodyPr>
            <a:normAutofit/>
          </a:bodyPr>
          <a:lstStyle/>
          <a:p>
            <a:r>
              <a:rPr lang="en-US" dirty="0"/>
              <a:t>Example 1: Minimum Information Comparison</a:t>
            </a:r>
          </a:p>
        </p:txBody>
      </p:sp>
      <p:sp>
        <p:nvSpPr>
          <p:cNvPr id="3" name="Content Placeholder 2"/>
          <p:cNvSpPr>
            <a:spLocks noGrp="1"/>
          </p:cNvSpPr>
          <p:nvPr>
            <p:ph idx="1"/>
          </p:nvPr>
        </p:nvSpPr>
        <p:spPr>
          <a:xfrm>
            <a:off x="993914" y="1368288"/>
            <a:ext cx="10827910" cy="4245334"/>
          </a:xfrm>
        </p:spPr>
        <p:txBody>
          <a:bodyPr/>
          <a:lstStyle/>
          <a:p>
            <a:pPr>
              <a:buFont typeface="Wingdings" panose="05000000000000000000" pitchFamily="2" charset="2"/>
              <a:buChar char="§"/>
            </a:pPr>
            <a:r>
              <a:rPr lang="en-US" dirty="0"/>
              <a:t>CVE-YYYY-0001</a:t>
            </a:r>
          </a:p>
          <a:p>
            <a:pPr lvl="1">
              <a:buFont typeface="Arial" panose="020B0604020202020204" pitchFamily="34" charset="0"/>
              <a:buChar char="–"/>
            </a:pPr>
            <a:r>
              <a:rPr lang="en-US" sz="1700" dirty="0"/>
              <a:t>Buffer overflow in PRODUCT_X before 1.2.3.</a:t>
            </a:r>
          </a:p>
          <a:p>
            <a:pPr>
              <a:buFont typeface="Wingdings" panose="05000000000000000000" pitchFamily="2" charset="2"/>
              <a:buChar char="§"/>
            </a:pPr>
            <a:r>
              <a:rPr lang="en-US" dirty="0"/>
              <a:t>CVE-YYYY-0002</a:t>
            </a:r>
          </a:p>
          <a:p>
            <a:pPr lvl="1">
              <a:buFont typeface="Arial" panose="020B0604020202020204" pitchFamily="34" charset="0"/>
              <a:buChar char="–"/>
            </a:pPr>
            <a:r>
              <a:rPr lang="en-US" sz="1700" dirty="0"/>
              <a:t>Buffer overflow in PRODUCT_X before 1.2.3.</a:t>
            </a:r>
          </a:p>
          <a:p>
            <a:pPr marL="457200" lvl="1" indent="0">
              <a:buNone/>
            </a:pPr>
            <a:endParaRPr lang="en-US" sz="1700" dirty="0"/>
          </a:p>
          <a:p>
            <a:pPr marL="457200" lvl="1" indent="0">
              <a:buNone/>
            </a:pPr>
            <a:endParaRPr lang="en-US" sz="1700" dirty="0"/>
          </a:p>
          <a:p>
            <a:pPr marL="457200" lvl="1" indent="0">
              <a:buNone/>
            </a:pPr>
            <a:endParaRPr lang="en-US" sz="1700" dirty="0"/>
          </a:p>
          <a:p>
            <a:pPr>
              <a:buFont typeface="Wingdings" panose="05000000000000000000" pitchFamily="2" charset="2"/>
              <a:buChar char="§"/>
            </a:pPr>
            <a:r>
              <a:rPr lang="en-US" dirty="0"/>
              <a:t>These two entries are identical.  As far as the outside world is concerned, they might as well be the same entry</a:t>
            </a:r>
          </a:p>
          <a:p>
            <a:endParaRPr lang="en-US" dirty="0"/>
          </a:p>
        </p:txBody>
      </p:sp>
      <p:sp>
        <p:nvSpPr>
          <p:cNvPr id="4" name="Slide Number Placeholder 3">
            <a:extLst>
              <a:ext uri="{FF2B5EF4-FFF2-40B4-BE49-F238E27FC236}">
                <a16:creationId xmlns:a16="http://schemas.microsoft.com/office/drawing/2014/main" id="{F7D65B14-3F6C-4F63-A63C-0CAD218F07A4}"/>
              </a:ext>
            </a:extLst>
          </p:cNvPr>
          <p:cNvSpPr>
            <a:spLocks noGrp="1"/>
          </p:cNvSpPr>
          <p:nvPr>
            <p:ph type="sldNum" sz="quarter" idx="4"/>
          </p:nvPr>
        </p:nvSpPr>
        <p:spPr/>
        <p:txBody>
          <a:bodyPr/>
          <a:lstStyle/>
          <a:p>
            <a:r>
              <a:rPr lang="en-US">
                <a:solidFill>
                  <a:srgbClr val="C1CD23"/>
                </a:solidFill>
              </a:rPr>
              <a:t>|</a:t>
            </a:r>
            <a:r>
              <a:rPr lang="en-US"/>
              <a:t> </a:t>
            </a:r>
            <a:fld id="{295008BC-DA31-4D19-837B-EFA4386B05F5}" type="slidenum">
              <a:rPr lang="en-US" smtClean="0">
                <a:solidFill>
                  <a:schemeClr val="tx1">
                    <a:lumMod val="50000"/>
                    <a:lumOff val="50000"/>
                  </a:schemeClr>
                </a:solidFill>
              </a:rPr>
              <a:pPr/>
              <a:t>9</a:t>
            </a:fld>
            <a:r>
              <a:rPr lang="en-US"/>
              <a:t> </a:t>
            </a:r>
            <a:r>
              <a:rPr lang="en-US">
                <a:solidFill>
                  <a:srgbClr val="C1CD23"/>
                </a:solidFill>
              </a:rPr>
              <a:t>|</a:t>
            </a:r>
            <a:endParaRPr lang="en-US" dirty="0">
              <a:solidFill>
                <a:srgbClr val="C1CD23"/>
              </a:solidFill>
            </a:endParaRPr>
          </a:p>
        </p:txBody>
      </p:sp>
    </p:spTree>
    <p:extLst>
      <p:ext uri="{BB962C8B-B14F-4D97-AF65-F5344CB8AC3E}">
        <p14:creationId xmlns:p14="http://schemas.microsoft.com/office/powerpoint/2010/main" val="379059925"/>
      </p:ext>
    </p:extLst>
  </p:cSld>
  <p:clrMapOvr>
    <a:masterClrMapping/>
  </p:clrMapOvr>
  <mc:AlternateContent xmlns:mc="http://schemas.openxmlformats.org/markup-compatibility/2006" xmlns:p14="http://schemas.microsoft.com/office/powerpoint/2010/main">
    <mc:Choice Requires="p14">
      <p:transition spd="slow" p14:dur="2000" advTm="12719"/>
    </mc:Choice>
    <mc:Fallback xmlns="">
      <p:transition spd="slow" advTm="12719"/>
    </mc:Fallback>
  </mc:AlternateContent>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RE_Breifing_Template16x9.pptx" id="{5D2CB0C6-7637-4667-A648-EBA1BD2742AF}" vid="{B8F31EA5-7C34-4FF6-949E-D1CB1F3742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923C2D34442F4C86C12A8369A3B9D0" ma:contentTypeVersion="1" ma:contentTypeDescription="Create a new document." ma:contentTypeScope="" ma:versionID="2816c8da7ea532f7a36a73ba19d1f4cf">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7603AE-387A-4338-B05B-BABFA30A1722}"/>
</file>

<file path=customXml/itemProps2.xml><?xml version="1.0" encoding="utf-8"?>
<ds:datastoreItem xmlns:ds="http://schemas.openxmlformats.org/officeDocument/2006/customXml" ds:itemID="{416BA5C9-2D71-4B86-AE8A-8C0D9BC5FB22}"/>
</file>

<file path=customXml/itemProps3.xml><?xml version="1.0" encoding="utf-8"?>
<ds:datastoreItem xmlns:ds="http://schemas.openxmlformats.org/officeDocument/2006/customXml" ds:itemID="{5450FCDD-08B1-48D8-BB50-7A17E590A5EE}"/>
</file>

<file path=docProps/app.xml><?xml version="1.0" encoding="utf-8"?>
<Properties xmlns="http://schemas.openxmlformats.org/officeDocument/2006/extended-properties" xmlns:vt="http://schemas.openxmlformats.org/officeDocument/2006/docPropsVTypes">
  <Template>MITRE_Briefing_Template16x9</Template>
  <TotalTime>3475</TotalTime>
  <Words>2815</Words>
  <PresentationFormat>ワイド画面</PresentationFormat>
  <Paragraphs>256</Paragraphs>
  <Slides>21</Slides>
  <Notes>21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Helvetica LT Std</vt:lpstr>
      <vt:lpstr>Arial</vt:lpstr>
      <vt:lpstr>Calibri</vt:lpstr>
      <vt:lpstr>Tahoma</vt:lpstr>
      <vt:lpstr>Wingdings</vt:lpstr>
      <vt:lpstr>mitre-2018</vt:lpstr>
      <vt:lpstr>How to create a CVE Entry</vt:lpstr>
      <vt:lpstr>What is a CVE Entry</vt:lpstr>
      <vt:lpstr>Purpose of a CVE Entry</vt:lpstr>
      <vt:lpstr>Minimum Requirements</vt:lpstr>
      <vt:lpstr>Minimum Description Requirements</vt:lpstr>
      <vt:lpstr>Additional Information Often Included</vt:lpstr>
      <vt:lpstr>Goldilocks Entries</vt:lpstr>
      <vt:lpstr>Why Include More than the Minimum?</vt:lpstr>
      <vt:lpstr>Example 1: Minimum Information Comparison</vt:lpstr>
      <vt:lpstr>Example 2: Distinguishable Through the Component</vt:lpstr>
      <vt:lpstr>Example 3: Descriptive Root Cause</vt:lpstr>
      <vt:lpstr>Example 4: Too Specific</vt:lpstr>
      <vt:lpstr>What Should You Do</vt:lpstr>
      <vt:lpstr>Example: Formatting Requires Description Change for CVE Entry Submission</vt:lpstr>
      <vt:lpstr>Use the Program Root CNA style template</vt:lpstr>
      <vt:lpstr>What Shouldn’t Be in a CVE Entry</vt:lpstr>
      <vt:lpstr>Entry Creation Tips</vt:lpstr>
      <vt:lpstr>Avoid Using Commit IDs as Versions</vt:lpstr>
      <vt:lpstr>Avoid Saying All Versions Are Affected</vt:lpstr>
      <vt:lpstr>Be Clear Which Products Are Affected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2019-10-09T20:27:44Z</cp:lastPrinted>
  <dcterms:created xsi:type="dcterms:W3CDTF">2019-02-26T16:06:40Z</dcterms:created>
  <dcterms:modified xsi:type="dcterms:W3CDTF">2020-06-12T16:25:00Z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0x0101007B923C2D34442F4C86C12A8369A3B9D0</vt:lpwstr>
  </property>
</Properties>
</file>