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tags/tag5.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omments/comment1.xml" ContentType="application/vnd.openxmlformats-officedocument.presentationml.comments+xml"/>
  <Override PartName="/ppt/notesSlides/notesSlide56.xml" ContentType="application/vnd.openxmlformats-officedocument.presentationml.notesSlide+xml"/>
  <Override PartName="/ppt/comments/comment2.xml" ContentType="application/vnd.openxmlformats-officedocument.presentationml.comment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4"/>
  </p:sldMasterIdLst>
  <p:notesMasterIdLst>
    <p:notesMasterId r:id="rId65"/>
  </p:notesMasterIdLst>
  <p:handoutMasterIdLst>
    <p:handoutMasterId r:id="rId66"/>
  </p:handoutMasterIdLst>
  <p:sldIdLst>
    <p:sldId id="258" r:id="rId5"/>
    <p:sldId id="275" r:id="rId6"/>
    <p:sldId id="276" r:id="rId7"/>
    <p:sldId id="330" r:id="rId8"/>
    <p:sldId id="340" r:id="rId9"/>
    <p:sldId id="279" r:id="rId10"/>
    <p:sldId id="282" r:id="rId11"/>
    <p:sldId id="341" r:id="rId12"/>
    <p:sldId id="280" r:id="rId13"/>
    <p:sldId id="288" r:id="rId14"/>
    <p:sldId id="289" r:id="rId15"/>
    <p:sldId id="290" r:id="rId16"/>
    <p:sldId id="291" r:id="rId17"/>
    <p:sldId id="353" r:id="rId18"/>
    <p:sldId id="294" r:id="rId19"/>
    <p:sldId id="295" r:id="rId20"/>
    <p:sldId id="297" r:id="rId21"/>
    <p:sldId id="298" r:id="rId22"/>
    <p:sldId id="299" r:id="rId23"/>
    <p:sldId id="300" r:id="rId24"/>
    <p:sldId id="354" r:id="rId25"/>
    <p:sldId id="343" r:id="rId26"/>
    <p:sldId id="342" r:id="rId27"/>
    <p:sldId id="303" r:id="rId28"/>
    <p:sldId id="305" r:id="rId29"/>
    <p:sldId id="304" r:id="rId30"/>
    <p:sldId id="306" r:id="rId31"/>
    <p:sldId id="307" r:id="rId32"/>
    <p:sldId id="308" r:id="rId33"/>
    <p:sldId id="338" r:id="rId34"/>
    <p:sldId id="355" r:id="rId35"/>
    <p:sldId id="313" r:id="rId36"/>
    <p:sldId id="317" r:id="rId37"/>
    <p:sldId id="319" r:id="rId38"/>
    <p:sldId id="320" r:id="rId39"/>
    <p:sldId id="356" r:id="rId40"/>
    <p:sldId id="266" r:id="rId41"/>
    <p:sldId id="323" r:id="rId42"/>
    <p:sldId id="321" r:id="rId43"/>
    <p:sldId id="324" r:id="rId44"/>
    <p:sldId id="267" r:id="rId45"/>
    <p:sldId id="268" r:id="rId46"/>
    <p:sldId id="264" r:id="rId47"/>
    <p:sldId id="260" r:id="rId48"/>
    <p:sldId id="263" r:id="rId49"/>
    <p:sldId id="272" r:id="rId50"/>
    <p:sldId id="265" r:id="rId51"/>
    <p:sldId id="261" r:id="rId52"/>
    <p:sldId id="273" r:id="rId53"/>
    <p:sldId id="262" r:id="rId54"/>
    <p:sldId id="274" r:id="rId55"/>
    <p:sldId id="357" r:id="rId56"/>
    <p:sldId id="271" r:id="rId57"/>
    <p:sldId id="358" r:id="rId58"/>
    <p:sldId id="310" r:id="rId59"/>
    <p:sldId id="325" r:id="rId60"/>
    <p:sldId id="326" r:id="rId61"/>
    <p:sldId id="327" r:id="rId62"/>
    <p:sldId id="312" r:id="rId63"/>
    <p:sldId id="352"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zar, Jo E." initials="BJE" lastIdx="10" clrIdx="0">
    <p:extLst>
      <p:ext uri="{19B8F6BF-5375-455C-9EA6-DF929625EA0E}">
        <p15:presenceInfo xmlns:p15="http://schemas.microsoft.com/office/powerpoint/2012/main" userId="S::JBAZAR@MITRE.ORG::52c1f954-4a07-49ab-b36f-92619f3b8e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57" autoAdjust="0"/>
    <p:restoredTop sz="94663" autoAdjust="0"/>
  </p:normalViewPr>
  <p:slideViewPr>
    <p:cSldViewPr snapToGrid="0">
      <p:cViewPr varScale="1">
        <p:scale>
          <a:sx n="60" d="100"/>
          <a:sy n="60" d="100"/>
        </p:scale>
        <p:origin x="72"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70" d="100"/>
          <a:sy n="70" d="100"/>
        </p:scale>
        <p:origin x="3354"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3-20T16:08:30.441" idx="8">
    <p:pos x="10" y="10"/>
    <p:text>rerecord</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3-20T19:16:55.632" idx="10">
    <p:pos x="10" y="10"/>
    <p:text>rerecord</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1872F47-6CE5-4D95-B8D6-9AEA9A7E5F9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6F9E59F-E5BF-4AA4-882B-F5B705DF29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8C879B-2DAC-426D-B5B4-08F42B952A26}" type="datetimeFigureOut">
              <a:rPr lang="en-US" smtClean="0"/>
              <a:t>3/10/2021</a:t>
            </a:fld>
            <a:endParaRPr lang="en-US"/>
          </a:p>
        </p:txBody>
      </p:sp>
      <p:sp>
        <p:nvSpPr>
          <p:cNvPr id="4" name="Footer Placeholder 3">
            <a:extLst>
              <a:ext uri="{FF2B5EF4-FFF2-40B4-BE49-F238E27FC236}">
                <a16:creationId xmlns:a16="http://schemas.microsoft.com/office/drawing/2014/main" id="{772C577A-CE6A-45AF-8211-1E758E6AA8D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E69FD71-56EF-4DDF-81F5-C5CCA31DCE1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856900-9607-4639-A903-F11B6E042CE6}" type="slidenum">
              <a:rPr lang="en-US" smtClean="0"/>
              <a:t>‹#›</a:t>
            </a:fld>
            <a:endParaRPr lang="en-US"/>
          </a:p>
        </p:txBody>
      </p:sp>
    </p:spTree>
    <p:extLst>
      <p:ext uri="{BB962C8B-B14F-4D97-AF65-F5344CB8AC3E}">
        <p14:creationId xmlns:p14="http://schemas.microsoft.com/office/powerpoint/2010/main" val="9404445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E54576-A3BB-48F9-891E-992E86D01A7B}" type="datetimeFigureOut">
              <a:rPr lang="en-US" smtClean="0"/>
              <a:t>3/10/2021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8F3C89-9E49-4851-A18A-DAECD34FD650}" type="slidenum">
              <a:rPr lang="en-US" smtClean="0"/>
              <a:t>‹#›</a:t>
            </a:fld>
            <a:endParaRPr lang="en-US"/>
          </a:p>
        </p:txBody>
      </p:sp>
    </p:spTree>
    <p:extLst>
      <p:ext uri="{BB962C8B-B14F-4D97-AF65-F5344CB8AC3E}">
        <p14:creationId xmlns:p14="http://schemas.microsoft.com/office/powerpoint/2010/main" val="711510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veform.mitre.or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602">
              <a:defRPr/>
            </a:pPr>
            <a:r>
              <a:rPr lang="en-US" b="1" dirty="0"/>
              <a:t>Voice Track:  </a:t>
            </a:r>
            <a:r>
              <a:rPr lang="en-US" dirty="0"/>
              <a:t>Hello and welcome to CNA Processes presentation, presented by the CVE team.  </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a:t>
            </a:fld>
            <a:endParaRPr lang="en-US"/>
          </a:p>
        </p:txBody>
      </p:sp>
    </p:spTree>
    <p:extLst>
      <p:ext uri="{BB962C8B-B14F-4D97-AF65-F5344CB8AC3E}">
        <p14:creationId xmlns:p14="http://schemas.microsoft.com/office/powerpoint/2010/main" val="147886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a:t>
            </a:r>
            <a:r>
              <a:rPr lang="en-US" b="0" dirty="0"/>
              <a:t>: </a:t>
            </a:r>
            <a:r>
              <a:rPr lang="en-US" dirty="0"/>
              <a:t>Each Root CNA will have their own method of receiving and processing block requests. Your parent CNA should provide you with instructions on how to requests blocks of CVE IDs. For example, if your parent CNA is the Program Root CNA (currently MITRE), there is web form for CVE ID block requests, go to </a:t>
            </a:r>
            <a:r>
              <a:rPr lang="en-US" dirty="0">
                <a:hlinkClick r:id="rId3"/>
              </a:rPr>
              <a:t>https://cveform.mitre.org/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10</a:t>
            </a:fld>
            <a:endParaRPr lang="en-US"/>
          </a:p>
        </p:txBody>
      </p:sp>
    </p:spTree>
    <p:extLst>
      <p:ext uri="{BB962C8B-B14F-4D97-AF65-F5344CB8AC3E}">
        <p14:creationId xmlns:p14="http://schemas.microsoft.com/office/powerpoint/2010/main" val="1543967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a:t>
            </a:r>
            <a:r>
              <a:rPr lang="en-US" b="0" dirty="0"/>
              <a:t>:  I</a:t>
            </a:r>
            <a:r>
              <a:rPr lang="en-US" dirty="0"/>
              <a:t>n the “</a:t>
            </a:r>
            <a:r>
              <a:rPr lang="en-US" b="1" dirty="0"/>
              <a:t>Select a request type</a:t>
            </a:r>
            <a:r>
              <a:rPr lang="en-US" dirty="0"/>
              <a:t>” field, choose </a:t>
            </a:r>
            <a:r>
              <a:rPr lang="en-US" b="1" dirty="0"/>
              <a:t>Request a block of IDs (For CNAs Only</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 </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11</a:t>
            </a:fld>
            <a:endParaRPr lang="en-US"/>
          </a:p>
        </p:txBody>
      </p:sp>
    </p:spTree>
    <p:extLst>
      <p:ext uri="{BB962C8B-B14F-4D97-AF65-F5344CB8AC3E}">
        <p14:creationId xmlns:p14="http://schemas.microsoft.com/office/powerpoint/2010/main" val="1675764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a:t>
            </a:r>
            <a:r>
              <a:rPr lang="en-US" b="0" dirty="0"/>
              <a:t>: Next, select from the request type, “request a block of CVE Id’s and enter your email address. If you would like us to respond with an encrypted response, enter a PGP Key.  </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12</a:t>
            </a:fld>
            <a:endParaRPr lang="en-US"/>
          </a:p>
        </p:txBody>
      </p:sp>
    </p:spTree>
    <p:extLst>
      <p:ext uri="{BB962C8B-B14F-4D97-AF65-F5344CB8AC3E}">
        <p14:creationId xmlns:p14="http://schemas.microsoft.com/office/powerpoint/2010/main" val="1573361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a:t>
            </a:r>
            <a:r>
              <a:rPr lang="en-US" b="0" dirty="0"/>
              <a:t>:  Enter the number of CVE IDs you are requesting and in “number of CVE IDs needed field”. In the additional information field, provide the year of the CVE IDs you are requesting. Lastly, enter the security code and press “submit request”</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13</a:t>
            </a:fld>
            <a:endParaRPr lang="en-US"/>
          </a:p>
        </p:txBody>
      </p:sp>
    </p:spTree>
    <p:extLst>
      <p:ext uri="{BB962C8B-B14F-4D97-AF65-F5344CB8AC3E}">
        <p14:creationId xmlns:p14="http://schemas.microsoft.com/office/powerpoint/2010/main" val="2852312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a:t>
            </a:r>
            <a:r>
              <a:rPr lang="en-US" b="0" dirty="0"/>
              <a:t>: Up next,  how to assign CVE ID’s.</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14</a:t>
            </a:fld>
            <a:endParaRPr lang="en-US"/>
          </a:p>
        </p:txBody>
      </p:sp>
    </p:spTree>
    <p:extLst>
      <p:ext uri="{BB962C8B-B14F-4D97-AF65-F5344CB8AC3E}">
        <p14:creationId xmlns:p14="http://schemas.microsoft.com/office/powerpoint/2010/main" val="719880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a:t>
            </a:r>
            <a:r>
              <a:rPr lang="en-US" b="0" dirty="0"/>
              <a:t>: A r</a:t>
            </a:r>
            <a:r>
              <a:rPr lang="en-US" dirty="0"/>
              <a:t>eporter sends vulnerability information to you, “</a:t>
            </a:r>
            <a:r>
              <a:rPr lang="en-US" dirty="0">
                <a:solidFill>
                  <a:schemeClr val="tx1"/>
                </a:solidFill>
              </a:rPr>
              <a:t>I would like to report some vulnerabilities to you…”</a:t>
            </a:r>
          </a:p>
          <a:p>
            <a:r>
              <a:rPr lang="en-US" dirty="0"/>
              <a:t> </a:t>
            </a:r>
          </a:p>
        </p:txBody>
      </p:sp>
      <p:sp>
        <p:nvSpPr>
          <p:cNvPr id="4" name="Slide Number Placeholder 3"/>
          <p:cNvSpPr>
            <a:spLocks noGrp="1"/>
          </p:cNvSpPr>
          <p:nvPr>
            <p:ph type="sldNum" sz="quarter" idx="5"/>
          </p:nvPr>
        </p:nvSpPr>
        <p:spPr/>
        <p:txBody>
          <a:bodyPr/>
          <a:lstStyle/>
          <a:p>
            <a:fld id="{D58F3C89-9E49-4851-A18A-DAECD34FD650}" type="slidenum">
              <a:rPr lang="en-US" smtClean="0"/>
              <a:t>15</a:t>
            </a:fld>
            <a:endParaRPr lang="en-US"/>
          </a:p>
        </p:txBody>
      </p:sp>
    </p:spTree>
    <p:extLst>
      <p:ext uri="{BB962C8B-B14F-4D97-AF65-F5344CB8AC3E}">
        <p14:creationId xmlns:p14="http://schemas.microsoft.com/office/powerpoint/2010/main" val="3940030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b="1" dirty="0"/>
              <a:t>Voice Track</a:t>
            </a:r>
            <a:r>
              <a:rPr lang="en-US" b="0" dirty="0"/>
              <a:t>: As the CNA, you respond with something like “</a:t>
            </a:r>
            <a:r>
              <a:rPr lang="en-US" sz="1200" dirty="0">
                <a:ea typeface="Verdana" pitchFamily="34" charset="0"/>
                <a:cs typeface="Verdana" pitchFamily="34" charset="0"/>
              </a:rPr>
              <a:t>Thank you for the report.  We will look into it and get back to you soon.”</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16</a:t>
            </a:fld>
            <a:endParaRPr lang="en-US"/>
          </a:p>
        </p:txBody>
      </p:sp>
    </p:spTree>
    <p:extLst>
      <p:ext uri="{BB962C8B-B14F-4D97-AF65-F5344CB8AC3E}">
        <p14:creationId xmlns:p14="http://schemas.microsoft.com/office/powerpoint/2010/main" val="885598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The next step is to count the number of vulnerabilities. To do that, the first step is to t</a:t>
            </a:r>
            <a:r>
              <a:rPr lang="en-US" dirty="0"/>
              <a:t>ake the report and break it down into independently fixable issues and then determine if those issues are vulnerabilities, if they are, then you determine what set of products those vulnerabilities effect.  </a:t>
            </a:r>
          </a:p>
        </p:txBody>
      </p:sp>
      <p:sp>
        <p:nvSpPr>
          <p:cNvPr id="4" name="Slide Number Placeholder 3"/>
          <p:cNvSpPr>
            <a:spLocks noGrp="1"/>
          </p:cNvSpPr>
          <p:nvPr>
            <p:ph type="sldNum" sz="quarter" idx="5"/>
          </p:nvPr>
        </p:nvSpPr>
        <p:spPr/>
        <p:txBody>
          <a:bodyPr/>
          <a:lstStyle/>
          <a:p>
            <a:fld id="{D58F3C89-9E49-4851-A18A-DAECD34FD650}" type="slidenum">
              <a:rPr lang="en-US" smtClean="0"/>
              <a:t>17</a:t>
            </a:fld>
            <a:endParaRPr lang="en-US"/>
          </a:p>
        </p:txBody>
      </p:sp>
    </p:spTree>
    <p:extLst>
      <p:ext uri="{BB962C8B-B14F-4D97-AF65-F5344CB8AC3E}">
        <p14:creationId xmlns:p14="http://schemas.microsoft.com/office/powerpoint/2010/main" val="3543257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Once you know the effected products, then determine if the vulnerabilities are within your scope. If the vulnerabilities are within your scope, next you determine if you are going to make the vulnerability public. Next, determine if the product is customer controlled and if the software is publicly available.  Lastly, determine is there is a CVE ID already assigned to the vulnerability. </a:t>
            </a:r>
          </a:p>
        </p:txBody>
      </p:sp>
      <p:sp>
        <p:nvSpPr>
          <p:cNvPr id="4" name="Slide Number Placeholder 3"/>
          <p:cNvSpPr>
            <a:spLocks noGrp="1"/>
          </p:cNvSpPr>
          <p:nvPr>
            <p:ph type="sldNum" sz="quarter" idx="5"/>
          </p:nvPr>
        </p:nvSpPr>
        <p:spPr/>
        <p:txBody>
          <a:bodyPr/>
          <a:lstStyle/>
          <a:p>
            <a:fld id="{D58F3C89-9E49-4851-A18A-DAECD34FD650}" type="slidenum">
              <a:rPr lang="en-US" smtClean="0"/>
              <a:t>18</a:t>
            </a:fld>
            <a:endParaRPr lang="en-US"/>
          </a:p>
        </p:txBody>
      </p:sp>
    </p:spTree>
    <p:extLst>
      <p:ext uri="{BB962C8B-B14F-4D97-AF65-F5344CB8AC3E}">
        <p14:creationId xmlns:p14="http://schemas.microsoft.com/office/powerpoint/2010/main" val="989254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Next, you assign CVE ID’s to each vulnerability. </a:t>
            </a:r>
            <a:r>
              <a:rPr lang="en-US" sz="1200" kern="1200" dirty="0">
                <a:solidFill>
                  <a:schemeClr val="tx1"/>
                </a:solidFill>
                <a:effectLst/>
                <a:latin typeface="+mn-lt"/>
                <a:ea typeface="+mn-ea"/>
                <a:cs typeface="+mn-cs"/>
              </a:rPr>
              <a:t>Make sure to record the assignment in a centralized location to prevent accidentally assigning the same CVE ID to different vulnerabilities</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19</a:t>
            </a:fld>
            <a:endParaRPr lang="en-US"/>
          </a:p>
        </p:txBody>
      </p:sp>
    </p:spTree>
    <p:extLst>
      <p:ext uri="{BB962C8B-B14F-4D97-AF65-F5344CB8AC3E}">
        <p14:creationId xmlns:p14="http://schemas.microsoft.com/office/powerpoint/2010/main" val="3699156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602">
              <a:defRPr/>
            </a:pPr>
            <a:r>
              <a:rPr lang="en-US" b="1" dirty="0"/>
              <a:t>Voice Track</a:t>
            </a:r>
            <a:r>
              <a:rPr lang="en-US" b="0" dirty="0"/>
              <a:t>: </a:t>
            </a:r>
            <a:r>
              <a:rPr lang="en-US" dirty="0"/>
              <a:t>This presentation includes an overview of how to get a block of CVE IDs</a:t>
            </a:r>
            <a:r>
              <a:rPr lang="en-US" b="0" dirty="0"/>
              <a:t>, how to assign vulnerabilities to CVE IDs, how to submit CVE entries, updating CVE entries when necessary, how to escalate issues where there is a dispute, how to reject CVE ID’s when needed, how to dispute a CVE ID and the process for handling expiring CVE ID’s. </a:t>
            </a:r>
          </a:p>
        </p:txBody>
      </p:sp>
      <p:sp>
        <p:nvSpPr>
          <p:cNvPr id="4" name="Slide Number Placeholder 3"/>
          <p:cNvSpPr>
            <a:spLocks noGrp="1"/>
          </p:cNvSpPr>
          <p:nvPr>
            <p:ph type="sldNum" sz="quarter" idx="5"/>
          </p:nvPr>
        </p:nvSpPr>
        <p:spPr/>
        <p:txBody>
          <a:bodyPr/>
          <a:lstStyle/>
          <a:p>
            <a:fld id="{D58F3C89-9E49-4851-A18A-DAECD34FD650}" type="slidenum">
              <a:rPr lang="en-US" smtClean="0"/>
              <a:t>2</a:t>
            </a:fld>
            <a:endParaRPr lang="en-US"/>
          </a:p>
        </p:txBody>
      </p:sp>
    </p:spTree>
    <p:extLst>
      <p:ext uri="{BB962C8B-B14F-4D97-AF65-F5344CB8AC3E}">
        <p14:creationId xmlns:p14="http://schemas.microsoft.com/office/powerpoint/2010/main" val="39251181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The </a:t>
            </a:r>
            <a:r>
              <a:rPr lang="en-US" dirty="0"/>
              <a:t>CNA informs the reporter of CVE ID assignments.</a:t>
            </a:r>
          </a:p>
        </p:txBody>
      </p:sp>
      <p:sp>
        <p:nvSpPr>
          <p:cNvPr id="4" name="Slide Number Placeholder 3"/>
          <p:cNvSpPr>
            <a:spLocks noGrp="1"/>
          </p:cNvSpPr>
          <p:nvPr>
            <p:ph type="sldNum" sz="quarter" idx="5"/>
          </p:nvPr>
        </p:nvSpPr>
        <p:spPr/>
        <p:txBody>
          <a:bodyPr/>
          <a:lstStyle/>
          <a:p>
            <a:fld id="{D58F3C89-9E49-4851-A18A-DAECD34FD650}" type="slidenum">
              <a:rPr lang="en-US" smtClean="0"/>
              <a:t>20</a:t>
            </a:fld>
            <a:endParaRPr lang="en-US"/>
          </a:p>
        </p:txBody>
      </p:sp>
    </p:spTree>
    <p:extLst>
      <p:ext uri="{BB962C8B-B14F-4D97-AF65-F5344CB8AC3E}">
        <p14:creationId xmlns:p14="http://schemas.microsoft.com/office/powerpoint/2010/main" val="4450743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dirty="0"/>
              <a:t>Once you have assigned the CVE IDs, performed your coordination to get the vulnerability fixed, and published the vulnerability information, you are going to need to submit the CVE entry.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b="1" dirty="0"/>
          </a:p>
        </p:txBody>
      </p:sp>
      <p:sp>
        <p:nvSpPr>
          <p:cNvPr id="4" name="Slide Number Placeholder 3"/>
          <p:cNvSpPr>
            <a:spLocks noGrp="1"/>
          </p:cNvSpPr>
          <p:nvPr>
            <p:ph type="sldNum" sz="quarter" idx="5"/>
          </p:nvPr>
        </p:nvSpPr>
        <p:spPr/>
        <p:txBody>
          <a:bodyPr/>
          <a:lstStyle/>
          <a:p>
            <a:fld id="{D58F3C89-9E49-4851-A18A-DAECD34FD650}" type="slidenum">
              <a:rPr lang="en-US" smtClean="0"/>
              <a:t>21</a:t>
            </a:fld>
            <a:endParaRPr lang="en-US"/>
          </a:p>
        </p:txBody>
      </p:sp>
    </p:spTree>
    <p:extLst>
      <p:ext uri="{BB962C8B-B14F-4D97-AF65-F5344CB8AC3E}">
        <p14:creationId xmlns:p14="http://schemas.microsoft.com/office/powerpoint/2010/main" val="2049311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602">
              <a:defRPr/>
            </a:pPr>
            <a:r>
              <a:rPr lang="en-US" b="1" dirty="0"/>
              <a:t>Voice Track</a:t>
            </a:r>
            <a:r>
              <a:rPr lang="en-US" b="0" dirty="0"/>
              <a:t>: Listed here are a few terms to you should be familiar with.</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22</a:t>
            </a:fld>
            <a:endParaRPr lang="en-US"/>
          </a:p>
        </p:txBody>
      </p:sp>
    </p:spTree>
    <p:extLst>
      <p:ext uri="{BB962C8B-B14F-4D97-AF65-F5344CB8AC3E}">
        <p14:creationId xmlns:p14="http://schemas.microsoft.com/office/powerpoint/2010/main" val="4871313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sz="1200" dirty="0">
                <a:latin typeface="Helvetica LT Std" pitchFamily="34" charset="0"/>
                <a:ea typeface="Verdana" pitchFamily="34" charset="0"/>
              </a:rPr>
              <a:t>The Root CNA determines how sub-CNAs submit CVE details. The Root CNA may choose to have CNA’s: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Helvetica LT Std" pitchFamily="34" charset="0"/>
                <a:ea typeface="Verdana" pitchFamily="34" charset="0"/>
              </a:rPr>
              <a:t>Submit directly to the Root or submit directly to the Secretariat. The next few slides provides an overview for submitting directly to the Root CNA.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Helvetica LT Std" pitchFamily="34" charset="0"/>
              <a:ea typeface="Verdana" pitchFamily="34" charset="0"/>
            </a:endParaRP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23</a:t>
            </a:fld>
            <a:endParaRPr lang="en-US"/>
          </a:p>
        </p:txBody>
      </p:sp>
    </p:spTree>
    <p:extLst>
      <p:ext uri="{BB962C8B-B14F-4D97-AF65-F5344CB8AC3E}">
        <p14:creationId xmlns:p14="http://schemas.microsoft.com/office/powerpoint/2010/main" val="11136271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CNA publishes an advisory with CVE Details</a:t>
            </a:r>
          </a:p>
        </p:txBody>
      </p:sp>
      <p:sp>
        <p:nvSpPr>
          <p:cNvPr id="4" name="Slide Number Placeholder 3"/>
          <p:cNvSpPr>
            <a:spLocks noGrp="1"/>
          </p:cNvSpPr>
          <p:nvPr>
            <p:ph type="sldNum" sz="quarter" idx="5"/>
          </p:nvPr>
        </p:nvSpPr>
        <p:spPr/>
        <p:txBody>
          <a:bodyPr/>
          <a:lstStyle/>
          <a:p>
            <a:fld id="{D58F3C89-9E49-4851-A18A-DAECD34FD650}" type="slidenum">
              <a:rPr lang="en-US" smtClean="0"/>
              <a:t>24</a:t>
            </a:fld>
            <a:endParaRPr lang="en-US"/>
          </a:p>
        </p:txBody>
      </p:sp>
    </p:spTree>
    <p:extLst>
      <p:ext uri="{BB962C8B-B14F-4D97-AF65-F5344CB8AC3E}">
        <p14:creationId xmlns:p14="http://schemas.microsoft.com/office/powerpoint/2010/main" val="40831792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CNA formats the CVE details as required. The </a:t>
            </a:r>
            <a:r>
              <a:rPr lang="en-US" sz="1200" kern="1200" dirty="0">
                <a:solidFill>
                  <a:schemeClr val="tx1"/>
                </a:solidFill>
                <a:effectLst/>
                <a:latin typeface="+mn-lt"/>
                <a:ea typeface="+mn-ea"/>
                <a:cs typeface="+mn-cs"/>
              </a:rPr>
              <a:t>vulnerability must be made public before the CVE entry can be populated. </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25</a:t>
            </a:fld>
            <a:endParaRPr lang="en-US"/>
          </a:p>
        </p:txBody>
      </p:sp>
    </p:spTree>
    <p:extLst>
      <p:ext uri="{BB962C8B-B14F-4D97-AF65-F5344CB8AC3E}">
        <p14:creationId xmlns:p14="http://schemas.microsoft.com/office/powerpoint/2010/main" val="8994297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sz="1200" kern="1200" dirty="0">
                <a:solidFill>
                  <a:schemeClr val="tx1"/>
                </a:solidFill>
                <a:effectLst/>
                <a:latin typeface="+mn-lt"/>
                <a:ea typeface="+mn-ea"/>
                <a:cs typeface="+mn-cs"/>
              </a:rPr>
              <a:t>Before submitting the CVE details, the CNA must put the information into one of the approved formats. </a:t>
            </a:r>
            <a:r>
              <a:rPr lang="en-US" dirty="0"/>
              <a:t>CNA sends the formatted details to Root CNA.</a:t>
            </a:r>
          </a:p>
        </p:txBody>
      </p:sp>
      <p:sp>
        <p:nvSpPr>
          <p:cNvPr id="4" name="Slide Number Placeholder 3"/>
          <p:cNvSpPr>
            <a:spLocks noGrp="1"/>
          </p:cNvSpPr>
          <p:nvPr>
            <p:ph type="sldNum" sz="quarter" idx="5"/>
          </p:nvPr>
        </p:nvSpPr>
        <p:spPr/>
        <p:txBody>
          <a:bodyPr/>
          <a:lstStyle/>
          <a:p>
            <a:fld id="{D58F3C89-9E49-4851-A18A-DAECD34FD650}" type="slidenum">
              <a:rPr lang="en-US" smtClean="0"/>
              <a:t>26</a:t>
            </a:fld>
            <a:endParaRPr lang="en-US"/>
          </a:p>
        </p:txBody>
      </p:sp>
    </p:spTree>
    <p:extLst>
      <p:ext uri="{BB962C8B-B14F-4D97-AF65-F5344CB8AC3E}">
        <p14:creationId xmlns:p14="http://schemas.microsoft.com/office/powerpoint/2010/main" val="15063526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dirty="0"/>
              <a:t>Root CNA Sends the CVE details to the Secretariat.</a:t>
            </a:r>
          </a:p>
        </p:txBody>
      </p:sp>
      <p:sp>
        <p:nvSpPr>
          <p:cNvPr id="4" name="Slide Number Placeholder 3"/>
          <p:cNvSpPr>
            <a:spLocks noGrp="1"/>
          </p:cNvSpPr>
          <p:nvPr>
            <p:ph type="sldNum" sz="quarter" idx="5"/>
          </p:nvPr>
        </p:nvSpPr>
        <p:spPr/>
        <p:txBody>
          <a:bodyPr/>
          <a:lstStyle/>
          <a:p>
            <a:fld id="{D58F3C89-9E49-4851-A18A-DAECD34FD650}" type="slidenum">
              <a:rPr lang="en-US" smtClean="0"/>
              <a:t>27</a:t>
            </a:fld>
            <a:endParaRPr lang="en-US"/>
          </a:p>
        </p:txBody>
      </p:sp>
    </p:spTree>
    <p:extLst>
      <p:ext uri="{BB962C8B-B14F-4D97-AF65-F5344CB8AC3E}">
        <p14:creationId xmlns:p14="http://schemas.microsoft.com/office/powerpoint/2010/main" val="7701036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Secretariat Updates the Master CVE List</a:t>
            </a:r>
            <a:r>
              <a:rPr lang="en-US" b="1" dirty="0"/>
              <a:t> </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28</a:t>
            </a:fld>
            <a:endParaRPr lang="en-US"/>
          </a:p>
        </p:txBody>
      </p:sp>
    </p:spTree>
    <p:extLst>
      <p:ext uri="{BB962C8B-B14F-4D97-AF65-F5344CB8AC3E}">
        <p14:creationId xmlns:p14="http://schemas.microsoft.com/office/powerpoint/2010/main" val="38854999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dirty="0"/>
              <a:t>Secretariat publishes the updated CVE List.</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29</a:t>
            </a:fld>
            <a:endParaRPr lang="en-US"/>
          </a:p>
        </p:txBody>
      </p:sp>
    </p:spTree>
    <p:extLst>
      <p:ext uri="{BB962C8B-B14F-4D97-AF65-F5344CB8AC3E}">
        <p14:creationId xmlns:p14="http://schemas.microsoft.com/office/powerpoint/2010/main" val="194328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602">
              <a:defRPr/>
            </a:pPr>
            <a:r>
              <a:rPr lang="en-US" b="1" dirty="0"/>
              <a:t>Voice Track</a:t>
            </a:r>
            <a:r>
              <a:rPr lang="en-US" b="0" dirty="0"/>
              <a:t>: Listed here are a few terms to you should be familiar with.</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3</a:t>
            </a:fld>
            <a:endParaRPr lang="en-US"/>
          </a:p>
        </p:txBody>
      </p:sp>
    </p:spTree>
    <p:extLst>
      <p:ext uri="{BB962C8B-B14F-4D97-AF65-F5344CB8AC3E}">
        <p14:creationId xmlns:p14="http://schemas.microsoft.com/office/powerpoint/2010/main" val="6382695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The RBP policy was created to ensure that CNAs populate their CVE ID’s timely. If the CVE IDs are not populated soon after the advisory is published, the user community will complain to MITRE. MITRE tracks request to populate as well as monitors various sources for vulnerabilities that are made public. The RBP policy states that the total RBP for a given CNA must be below 5%, this is calculated by taking the total RBPs CVE IDs and divided by the public CVE ID’s with the last 12 months.  </a:t>
            </a:r>
            <a:r>
              <a:rPr lang="en-US" dirty="0"/>
              <a:t>If the percentage of reserved CVE ID’s assigned by a CNA is greater than the total number of public CVE ID’s for the CNA in the last 12 months, then the CNA will not longer receive new CVE IDs until the percentage is below 5%.</a:t>
            </a:r>
          </a:p>
          <a:p>
            <a:endParaRPr lang="en-US" b="0" dirty="0"/>
          </a:p>
        </p:txBody>
      </p:sp>
      <p:sp>
        <p:nvSpPr>
          <p:cNvPr id="4" name="Slide Number Placeholder 3"/>
          <p:cNvSpPr>
            <a:spLocks noGrp="1"/>
          </p:cNvSpPr>
          <p:nvPr>
            <p:ph type="sldNum" sz="quarter" idx="5"/>
          </p:nvPr>
        </p:nvSpPr>
        <p:spPr/>
        <p:txBody>
          <a:bodyPr/>
          <a:lstStyle/>
          <a:p>
            <a:fld id="{D58F3C89-9E49-4851-A18A-DAECD34FD650}" type="slidenum">
              <a:rPr lang="en-US" smtClean="0"/>
              <a:t>30</a:t>
            </a:fld>
            <a:endParaRPr lang="en-US"/>
          </a:p>
        </p:txBody>
      </p:sp>
    </p:spTree>
    <p:extLst>
      <p:ext uri="{BB962C8B-B14F-4D97-AF65-F5344CB8AC3E}">
        <p14:creationId xmlns:p14="http://schemas.microsoft.com/office/powerpoint/2010/main" val="22908684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How to update CVE entries.</a:t>
            </a:r>
          </a:p>
        </p:txBody>
      </p:sp>
      <p:sp>
        <p:nvSpPr>
          <p:cNvPr id="4" name="Slide Number Placeholder 3"/>
          <p:cNvSpPr>
            <a:spLocks noGrp="1"/>
          </p:cNvSpPr>
          <p:nvPr>
            <p:ph type="sldNum" sz="quarter" idx="5"/>
          </p:nvPr>
        </p:nvSpPr>
        <p:spPr/>
        <p:txBody>
          <a:bodyPr/>
          <a:lstStyle/>
          <a:p>
            <a:fld id="{D58F3C89-9E49-4851-A18A-DAECD34FD650}" type="slidenum">
              <a:rPr lang="en-US" smtClean="0"/>
              <a:t>31</a:t>
            </a:fld>
            <a:endParaRPr lang="en-US"/>
          </a:p>
        </p:txBody>
      </p:sp>
    </p:spTree>
    <p:extLst>
      <p:ext uri="{BB962C8B-B14F-4D97-AF65-F5344CB8AC3E}">
        <p14:creationId xmlns:p14="http://schemas.microsoft.com/office/powerpoint/2010/main" val="20316163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CNA is asked by a reporter to update a CVE Entry</a:t>
            </a:r>
          </a:p>
        </p:txBody>
      </p:sp>
      <p:sp>
        <p:nvSpPr>
          <p:cNvPr id="4" name="Slide Number Placeholder 3"/>
          <p:cNvSpPr>
            <a:spLocks noGrp="1"/>
          </p:cNvSpPr>
          <p:nvPr>
            <p:ph type="sldNum" sz="quarter" idx="5"/>
          </p:nvPr>
        </p:nvSpPr>
        <p:spPr/>
        <p:txBody>
          <a:bodyPr/>
          <a:lstStyle/>
          <a:p>
            <a:fld id="{D58F3C89-9E49-4851-A18A-DAECD34FD650}" type="slidenum">
              <a:rPr lang="en-US" smtClean="0"/>
              <a:t>32</a:t>
            </a:fld>
            <a:endParaRPr lang="en-US"/>
          </a:p>
        </p:txBody>
      </p:sp>
    </p:spTree>
    <p:extLst>
      <p:ext uri="{BB962C8B-B14F-4D97-AF65-F5344CB8AC3E}">
        <p14:creationId xmlns:p14="http://schemas.microsoft.com/office/powerpoint/2010/main" val="25671037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Next, the CNA determines who the responsible CNA is. To determine who the responsible CNA is, go to cve.mitre.org to review the CNA scopes. If the change is within another CNA scope, please forward the request to the responsible CNA.</a:t>
            </a:r>
          </a:p>
        </p:txBody>
      </p:sp>
      <p:sp>
        <p:nvSpPr>
          <p:cNvPr id="4" name="Slide Number Placeholder 3"/>
          <p:cNvSpPr>
            <a:spLocks noGrp="1"/>
          </p:cNvSpPr>
          <p:nvPr>
            <p:ph type="sldNum" sz="quarter" idx="5"/>
          </p:nvPr>
        </p:nvSpPr>
        <p:spPr/>
        <p:txBody>
          <a:bodyPr/>
          <a:lstStyle/>
          <a:p>
            <a:fld id="{D58F3C89-9E49-4851-A18A-DAECD34FD650}" type="slidenum">
              <a:rPr lang="en-US" smtClean="0"/>
              <a:t>33</a:t>
            </a:fld>
            <a:endParaRPr lang="en-US"/>
          </a:p>
        </p:txBody>
      </p:sp>
    </p:spTree>
    <p:extLst>
      <p:ext uri="{BB962C8B-B14F-4D97-AF65-F5344CB8AC3E}">
        <p14:creationId xmlns:p14="http://schemas.microsoft.com/office/powerpoint/2010/main" val="31701347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Next, the r</a:t>
            </a:r>
            <a:r>
              <a:rPr lang="en-US" dirty="0"/>
              <a:t>esponsible CNA is asked to make the change</a:t>
            </a:r>
          </a:p>
        </p:txBody>
      </p:sp>
      <p:sp>
        <p:nvSpPr>
          <p:cNvPr id="4" name="Slide Number Placeholder 3"/>
          <p:cNvSpPr>
            <a:spLocks noGrp="1"/>
          </p:cNvSpPr>
          <p:nvPr>
            <p:ph type="sldNum" sz="quarter" idx="5"/>
          </p:nvPr>
        </p:nvSpPr>
        <p:spPr/>
        <p:txBody>
          <a:bodyPr/>
          <a:lstStyle/>
          <a:p>
            <a:fld id="{D58F3C89-9E49-4851-A18A-DAECD34FD650}" type="slidenum">
              <a:rPr lang="en-US" smtClean="0"/>
              <a:t>34</a:t>
            </a:fld>
            <a:endParaRPr lang="en-US"/>
          </a:p>
        </p:txBody>
      </p:sp>
    </p:spTree>
    <p:extLst>
      <p:ext uri="{BB962C8B-B14F-4D97-AF65-F5344CB8AC3E}">
        <p14:creationId xmlns:p14="http://schemas.microsoft.com/office/powerpoint/2010/main" val="31241887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The r</a:t>
            </a:r>
            <a:r>
              <a:rPr lang="en-US" dirty="0"/>
              <a:t>esponsible CNA decides whether to change the entry.</a:t>
            </a:r>
          </a:p>
        </p:txBody>
      </p:sp>
      <p:sp>
        <p:nvSpPr>
          <p:cNvPr id="4" name="Slide Number Placeholder 3"/>
          <p:cNvSpPr>
            <a:spLocks noGrp="1"/>
          </p:cNvSpPr>
          <p:nvPr>
            <p:ph type="sldNum" sz="quarter" idx="5"/>
          </p:nvPr>
        </p:nvSpPr>
        <p:spPr/>
        <p:txBody>
          <a:bodyPr/>
          <a:lstStyle/>
          <a:p>
            <a:fld id="{D58F3C89-9E49-4851-A18A-DAECD34FD650}" type="slidenum">
              <a:rPr lang="en-US" smtClean="0"/>
              <a:t>35</a:t>
            </a:fld>
            <a:endParaRPr lang="en-US"/>
          </a:p>
        </p:txBody>
      </p:sp>
    </p:spTree>
    <p:extLst>
      <p:ext uri="{BB962C8B-B14F-4D97-AF65-F5344CB8AC3E}">
        <p14:creationId xmlns:p14="http://schemas.microsoft.com/office/powerpoint/2010/main" val="33934630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Sometimes you can make mistake when assigning CVE IDs, so how do you manage it?  </a:t>
            </a:r>
          </a:p>
        </p:txBody>
      </p:sp>
      <p:sp>
        <p:nvSpPr>
          <p:cNvPr id="4" name="Slide Number Placeholder 3"/>
          <p:cNvSpPr>
            <a:spLocks noGrp="1"/>
          </p:cNvSpPr>
          <p:nvPr>
            <p:ph type="sldNum" sz="quarter" idx="5"/>
          </p:nvPr>
        </p:nvSpPr>
        <p:spPr/>
        <p:txBody>
          <a:bodyPr/>
          <a:lstStyle/>
          <a:p>
            <a:fld id="{D58F3C89-9E49-4851-A18A-DAECD34FD650}" type="slidenum">
              <a:rPr lang="en-US" smtClean="0"/>
              <a:t>36</a:t>
            </a:fld>
            <a:endParaRPr lang="en-US"/>
          </a:p>
        </p:txBody>
      </p:sp>
    </p:spTree>
    <p:extLst>
      <p:ext uri="{BB962C8B-B14F-4D97-AF65-F5344CB8AC3E}">
        <p14:creationId xmlns:p14="http://schemas.microsoft.com/office/powerpoint/2010/main" val="2426853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1" dirty="0"/>
              <a:t>Voice Track: </a:t>
            </a:r>
            <a:r>
              <a:rPr lang="en-US" dirty="0"/>
              <a:t>The processes for updating entries with counting issues are in the CNA Rules. CVE counting issues include;  </a:t>
            </a:r>
          </a:p>
          <a:p>
            <a:pPr marL="171450" indent="-171450">
              <a:buFont typeface="Wingdings" panose="05000000000000000000" pitchFamily="2" charset="2"/>
              <a:buChar char="§"/>
            </a:pPr>
            <a:endParaRPr lang="en-US" dirty="0"/>
          </a:p>
          <a:p>
            <a:pPr marL="171450" indent="-171450">
              <a:buFont typeface="Wingdings" panose="05000000000000000000" pitchFamily="2" charset="2"/>
              <a:buChar char="§"/>
            </a:pPr>
            <a:r>
              <a:rPr lang="en-US" dirty="0"/>
              <a:t>Rejecting CVE entries, is when you assign a CVE ID that shouldn’t have been assigned </a:t>
            </a:r>
          </a:p>
          <a:p>
            <a:pPr marL="171450" indent="-171450">
              <a:buFont typeface="Wingdings" panose="05000000000000000000" pitchFamily="2" charset="2"/>
              <a:buChar char="§"/>
            </a:pPr>
            <a:r>
              <a:rPr lang="en-US" dirty="0"/>
              <a:t>Merging CVE entries is when you assign the same vulnerability to multiple CVE ID’s</a:t>
            </a:r>
          </a:p>
          <a:p>
            <a:pPr marL="171450" indent="-171450">
              <a:buFont typeface="Wingdings" panose="05000000000000000000" pitchFamily="2" charset="2"/>
              <a:buChar char="§"/>
            </a:pPr>
            <a:r>
              <a:rPr lang="en-US" dirty="0"/>
              <a:t>Splitting CVE entries is when you assign single CVE ID to multiple vulnerabilities</a:t>
            </a:r>
          </a:p>
          <a:p>
            <a:pPr marL="171450" indent="-171450">
              <a:buFont typeface="Wingdings" panose="05000000000000000000" pitchFamily="2" charset="2"/>
              <a:buChar char="§"/>
            </a:pPr>
            <a:r>
              <a:rPr lang="en-US" dirty="0"/>
              <a:t>Disputing CVE entries is when there is a disagree if it’s even a vulnerability</a:t>
            </a:r>
          </a:p>
          <a:p>
            <a:pPr marL="171450" indent="-171450">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fld id="{04B9FE7D-92FF-4B6B-A8EA-EB5F5B890698}" type="slidenum">
              <a:rPr lang="en-US" smtClean="0"/>
              <a:t>37</a:t>
            </a:fld>
            <a:endParaRPr lang="en-US"/>
          </a:p>
        </p:txBody>
      </p:sp>
    </p:spTree>
    <p:extLst>
      <p:ext uri="{BB962C8B-B14F-4D97-AF65-F5344CB8AC3E}">
        <p14:creationId xmlns:p14="http://schemas.microsoft.com/office/powerpoint/2010/main" val="27596412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CVE IDs get rejected when an issue is not a vulnerability, or the issue should have not received a CVE ID.</a:t>
            </a:r>
          </a:p>
        </p:txBody>
      </p:sp>
      <p:sp>
        <p:nvSpPr>
          <p:cNvPr id="4" name="Slide Number Placeholder 3"/>
          <p:cNvSpPr>
            <a:spLocks noGrp="1"/>
          </p:cNvSpPr>
          <p:nvPr>
            <p:ph type="sldNum" sz="quarter" idx="5"/>
          </p:nvPr>
        </p:nvSpPr>
        <p:spPr/>
        <p:txBody>
          <a:bodyPr/>
          <a:lstStyle/>
          <a:p>
            <a:fld id="{D58F3C89-9E49-4851-A18A-DAECD34FD650}" type="slidenum">
              <a:rPr lang="en-US" smtClean="0"/>
              <a:t>38</a:t>
            </a:fld>
            <a:endParaRPr lang="en-US"/>
          </a:p>
        </p:txBody>
      </p:sp>
    </p:spTree>
    <p:extLst>
      <p:ext uri="{BB962C8B-B14F-4D97-AF65-F5344CB8AC3E}">
        <p14:creationId xmlns:p14="http://schemas.microsoft.com/office/powerpoint/2010/main" val="25160051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The first step in the rejection process is to update the </a:t>
            </a:r>
            <a:r>
              <a:rPr lang="en-US" dirty="0"/>
              <a:t>Description saying that the CVE ID has been rejected and then second, remove all references in the CVE entry. Both populated and unpopulated entries can be rejected, and merging entries can also result in rejected CVE Entries.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39</a:t>
            </a:fld>
            <a:endParaRPr lang="en-US"/>
          </a:p>
        </p:txBody>
      </p:sp>
    </p:spTree>
    <p:extLst>
      <p:ext uri="{BB962C8B-B14F-4D97-AF65-F5344CB8AC3E}">
        <p14:creationId xmlns:p14="http://schemas.microsoft.com/office/powerpoint/2010/main" val="4171134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a:t>
            </a:r>
            <a:r>
              <a:rPr lang="en-US" b="0" dirty="0"/>
              <a:t>: How to obtain a block of CVE IDs</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4</a:t>
            </a:fld>
            <a:endParaRPr lang="en-US"/>
          </a:p>
        </p:txBody>
      </p:sp>
    </p:spTree>
    <p:extLst>
      <p:ext uri="{BB962C8B-B14F-4D97-AF65-F5344CB8AC3E}">
        <p14:creationId xmlns:p14="http://schemas.microsoft.com/office/powerpoint/2010/main" val="3250756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Here is the template for rejecting CVE entries. </a:t>
            </a:r>
          </a:p>
        </p:txBody>
      </p:sp>
      <p:sp>
        <p:nvSpPr>
          <p:cNvPr id="4" name="Slide Number Placeholder 3"/>
          <p:cNvSpPr>
            <a:spLocks noGrp="1"/>
          </p:cNvSpPr>
          <p:nvPr>
            <p:ph type="sldNum" sz="quarter" idx="5"/>
          </p:nvPr>
        </p:nvSpPr>
        <p:spPr/>
        <p:txBody>
          <a:bodyPr/>
          <a:lstStyle/>
          <a:p>
            <a:fld id="{D58F3C89-9E49-4851-A18A-DAECD34FD650}" type="slidenum">
              <a:rPr lang="en-US" smtClean="0"/>
              <a:t>40</a:t>
            </a:fld>
            <a:endParaRPr lang="en-US"/>
          </a:p>
        </p:txBody>
      </p:sp>
    </p:spTree>
    <p:extLst>
      <p:ext uri="{BB962C8B-B14F-4D97-AF65-F5344CB8AC3E}">
        <p14:creationId xmlns:p14="http://schemas.microsoft.com/office/powerpoint/2010/main" val="39515773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Wingdings" panose="05000000000000000000" pitchFamily="2" charset="2"/>
              <a:buNone/>
            </a:pPr>
            <a:r>
              <a:rPr lang="en-US" b="1" dirty="0"/>
              <a:t>Voice Track: </a:t>
            </a:r>
            <a:r>
              <a:rPr lang="en-US" b="0" dirty="0"/>
              <a:t>The CVE Entry is not removed from the CVE list because CVE IDs are used by many </a:t>
            </a:r>
            <a:r>
              <a:rPr lang="en-US" dirty="0"/>
              <a:t>sources, not all sources change the CVE ID they use and having an entry explaining why the ID should not be used reduces confusion.</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41</a:t>
            </a:fld>
            <a:endParaRPr lang="en-US"/>
          </a:p>
        </p:txBody>
      </p:sp>
    </p:spTree>
    <p:extLst>
      <p:ext uri="{BB962C8B-B14F-4D97-AF65-F5344CB8AC3E}">
        <p14:creationId xmlns:p14="http://schemas.microsoft.com/office/powerpoint/2010/main" val="16534555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Here is an example of CVE IDs that have been rejected</a:t>
            </a:r>
          </a:p>
        </p:txBody>
      </p:sp>
      <p:sp>
        <p:nvSpPr>
          <p:cNvPr id="4" name="Slide Number Placeholder 3"/>
          <p:cNvSpPr>
            <a:spLocks noGrp="1"/>
          </p:cNvSpPr>
          <p:nvPr>
            <p:ph type="sldNum" sz="quarter" idx="5"/>
          </p:nvPr>
        </p:nvSpPr>
        <p:spPr/>
        <p:txBody>
          <a:bodyPr/>
          <a:lstStyle/>
          <a:p>
            <a:fld id="{D58F3C89-9E49-4851-A18A-DAECD34FD650}" type="slidenum">
              <a:rPr lang="en-US" smtClean="0"/>
              <a:t>42</a:t>
            </a:fld>
            <a:endParaRPr lang="en-US"/>
          </a:p>
        </p:txBody>
      </p:sp>
    </p:spTree>
    <p:extLst>
      <p:ext uri="{BB962C8B-B14F-4D97-AF65-F5344CB8AC3E}">
        <p14:creationId xmlns:p14="http://schemas.microsoft.com/office/powerpoint/2010/main" val="38868718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Merging of CVE ID’s occur when vulnerabilities' have received several CVE IDs.</a:t>
            </a:r>
          </a:p>
        </p:txBody>
      </p:sp>
      <p:sp>
        <p:nvSpPr>
          <p:cNvPr id="4" name="Slide Number Placeholder 3"/>
          <p:cNvSpPr>
            <a:spLocks noGrp="1"/>
          </p:cNvSpPr>
          <p:nvPr>
            <p:ph type="sldNum" sz="quarter" idx="5"/>
          </p:nvPr>
        </p:nvSpPr>
        <p:spPr/>
        <p:txBody>
          <a:bodyPr/>
          <a:lstStyle/>
          <a:p>
            <a:fld id="{D58F3C89-9E49-4851-A18A-DAECD34FD650}" type="slidenum">
              <a:rPr lang="en-US" smtClean="0"/>
              <a:t>43</a:t>
            </a:fld>
            <a:endParaRPr lang="en-US"/>
          </a:p>
        </p:txBody>
      </p:sp>
    </p:spTree>
    <p:extLst>
      <p:ext uri="{BB962C8B-B14F-4D97-AF65-F5344CB8AC3E}">
        <p14:creationId xmlns:p14="http://schemas.microsoft.com/office/powerpoint/2010/main" val="10893022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The process for merging CVE entries, it to first determine which CVE ID to associate with the issue, then Merge the information from the other CVE IDs into chosen CVE ID and lastly, update the CVE IDs that were not chosen with a REJECT Description that points to the chosen CVE ID as the correct one to 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44</a:t>
            </a:fld>
            <a:endParaRPr lang="en-US"/>
          </a:p>
        </p:txBody>
      </p:sp>
    </p:spTree>
    <p:extLst>
      <p:ext uri="{BB962C8B-B14F-4D97-AF65-F5344CB8AC3E}">
        <p14:creationId xmlns:p14="http://schemas.microsoft.com/office/powerpoint/2010/main" val="28909150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The conditions </a:t>
            </a:r>
            <a:r>
              <a:rPr lang="en-US" dirty="0"/>
              <a:t>for deciding which CVE ID to keep is the Most referenced identifier, the most authoritative source, the ID that’s been public the longest and the smallest numeric portion.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45</a:t>
            </a:fld>
            <a:endParaRPr lang="en-US"/>
          </a:p>
        </p:txBody>
      </p:sp>
    </p:spTree>
    <p:extLst>
      <p:ext uri="{BB962C8B-B14F-4D97-AF65-F5344CB8AC3E}">
        <p14:creationId xmlns:p14="http://schemas.microsoft.com/office/powerpoint/2010/main" val="14846841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Here is an example </a:t>
            </a:r>
            <a:r>
              <a:rPr lang="en-US" dirty="0"/>
              <a:t>of a merged CVE ID, note that a merge and a split happened.</a:t>
            </a:r>
          </a:p>
        </p:txBody>
      </p:sp>
      <p:sp>
        <p:nvSpPr>
          <p:cNvPr id="4" name="Slide Number Placeholder 3"/>
          <p:cNvSpPr>
            <a:spLocks noGrp="1"/>
          </p:cNvSpPr>
          <p:nvPr>
            <p:ph type="sldNum" sz="quarter" idx="10"/>
          </p:nvPr>
        </p:nvSpPr>
        <p:spPr/>
        <p:txBody>
          <a:bodyPr/>
          <a:lstStyle/>
          <a:p>
            <a:fld id="{04B9FE7D-92FF-4B6B-A8EA-EB5F5B890698}" type="slidenum">
              <a:rPr lang="en-US" smtClean="0"/>
              <a:t>46</a:t>
            </a:fld>
            <a:endParaRPr lang="en-US"/>
          </a:p>
        </p:txBody>
      </p:sp>
    </p:spTree>
    <p:extLst>
      <p:ext uri="{BB962C8B-B14F-4D97-AF65-F5344CB8AC3E}">
        <p14:creationId xmlns:p14="http://schemas.microsoft.com/office/powerpoint/2010/main" val="30352101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Splitting occurs with a single CVE ID is assigned for multiple vulnerabilities. </a:t>
            </a:r>
          </a:p>
        </p:txBody>
      </p:sp>
      <p:sp>
        <p:nvSpPr>
          <p:cNvPr id="4" name="Slide Number Placeholder 3"/>
          <p:cNvSpPr>
            <a:spLocks noGrp="1"/>
          </p:cNvSpPr>
          <p:nvPr>
            <p:ph type="sldNum" sz="quarter" idx="5"/>
          </p:nvPr>
        </p:nvSpPr>
        <p:spPr/>
        <p:txBody>
          <a:bodyPr/>
          <a:lstStyle/>
          <a:p>
            <a:fld id="{D58F3C89-9E49-4851-A18A-DAECD34FD650}" type="slidenum">
              <a:rPr lang="en-US" smtClean="0"/>
              <a:t>47</a:t>
            </a:fld>
            <a:endParaRPr lang="en-US"/>
          </a:p>
        </p:txBody>
      </p:sp>
    </p:spTree>
    <p:extLst>
      <p:ext uri="{BB962C8B-B14F-4D97-AF65-F5344CB8AC3E}">
        <p14:creationId xmlns:p14="http://schemas.microsoft.com/office/powerpoint/2010/main" val="24069490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The process for splitting CVE IDs is to first </a:t>
            </a:r>
            <a:r>
              <a:rPr lang="en-US" dirty="0"/>
              <a:t>Determine which vulnerability should be associated with the original CVE ID, Assign CVE IDs to the additional vulnerabilities, Include a NOTE pointing to the original CVE ID in the descriptions of the CVE Entries for the new CVE IDs and Update Description of the CVE Entry for the original CVE ID with a NOTE saying that the entry has been split and point to the additional CVE IDs. The conditions for determining which vulnerability gets the original ID are; the Most commonly associated vulnerability, the most severe risk, the broadest range of affected versions and the CVE ID that’s described first in initial publication.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48</a:t>
            </a:fld>
            <a:endParaRPr lang="en-US"/>
          </a:p>
        </p:txBody>
      </p:sp>
    </p:spTree>
    <p:extLst>
      <p:ext uri="{BB962C8B-B14F-4D97-AF65-F5344CB8AC3E}">
        <p14:creationId xmlns:p14="http://schemas.microsoft.com/office/powerpoint/2010/main" val="39474349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Here is an example </a:t>
            </a:r>
            <a:r>
              <a:rPr lang="en-US" dirty="0"/>
              <a:t>of split CVE IDs. </a:t>
            </a:r>
          </a:p>
        </p:txBody>
      </p:sp>
      <p:sp>
        <p:nvSpPr>
          <p:cNvPr id="4" name="Slide Number Placeholder 3"/>
          <p:cNvSpPr>
            <a:spLocks noGrp="1"/>
          </p:cNvSpPr>
          <p:nvPr>
            <p:ph type="sldNum" sz="quarter" idx="10"/>
          </p:nvPr>
        </p:nvSpPr>
        <p:spPr/>
        <p:txBody>
          <a:bodyPr/>
          <a:lstStyle/>
          <a:p>
            <a:fld id="{04B9FE7D-92FF-4B6B-A8EA-EB5F5B890698}" type="slidenum">
              <a:rPr lang="en-US" smtClean="0"/>
              <a:t>49</a:t>
            </a:fld>
            <a:endParaRPr lang="en-US"/>
          </a:p>
        </p:txBody>
      </p:sp>
    </p:spTree>
    <p:extLst>
      <p:ext uri="{BB962C8B-B14F-4D97-AF65-F5344CB8AC3E}">
        <p14:creationId xmlns:p14="http://schemas.microsoft.com/office/powerpoint/2010/main" val="3897893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sz="1200" dirty="0">
                <a:latin typeface="Helvetica LT Std" pitchFamily="34" charset="0"/>
                <a:ea typeface="Verdana" pitchFamily="34" charset="0"/>
              </a:rPr>
              <a:t>The Root CNA defines how sub-CNA’s can obtain CVE IDs. The Root CNA may choose to have CNA’s: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Helvetica LT Std" pitchFamily="34" charset="0"/>
                <a:ea typeface="Verdana" pitchFamily="34" charset="0"/>
              </a:rPr>
              <a:t>go directly to the Root  or go directly to the Secretariat. The next few slides provides the process for both.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Helvetica LT Std" pitchFamily="34" charset="0"/>
              <a:ea typeface="Verdana" pitchFamily="34" charset="0"/>
            </a:endParaRP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5</a:t>
            </a:fld>
            <a:endParaRPr lang="en-US"/>
          </a:p>
        </p:txBody>
      </p:sp>
    </p:spTree>
    <p:extLst>
      <p:ext uri="{BB962C8B-B14F-4D97-AF65-F5344CB8AC3E}">
        <p14:creationId xmlns:p14="http://schemas.microsoft.com/office/powerpoint/2010/main" val="25826942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Voice Track:  </a:t>
            </a:r>
            <a:r>
              <a:rPr lang="en-US" b="0" dirty="0"/>
              <a:t>Use a dispute when The CVE ID was assigned correctly using the </a:t>
            </a:r>
            <a:r>
              <a:rPr lang="en-US" b="0" i="1" dirty="0"/>
              <a:t>CNA Rules</a:t>
            </a:r>
            <a:r>
              <a:rPr lang="en-US" b="0" dirty="0"/>
              <a:t>, but an authoritative source questions the validity of the vulnerability. The process for creating a dispute is to add “** DISPUTE **” to the beginning of the Description and add a NOTE to the end of the Description explaining why the vulnerability is disputed.</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50</a:t>
            </a:fld>
            <a:endParaRPr lang="en-US"/>
          </a:p>
        </p:txBody>
      </p:sp>
    </p:spTree>
    <p:extLst>
      <p:ext uri="{BB962C8B-B14F-4D97-AF65-F5344CB8AC3E}">
        <p14:creationId xmlns:p14="http://schemas.microsoft.com/office/powerpoint/2010/main" val="14236219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Here is an example of a disputed CVE entry.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Apache maintains Tomcat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Red Hat uses Tomcat in its JBoss products</a:t>
            </a:r>
          </a:p>
          <a:p>
            <a:pPr marL="171450" indent="-171450">
              <a:buFont typeface="Arial" panose="020B0604020202020204" pitchFamily="34" charset="0"/>
              <a:buChar char="•"/>
            </a:pPr>
            <a:r>
              <a:rPr lang="en-US" b="0" dirty="0" err="1"/>
              <a:t>Redhat</a:t>
            </a:r>
            <a:r>
              <a:rPr lang="en-US" b="0" dirty="0"/>
              <a:t> thinks there is a vulnerability in Apache Tomcat</a:t>
            </a:r>
          </a:p>
          <a:p>
            <a:pPr marL="171450" indent="-171450">
              <a:buFont typeface="Arial" panose="020B0604020202020204" pitchFamily="34" charset="0"/>
              <a:buChar char="•"/>
            </a:pPr>
            <a:r>
              <a:rPr lang="en-US" b="0" dirty="0"/>
              <a:t>Apache thinks there is NOT a vulnerability</a:t>
            </a:r>
          </a:p>
          <a:p>
            <a:pPr marL="171450" indent="-171450">
              <a:buFont typeface="Arial" panose="020B0604020202020204" pitchFamily="34" charset="0"/>
              <a:buChar char="•"/>
            </a:pPr>
            <a:r>
              <a:rPr lang="en-US" b="0" dirty="0" err="1"/>
              <a:t>Redhat</a:t>
            </a:r>
            <a:r>
              <a:rPr lang="en-US" b="0" dirty="0"/>
              <a:t> still needs a CVE ID for coordination, hence we mark the CVE as disputed</a:t>
            </a:r>
          </a:p>
          <a:p>
            <a:pPr marL="0" indent="0">
              <a:buFont typeface="Arial" panose="020B0604020202020204" pitchFamily="34" charset="0"/>
              <a:buNone/>
            </a:pPr>
            <a:r>
              <a:rPr lang="en-US" b="0" dirty="0"/>
              <a:t> </a:t>
            </a:r>
          </a:p>
        </p:txBody>
      </p:sp>
      <p:sp>
        <p:nvSpPr>
          <p:cNvPr id="4" name="Slide Number Placeholder 3"/>
          <p:cNvSpPr>
            <a:spLocks noGrp="1"/>
          </p:cNvSpPr>
          <p:nvPr>
            <p:ph type="sldNum" sz="quarter" idx="5"/>
          </p:nvPr>
        </p:nvSpPr>
        <p:spPr/>
        <p:txBody>
          <a:bodyPr/>
          <a:lstStyle/>
          <a:p>
            <a:fld id="{D58F3C89-9E49-4851-A18A-DAECD34FD650}" type="slidenum">
              <a:rPr lang="en-US" smtClean="0"/>
              <a:t>51</a:t>
            </a:fld>
            <a:endParaRPr lang="en-US"/>
          </a:p>
        </p:txBody>
      </p:sp>
    </p:spTree>
    <p:extLst>
      <p:ext uri="{BB962C8B-B14F-4D97-AF65-F5344CB8AC3E}">
        <p14:creationId xmlns:p14="http://schemas.microsoft.com/office/powerpoint/2010/main" val="15173197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How do CVE ID’s get disputed; </a:t>
            </a:r>
            <a:r>
              <a:rPr lang="en-US" sz="1200" kern="1200" dirty="0">
                <a:solidFill>
                  <a:schemeClr val="tx1"/>
                </a:solidFill>
                <a:effectLst/>
                <a:latin typeface="+mn-lt"/>
                <a:ea typeface="+mn-ea"/>
                <a:cs typeface="+mn-cs"/>
              </a:rPr>
              <a:t>they get escalated to a Root CNA</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52</a:t>
            </a:fld>
            <a:endParaRPr lang="en-US"/>
          </a:p>
        </p:txBody>
      </p:sp>
    </p:spTree>
    <p:extLst>
      <p:ext uri="{BB962C8B-B14F-4D97-AF65-F5344CB8AC3E}">
        <p14:creationId xmlns:p14="http://schemas.microsoft.com/office/powerpoint/2010/main" val="24306966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dirty="0"/>
              <a:t>If the authorized CNA rejects the change or is unresponsive, the requester can escalate to the appropriate Root CNA, the Root CNA requests the reasoning behind the Sub-CNA’s decision, the Root CNA determines which action is appropriate and the Root CNA informs the requester and the Sub-CNA of its decision.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53</a:t>
            </a:fld>
            <a:endParaRPr lang="en-US"/>
          </a:p>
        </p:txBody>
      </p:sp>
    </p:spTree>
    <p:extLst>
      <p:ext uri="{BB962C8B-B14F-4D97-AF65-F5344CB8AC3E}">
        <p14:creationId xmlns:p14="http://schemas.microsoft.com/office/powerpoint/2010/main" val="37285044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CVE IDs expire</a:t>
            </a:r>
          </a:p>
        </p:txBody>
      </p:sp>
      <p:sp>
        <p:nvSpPr>
          <p:cNvPr id="4" name="Slide Number Placeholder 3"/>
          <p:cNvSpPr>
            <a:spLocks noGrp="1"/>
          </p:cNvSpPr>
          <p:nvPr>
            <p:ph type="sldNum" sz="quarter" idx="5"/>
          </p:nvPr>
        </p:nvSpPr>
        <p:spPr/>
        <p:txBody>
          <a:bodyPr/>
          <a:lstStyle/>
          <a:p>
            <a:fld id="{D58F3C89-9E49-4851-A18A-DAECD34FD650}" type="slidenum">
              <a:rPr lang="en-US" smtClean="0"/>
              <a:t>54</a:t>
            </a:fld>
            <a:endParaRPr lang="en-US"/>
          </a:p>
        </p:txBody>
      </p:sp>
    </p:spTree>
    <p:extLst>
      <p:ext uri="{BB962C8B-B14F-4D97-AF65-F5344CB8AC3E}">
        <p14:creationId xmlns:p14="http://schemas.microsoft.com/office/powerpoint/2010/main" val="14286039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dirty="0"/>
              <a:t>CVE ID’s assigned to a vulnerability that are NOT published do not expire. However,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unassigned CVE IDs for a given year expire at the end of the year. Each CNA is expected to tell their parent CNA which CVE IDs they will not use, and the Secretariat will reject the CVE IDs that are not used.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 </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55</a:t>
            </a:fld>
            <a:endParaRPr lang="en-US"/>
          </a:p>
        </p:txBody>
      </p:sp>
    </p:spTree>
    <p:extLst>
      <p:ext uri="{BB962C8B-B14F-4D97-AF65-F5344CB8AC3E}">
        <p14:creationId xmlns:p14="http://schemas.microsoft.com/office/powerpoint/2010/main" val="19484339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In this example, this CNA had ten CVE ID’s assigned to them; four CVE IDs are populated, two CVE ID’s are awaiting publications and four are unassigned. The four unassigned CVE ID’s will expire at year end. Notify the </a:t>
            </a:r>
            <a:r>
              <a:rPr lang="en-US" dirty="0"/>
              <a:t>Secretariat of any unassigned CVE IDs so the Secretariat can reject the unused CVE IDs.   </a:t>
            </a:r>
            <a:endParaRPr lang="en-US" b="0" dirty="0"/>
          </a:p>
        </p:txBody>
      </p:sp>
      <p:sp>
        <p:nvSpPr>
          <p:cNvPr id="4" name="Slide Number Placeholder 3"/>
          <p:cNvSpPr>
            <a:spLocks noGrp="1"/>
          </p:cNvSpPr>
          <p:nvPr>
            <p:ph type="sldNum" sz="quarter" idx="5"/>
          </p:nvPr>
        </p:nvSpPr>
        <p:spPr/>
        <p:txBody>
          <a:bodyPr/>
          <a:lstStyle/>
          <a:p>
            <a:fld id="{D58F3C89-9E49-4851-A18A-DAECD34FD650}" type="slidenum">
              <a:rPr lang="en-US" smtClean="0"/>
              <a:t>56</a:t>
            </a:fld>
            <a:endParaRPr lang="en-US"/>
          </a:p>
        </p:txBody>
      </p:sp>
    </p:spTree>
    <p:extLst>
      <p:ext uri="{BB962C8B-B14F-4D97-AF65-F5344CB8AC3E}">
        <p14:creationId xmlns:p14="http://schemas.microsoft.com/office/powerpoint/2010/main" val="20782310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At the end of the calendar year, CNAs return unused CVE IDs.</a:t>
            </a:r>
          </a:p>
        </p:txBody>
      </p:sp>
      <p:sp>
        <p:nvSpPr>
          <p:cNvPr id="4" name="Slide Number Placeholder 3"/>
          <p:cNvSpPr>
            <a:spLocks noGrp="1"/>
          </p:cNvSpPr>
          <p:nvPr>
            <p:ph type="sldNum" sz="quarter" idx="5"/>
          </p:nvPr>
        </p:nvSpPr>
        <p:spPr/>
        <p:txBody>
          <a:bodyPr/>
          <a:lstStyle/>
          <a:p>
            <a:fld id="{D58F3C89-9E49-4851-A18A-DAECD34FD650}" type="slidenum">
              <a:rPr lang="en-US" smtClean="0"/>
              <a:t>57</a:t>
            </a:fld>
            <a:endParaRPr lang="en-US"/>
          </a:p>
        </p:txBody>
      </p:sp>
    </p:spTree>
    <p:extLst>
      <p:ext uri="{BB962C8B-B14F-4D97-AF65-F5344CB8AC3E}">
        <p14:creationId xmlns:p14="http://schemas.microsoft.com/office/powerpoint/2010/main" val="7988216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Secretariat updates the master CVE List.</a:t>
            </a:r>
          </a:p>
        </p:txBody>
      </p:sp>
      <p:sp>
        <p:nvSpPr>
          <p:cNvPr id="4" name="Slide Number Placeholder 3"/>
          <p:cNvSpPr>
            <a:spLocks noGrp="1"/>
          </p:cNvSpPr>
          <p:nvPr>
            <p:ph type="sldNum" sz="quarter" idx="5"/>
          </p:nvPr>
        </p:nvSpPr>
        <p:spPr/>
        <p:txBody>
          <a:bodyPr/>
          <a:lstStyle/>
          <a:p>
            <a:fld id="{D58F3C89-9E49-4851-A18A-DAECD34FD650}" type="slidenum">
              <a:rPr lang="en-US" smtClean="0"/>
              <a:t>58</a:t>
            </a:fld>
            <a:endParaRPr lang="en-US"/>
          </a:p>
        </p:txBody>
      </p:sp>
    </p:spTree>
    <p:extLst>
      <p:ext uri="{BB962C8B-B14F-4D97-AF65-F5344CB8AC3E}">
        <p14:creationId xmlns:p14="http://schemas.microsoft.com/office/powerpoint/2010/main" val="10026363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Here is an example of an unused CVE ID that is marked as rejected.</a:t>
            </a:r>
          </a:p>
        </p:txBody>
      </p:sp>
      <p:sp>
        <p:nvSpPr>
          <p:cNvPr id="4" name="Slide Number Placeholder 3"/>
          <p:cNvSpPr>
            <a:spLocks noGrp="1"/>
          </p:cNvSpPr>
          <p:nvPr>
            <p:ph type="sldNum" sz="quarter" idx="5"/>
          </p:nvPr>
        </p:nvSpPr>
        <p:spPr/>
        <p:txBody>
          <a:bodyPr/>
          <a:lstStyle/>
          <a:p>
            <a:fld id="{D58F3C89-9E49-4851-A18A-DAECD34FD650}" type="slidenum">
              <a:rPr lang="en-US" smtClean="0"/>
              <a:t>59</a:t>
            </a:fld>
            <a:endParaRPr lang="en-US"/>
          </a:p>
        </p:txBody>
      </p:sp>
    </p:spTree>
    <p:extLst>
      <p:ext uri="{BB962C8B-B14F-4D97-AF65-F5344CB8AC3E}">
        <p14:creationId xmlns:p14="http://schemas.microsoft.com/office/powerpoint/2010/main" val="2687331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a:t>
            </a:r>
            <a:r>
              <a:rPr lang="en-US" b="0" dirty="0"/>
              <a:t>:  THE Root The Root CNA asks the Secretariat for a block of CVE IDs. The Secretariat </a:t>
            </a:r>
            <a:r>
              <a:rPr lang="en-US" dirty="0"/>
              <a:t>sends the CVE IDs to the Root CNA</a:t>
            </a:r>
          </a:p>
        </p:txBody>
      </p:sp>
      <p:sp>
        <p:nvSpPr>
          <p:cNvPr id="4" name="Slide Number Placeholder 3"/>
          <p:cNvSpPr>
            <a:spLocks noGrp="1"/>
          </p:cNvSpPr>
          <p:nvPr>
            <p:ph type="sldNum" sz="quarter" idx="5"/>
          </p:nvPr>
        </p:nvSpPr>
        <p:spPr/>
        <p:txBody>
          <a:bodyPr/>
          <a:lstStyle/>
          <a:p>
            <a:fld id="{D58F3C89-9E49-4851-A18A-DAECD34FD650}" type="slidenum">
              <a:rPr lang="en-US" smtClean="0"/>
              <a:t>6</a:t>
            </a:fld>
            <a:endParaRPr lang="en-US"/>
          </a:p>
        </p:txBody>
      </p:sp>
    </p:spTree>
    <p:extLst>
      <p:ext uri="{BB962C8B-B14F-4D97-AF65-F5344CB8AC3E}">
        <p14:creationId xmlns:p14="http://schemas.microsoft.com/office/powerpoint/2010/main" val="41072041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Voice Track: </a:t>
            </a:r>
            <a:r>
              <a:rPr lang="en-US" b="0" dirty="0"/>
              <a:t>This concluded this presentation. </a:t>
            </a:r>
          </a:p>
        </p:txBody>
      </p:sp>
      <p:sp>
        <p:nvSpPr>
          <p:cNvPr id="4" name="Slide Number Placeholder 3"/>
          <p:cNvSpPr>
            <a:spLocks noGrp="1"/>
          </p:cNvSpPr>
          <p:nvPr>
            <p:ph type="sldNum" sz="quarter" idx="5"/>
          </p:nvPr>
        </p:nvSpPr>
        <p:spPr/>
        <p:txBody>
          <a:bodyPr/>
          <a:lstStyle/>
          <a:p>
            <a:fld id="{D58F3C89-9E49-4851-A18A-DAECD34FD650}" type="slidenum">
              <a:rPr lang="en-US" smtClean="0"/>
              <a:t>60</a:t>
            </a:fld>
            <a:endParaRPr lang="en-US"/>
          </a:p>
        </p:txBody>
      </p:sp>
    </p:spTree>
    <p:extLst>
      <p:ext uri="{BB962C8B-B14F-4D97-AF65-F5344CB8AC3E}">
        <p14:creationId xmlns:p14="http://schemas.microsoft.com/office/powerpoint/2010/main" val="4180362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a:t>
            </a:r>
            <a:r>
              <a:rPr lang="en-US" b="0" dirty="0"/>
              <a:t>:  The </a:t>
            </a:r>
            <a:r>
              <a:rPr lang="en-US" dirty="0"/>
              <a:t>Sub-CNAs ask the Root CNA for a block of CVE IDs. </a:t>
            </a:r>
            <a:r>
              <a:rPr lang="en-US" b="0" dirty="0"/>
              <a:t>The </a:t>
            </a:r>
            <a:r>
              <a:rPr lang="en-US" dirty="0"/>
              <a:t>Root CNA provides a block of CVE IDs to each Sub-CNA.</a:t>
            </a:r>
          </a:p>
        </p:txBody>
      </p:sp>
      <p:sp>
        <p:nvSpPr>
          <p:cNvPr id="4" name="Slide Number Placeholder 3"/>
          <p:cNvSpPr>
            <a:spLocks noGrp="1"/>
          </p:cNvSpPr>
          <p:nvPr>
            <p:ph type="sldNum" sz="quarter" idx="5"/>
          </p:nvPr>
        </p:nvSpPr>
        <p:spPr/>
        <p:txBody>
          <a:bodyPr/>
          <a:lstStyle/>
          <a:p>
            <a:fld id="{D58F3C89-9E49-4851-A18A-DAECD34FD650}" type="slidenum">
              <a:rPr lang="en-US" smtClean="0"/>
              <a:t>7</a:t>
            </a:fld>
            <a:endParaRPr lang="en-US"/>
          </a:p>
        </p:txBody>
      </p:sp>
    </p:spTree>
    <p:extLst>
      <p:ext uri="{BB962C8B-B14F-4D97-AF65-F5344CB8AC3E}">
        <p14:creationId xmlns:p14="http://schemas.microsoft.com/office/powerpoint/2010/main" val="2460035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a:t>
            </a:r>
            <a:r>
              <a:rPr lang="en-US" b="0" dirty="0"/>
              <a:t>:  The CNA asks the </a:t>
            </a:r>
            <a:r>
              <a:rPr lang="en-US" dirty="0"/>
              <a:t>Secretariat </a:t>
            </a:r>
            <a:r>
              <a:rPr lang="en-US" b="0" dirty="0"/>
              <a:t>for a block of CVE IDs. The </a:t>
            </a:r>
            <a:r>
              <a:rPr lang="en-US" dirty="0"/>
              <a:t>Secretariat sends the CVE IDs to the CNA.</a:t>
            </a:r>
          </a:p>
        </p:txBody>
      </p:sp>
      <p:sp>
        <p:nvSpPr>
          <p:cNvPr id="4" name="Slide Number Placeholder 3"/>
          <p:cNvSpPr>
            <a:spLocks noGrp="1"/>
          </p:cNvSpPr>
          <p:nvPr>
            <p:ph type="sldNum" sz="quarter" idx="5"/>
          </p:nvPr>
        </p:nvSpPr>
        <p:spPr/>
        <p:txBody>
          <a:bodyPr/>
          <a:lstStyle/>
          <a:p>
            <a:fld id="{D58F3C89-9E49-4851-A18A-DAECD34FD650}" type="slidenum">
              <a:rPr lang="en-US" smtClean="0"/>
              <a:t>8</a:t>
            </a:fld>
            <a:endParaRPr lang="en-US"/>
          </a:p>
        </p:txBody>
      </p:sp>
    </p:spTree>
    <p:extLst>
      <p:ext uri="{BB962C8B-B14F-4D97-AF65-F5344CB8AC3E}">
        <p14:creationId xmlns:p14="http://schemas.microsoft.com/office/powerpoint/2010/main" val="716694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a:t>
            </a:r>
            <a:r>
              <a:rPr lang="en-US" b="0" dirty="0"/>
              <a:t>: How many CVE IDs you request should be negotiated with your parent CNA. In most cases, CNAs should have enough IDs to last the entire year. You should request more CVE IDs when you are running low, at the end of year to obtain IDs for the next  year and if you are a new CNA. The year to ask for CVE IDs most of the time will be the current year, however, CVE ID’s for the next year are normally requested at calendar year end. </a:t>
            </a:r>
            <a:endParaRPr lang="en-US" b="1" dirty="0"/>
          </a:p>
        </p:txBody>
      </p:sp>
      <p:sp>
        <p:nvSpPr>
          <p:cNvPr id="4" name="Slide Number Placeholder 3"/>
          <p:cNvSpPr>
            <a:spLocks noGrp="1"/>
          </p:cNvSpPr>
          <p:nvPr>
            <p:ph type="sldNum" sz="quarter" idx="5"/>
          </p:nvPr>
        </p:nvSpPr>
        <p:spPr/>
        <p:txBody>
          <a:bodyPr/>
          <a:lstStyle/>
          <a:p>
            <a:fld id="{D58F3C89-9E49-4851-A18A-DAECD34FD650}" type="slidenum">
              <a:rPr lang="en-US" smtClean="0"/>
              <a:t>9</a:t>
            </a:fld>
            <a:endParaRPr lang="en-US"/>
          </a:p>
        </p:txBody>
      </p:sp>
    </p:spTree>
    <p:extLst>
      <p:ext uri="{BB962C8B-B14F-4D97-AF65-F5344CB8AC3E}">
        <p14:creationId xmlns:p14="http://schemas.microsoft.com/office/powerpoint/2010/main" val="8009986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www.mitre.org/" TargetMode="External"/><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hyperlink" Target="http://www.facebook.com/MITREcorp"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www.dhs.gov/" TargetMode="External"/><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hyperlink" Target="https://www.mitre.org/" TargetMode="External"/><Relationship Id="rId4" Type="http://schemas.openxmlformats.org/officeDocument/2006/relationships/hyperlink" Target="https://www.dhs.gov/cisa/cybersecurity-division/"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grpSp>
        <p:nvGrpSpPr>
          <p:cNvPr id="3" name="Group 2"/>
          <p:cNvGrpSpPr/>
          <p:nvPr/>
        </p:nvGrpSpPr>
        <p:grpSpPr>
          <a:xfrm>
            <a:off x="81480" y="0"/>
            <a:ext cx="99589" cy="6858000"/>
            <a:chOff x="0" y="0"/>
            <a:chExt cx="407324" cy="6858000"/>
          </a:xfrm>
        </p:grpSpPr>
        <p:sp>
          <p:nvSpPr>
            <p:cNvPr id="18" name="Rectangle 17"/>
            <p:cNvSpPr/>
            <p:nvPr/>
          </p:nvSpPr>
          <p:spPr bwMode="auto">
            <a:xfrm>
              <a:off x="0" y="0"/>
              <a:ext cx="407324" cy="2398143"/>
            </a:xfrm>
            <a:prstGeom prst="rect">
              <a:avLst/>
            </a:prstGeom>
            <a:solidFill>
              <a:schemeClr val="accent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dirty="0">
                <a:ln>
                  <a:noFill/>
                </a:ln>
                <a:solidFill>
                  <a:schemeClr val="tx1"/>
                </a:solidFill>
                <a:effectLst/>
                <a:latin typeface="Arial" charset="0"/>
              </a:endParaRPr>
            </a:p>
          </p:txBody>
        </p:sp>
        <p:sp>
          <p:nvSpPr>
            <p:cNvPr id="19" name="Rectangle 18"/>
            <p:cNvSpPr/>
            <p:nvPr/>
          </p:nvSpPr>
          <p:spPr bwMode="auto">
            <a:xfrm>
              <a:off x="0" y="2510287"/>
              <a:ext cx="407324" cy="4347713"/>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dirty="0">
                <a:ln>
                  <a:noFill/>
                </a:ln>
                <a:solidFill>
                  <a:schemeClr val="tx2"/>
                </a:solidFill>
                <a:effectLst/>
                <a:latin typeface="Arial" charset="0"/>
              </a:endParaRPr>
            </a:p>
          </p:txBody>
        </p:sp>
      </p:grpSp>
      <p:sp>
        <p:nvSpPr>
          <p:cNvPr id="9" name="Rectangle 9"/>
          <p:cNvSpPr>
            <a:spLocks noGrp="1" noChangeArrowheads="1"/>
          </p:cNvSpPr>
          <p:nvPr>
            <p:ph type="ctrTitle" sz="quarter" hasCustomPrompt="1"/>
          </p:nvPr>
        </p:nvSpPr>
        <p:spPr>
          <a:xfrm>
            <a:off x="1009528" y="368932"/>
            <a:ext cx="9662160" cy="1981200"/>
          </a:xfrm>
        </p:spPr>
        <p:txBody>
          <a:bodyPr anchor="b" anchorCtr="0">
            <a:normAutofit/>
          </a:bodyPr>
          <a:lstStyle>
            <a:lvl1pPr algn="l">
              <a:lnSpc>
                <a:spcPts val="4400"/>
              </a:lnSpc>
              <a:defRPr sz="40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Title here</a:t>
            </a:r>
          </a:p>
        </p:txBody>
      </p:sp>
      <p:cxnSp>
        <p:nvCxnSpPr>
          <p:cNvPr id="21" name="Straight Connector 20"/>
          <p:cNvCxnSpPr/>
          <p:nvPr/>
        </p:nvCxnSpPr>
        <p:spPr bwMode="auto">
          <a:xfrm>
            <a:off x="1098208" y="2448468"/>
            <a:ext cx="10593057" cy="0"/>
          </a:xfrm>
          <a:prstGeom prst="line">
            <a:avLst/>
          </a:prstGeom>
          <a:solidFill>
            <a:srgbClr val="FFCC99"/>
          </a:solidFill>
          <a:ln w="12700" cap="flat" cmpd="sng" algn="ctr">
            <a:solidFill>
              <a:schemeClr val="bg1">
                <a:lumMod val="50000"/>
              </a:schemeClr>
            </a:solidFill>
            <a:prstDash val="solid"/>
            <a:round/>
            <a:headEnd type="none" w="med" len="med"/>
            <a:tailEnd type="none" w="med" len="med"/>
          </a:ln>
          <a:effectLst/>
        </p:spPr>
      </p:cxnSp>
      <p:sp>
        <p:nvSpPr>
          <p:cNvPr id="26" name="Subtitle 1"/>
          <p:cNvSpPr>
            <a:spLocks noGrp="1"/>
          </p:cNvSpPr>
          <p:nvPr>
            <p:ph type="subTitle" idx="1" hasCustomPrompt="1"/>
          </p:nvPr>
        </p:nvSpPr>
        <p:spPr>
          <a:xfrm>
            <a:off x="1044164" y="2568943"/>
            <a:ext cx="7655345" cy="389923"/>
          </a:xfrm>
        </p:spPr>
        <p:txBody>
          <a:bodyPr/>
          <a:lstStyle>
            <a:lvl1pPr marL="0" indent="0">
              <a:buNone/>
              <a:defRPr>
                <a:solidFill>
                  <a:schemeClr val="tx2"/>
                </a:solidFill>
              </a:defRPr>
            </a:lvl1pPr>
          </a:lstStyle>
          <a:p>
            <a:r>
              <a:rPr lang="en-US" dirty="0"/>
              <a:t>Author</a:t>
            </a:r>
          </a:p>
        </p:txBody>
      </p:sp>
      <p:sp>
        <p:nvSpPr>
          <p:cNvPr id="14" name="Slide Number Placeholder 5">
            <a:extLst>
              <a:ext uri="{FF2B5EF4-FFF2-40B4-BE49-F238E27FC236}">
                <a16:creationId xmlns:a16="http://schemas.microsoft.com/office/drawing/2014/main" id="{495288DB-2197-4AA1-9E62-6093715D88CA}"/>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dirty="0">
                <a:latin typeface="Arial" pitchFamily="34" charset="0"/>
              </a:rPr>
              <a:t>|</a:t>
            </a:r>
            <a:r>
              <a:rPr lang="en-US" dirty="0">
                <a:latin typeface="Tahoma" panose="020B0604030504040204" pitchFamily="34" charset="0"/>
                <a:ea typeface="Tahoma" panose="020B0604030504040204" pitchFamily="34" charset="0"/>
                <a:cs typeface="Tahoma" panose="020B0604030504040204" pitchFamily="34" charset="0"/>
              </a:rPr>
              <a:t> </a:t>
            </a:r>
            <a:fld id="{295008BC-DA31-4D19-837B-EFA4386B05F5}" type="slidenum">
              <a:rPr lang="en-US" smtClean="0">
                <a:latin typeface="Tahoma" panose="020B0604030504040204" pitchFamily="34" charset="0"/>
                <a:ea typeface="Tahoma" panose="020B0604030504040204" pitchFamily="34" charset="0"/>
                <a:cs typeface="Tahoma" panose="020B0604030504040204" pitchFamily="34" charset="0"/>
              </a:rPr>
              <a:pPr/>
              <a:t>‹#›</a:t>
            </a:fld>
            <a:r>
              <a:rPr lang="en-US" dirty="0">
                <a:latin typeface="Tahoma" panose="020B0604030504040204" pitchFamily="34" charset="0"/>
                <a:ea typeface="Tahoma" panose="020B0604030504040204" pitchFamily="34" charset="0"/>
                <a:cs typeface="Tahoma" panose="020B0604030504040204" pitchFamily="34" charset="0"/>
              </a:rPr>
              <a:t> </a:t>
            </a:r>
            <a:r>
              <a:rPr lang="en-US" dirty="0">
                <a:latin typeface="Arial" pitchFamily="34" charset="0"/>
              </a:rPr>
              <a:t>|</a:t>
            </a:r>
            <a:r>
              <a:rPr lang="en-US" dirty="0">
                <a:latin typeface="Arial" pitchFamily="34" charset="0"/>
                <a:ea typeface="Verdana" pitchFamily="34" charset="0"/>
                <a:cs typeface="Verdana" pitchFamily="34" charset="0"/>
              </a:rPr>
              <a:t> </a:t>
            </a:r>
          </a:p>
        </p:txBody>
      </p:sp>
      <p:sp>
        <p:nvSpPr>
          <p:cNvPr id="20" name="Text Box 34">
            <a:extLst>
              <a:ext uri="{FF2B5EF4-FFF2-40B4-BE49-F238E27FC236}">
                <a16:creationId xmlns:a16="http://schemas.microsoft.com/office/drawing/2014/main" id="{64B792E7-8D76-4EA8-9A42-E8F018734208}"/>
              </a:ext>
            </a:extLst>
          </p:cNvPr>
          <p:cNvSpPr txBox="1">
            <a:spLocks noChangeArrowheads="1"/>
          </p:cNvSpPr>
          <p:nvPr userDrawn="1"/>
        </p:nvSpPr>
        <p:spPr bwMode="auto">
          <a:xfrm>
            <a:off x="2802194" y="6299199"/>
            <a:ext cx="8996515"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5" name="Picture 4" descr="A picture containing text, clipart&#10;&#10;Description automatically generated">
            <a:extLst>
              <a:ext uri="{FF2B5EF4-FFF2-40B4-BE49-F238E27FC236}">
                <a16:creationId xmlns:a16="http://schemas.microsoft.com/office/drawing/2014/main" id="{9DE1C760-2575-4CC9-8ABC-F2519C034CFC}"/>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4126487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7DC7E0-961C-4A00-8B0B-83ECF8E3C463}"/>
              </a:ext>
            </a:extLst>
          </p:cNvPr>
          <p:cNvSpPr>
            <a:spLocks noGrp="1"/>
          </p:cNvSpPr>
          <p:nvPr>
            <p:ph idx="1" hasCustomPrompt="1"/>
          </p:nvPr>
        </p:nvSpPr>
        <p:spPr/>
        <p:txBody>
          <a:bodyPr/>
          <a:lstStyle>
            <a:lvl1pPr marL="308269" indent="-308269" algn="l" defTabSz="1216185" rtl="0" eaLnBrk="1" latinLnBrk="0" hangingPunct="1">
              <a:spcBef>
                <a:spcPts val="0"/>
              </a:spcBef>
              <a:spcAft>
                <a:spcPts val="798"/>
              </a:spcAft>
              <a:buClr>
                <a:schemeClr val="tx2"/>
              </a:buClr>
              <a:buSzPct val="120000"/>
              <a:buFont typeface="Wingdings" pitchFamily="2" charset="2"/>
              <a:buChar char="§"/>
              <a:defRPr lang="en-US" sz="24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6216" marR="0" indent="-304046" algn="l" defTabSz="1216185" rtl="0" eaLnBrk="1" fontAlgn="auto" latinLnBrk="0" hangingPunct="1">
              <a:lnSpc>
                <a:spcPct val="90000"/>
              </a:lnSpc>
              <a:spcBef>
                <a:spcPts val="0"/>
              </a:spcBef>
              <a:spcAft>
                <a:spcPts val="798"/>
              </a:spcAft>
              <a:buClr>
                <a:schemeClr val="tx2"/>
              </a:buClr>
              <a:buSzTx/>
              <a:buFont typeface="Arial" pitchFamily="34" charset="0"/>
              <a:buChar char="–"/>
              <a:tabLst/>
              <a:defRPr lang="en-US"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94485" indent="-308269" algn="l" defTabSz="1216185" rtl="0" eaLnBrk="1" latinLnBrk="0" hangingPunct="1">
              <a:spcBef>
                <a:spcPts val="0"/>
              </a:spcBef>
              <a:spcAft>
                <a:spcPts val="798"/>
              </a:spcAft>
              <a:buClr>
                <a:schemeClr val="tx2"/>
              </a:buClr>
              <a:buSzPct val="110000"/>
              <a:buFont typeface="Wingdings" pitchFamily="2" charset="2"/>
              <a:buChar char="§"/>
              <a:defRPr lang="en-US" sz="240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3pPr>
            <a:lvl4pPr algn="l" defTabSz="1216185" rtl="0" eaLnBrk="1" latinLnBrk="0" hangingPunct="1">
              <a:spcBef>
                <a:spcPts val="0"/>
              </a:spcBef>
              <a:spcAft>
                <a:spcPts val="798"/>
              </a:spcAft>
              <a:buClr>
                <a:schemeClr val="tx2"/>
              </a:buClr>
              <a:defRPr lang="en-US" sz="2400" b="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4pPr>
            <a:lvl5pPr algn="l" defTabSz="1216185" rtl="0" eaLnBrk="1" latinLnBrk="0" hangingPunct="1">
              <a:spcBef>
                <a:spcPts val="0"/>
              </a:spcBef>
              <a:spcAft>
                <a:spcPts val="798"/>
              </a:spcAft>
              <a:buClr>
                <a:schemeClr val="tx2"/>
              </a:buClr>
              <a:defRPr lang="en-US" sz="2660" b="1" kern="1200">
                <a:solidFill>
                  <a:schemeClr val="tx1"/>
                </a:solidFill>
                <a:latin typeface="Arial" pitchFamily="34" charset="0"/>
                <a:ea typeface="Verdana" pitchFamily="34" charset="0"/>
                <a:cs typeface="Arial" pitchFamily="34" charset="0"/>
              </a:defRPr>
            </a:lvl5pPr>
          </a:lstStyle>
          <a:p>
            <a:pPr marL="308269" lvl="0" indent="-308269" defTabSz="1216185">
              <a:spcBef>
                <a:spcPts val="0"/>
              </a:spcBef>
              <a:spcAft>
                <a:spcPts val="798"/>
              </a:spcAft>
              <a:buClr>
                <a:schemeClr val="tx2"/>
              </a:buClr>
              <a:buSzPct val="120000"/>
              <a:buFont typeface="Wingdings" pitchFamily="2" charset="2"/>
              <a:buChar char="§"/>
            </a:pPr>
            <a:r>
              <a:rPr lang="en-US" dirty="0"/>
              <a:t>Edit Master text styles</a:t>
            </a:r>
          </a:p>
          <a:p>
            <a:pPr marL="686216" lvl="1" indent="-304046" defTabSz="1216185">
              <a:spcBef>
                <a:spcPts val="0"/>
              </a:spcBef>
              <a:spcAft>
                <a:spcPts val="798"/>
              </a:spcAft>
              <a:buClr>
                <a:schemeClr val="tx2"/>
              </a:buClr>
              <a:buChar char="–"/>
            </a:pPr>
            <a:r>
              <a:rPr lang="en-US" dirty="0"/>
              <a:t>Second level</a:t>
            </a:r>
          </a:p>
          <a:p>
            <a:pPr marL="994485" lvl="2" indent="-308269" defTabSz="1216185">
              <a:spcBef>
                <a:spcPts val="0"/>
              </a:spcBef>
              <a:spcAft>
                <a:spcPts val="798"/>
              </a:spcAft>
              <a:buClr>
                <a:schemeClr val="tx2"/>
              </a:buClr>
              <a:buSzPct val="110000"/>
              <a:buFont typeface="Wingdings" pitchFamily="2" charset="2"/>
              <a:buChar char="§"/>
            </a:pPr>
            <a:r>
              <a:rPr lang="en-US" dirty="0"/>
              <a:t>Third level</a:t>
            </a:r>
          </a:p>
        </p:txBody>
      </p:sp>
      <p:sp>
        <p:nvSpPr>
          <p:cNvPr id="7" name="Slide Number Placeholder 5">
            <a:extLst>
              <a:ext uri="{FF2B5EF4-FFF2-40B4-BE49-F238E27FC236}">
                <a16:creationId xmlns:a16="http://schemas.microsoft.com/office/drawing/2014/main" id="{B53F2848-DF32-4C59-B04B-EBFD963B2F8D}"/>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8" name="Text Box 34">
            <a:extLst>
              <a:ext uri="{FF2B5EF4-FFF2-40B4-BE49-F238E27FC236}">
                <a16:creationId xmlns:a16="http://schemas.microsoft.com/office/drawing/2014/main" id="{5B17FFB1-3C4C-4A5B-BF53-392C4B55DE8D}"/>
              </a:ext>
            </a:extLst>
          </p:cNvPr>
          <p:cNvSpPr txBox="1">
            <a:spLocks noChangeArrowheads="1"/>
          </p:cNvSpPr>
          <p:nvPr userDrawn="1"/>
        </p:nvSpPr>
        <p:spPr bwMode="auto">
          <a:xfrm>
            <a:off x="2807208" y="6300216"/>
            <a:ext cx="9007430"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sp>
        <p:nvSpPr>
          <p:cNvPr id="10" name="Title Placeholder 1">
            <a:extLst>
              <a:ext uri="{FF2B5EF4-FFF2-40B4-BE49-F238E27FC236}">
                <a16:creationId xmlns:a16="http://schemas.microsoft.com/office/drawing/2014/main" id="{95454DF6-E951-45C2-BE23-6FFED9A89952}"/>
              </a:ext>
            </a:extLst>
          </p:cNvPr>
          <p:cNvSpPr>
            <a:spLocks noGrp="1"/>
          </p:cNvSpPr>
          <p:nvPr>
            <p:ph type="title"/>
          </p:nvPr>
        </p:nvSpPr>
        <p:spPr>
          <a:xfrm>
            <a:off x="616448" y="365760"/>
            <a:ext cx="11236721" cy="750253"/>
          </a:xfrm>
          <a:prstGeom prst="rect">
            <a:avLst/>
          </a:prstGeom>
        </p:spPr>
        <p:txBody>
          <a:bodyPr vert="horz" lIns="91440" tIns="45720" rIns="91440" bIns="45720" rtlCol="0" anchor="ctr" anchorCtr="0">
            <a:noAutofit/>
          </a:bodyPr>
          <a:lstStyle/>
          <a:p>
            <a:pPr lvl="0">
              <a:lnSpc>
                <a:spcPts val="3200"/>
              </a:lnSpc>
            </a:pPr>
            <a:r>
              <a:rPr lang="en-US" dirty="0"/>
              <a:t>Click to edit Master title style</a:t>
            </a:r>
          </a:p>
        </p:txBody>
      </p:sp>
      <p:pic>
        <p:nvPicPr>
          <p:cNvPr id="12" name="Picture 11" descr="A picture containing text, clipart&#10;&#10;Description automatically generated">
            <a:extLst>
              <a:ext uri="{FF2B5EF4-FFF2-40B4-BE49-F238E27FC236}">
                <a16:creationId xmlns:a16="http://schemas.microsoft.com/office/drawing/2014/main" id="{669B3920-0326-41F7-9CD6-0D19C17CB182}"/>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431849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Section Header Layout">
    <p:spTree>
      <p:nvGrpSpPr>
        <p:cNvPr id="1" name=""/>
        <p:cNvGrpSpPr/>
        <p:nvPr/>
      </p:nvGrpSpPr>
      <p:grpSpPr>
        <a:xfrm>
          <a:off x="0" y="0"/>
          <a:ext cx="0" cy="0"/>
          <a:chOff x="0" y="0"/>
          <a:chExt cx="0" cy="0"/>
        </a:xfrm>
      </p:grpSpPr>
      <p:grpSp>
        <p:nvGrpSpPr>
          <p:cNvPr id="6" name="Group 5"/>
          <p:cNvGrpSpPr/>
          <p:nvPr/>
        </p:nvGrpSpPr>
        <p:grpSpPr>
          <a:xfrm>
            <a:off x="81480" y="0"/>
            <a:ext cx="99589" cy="6858000"/>
            <a:chOff x="1" y="0"/>
            <a:chExt cx="380999" cy="6858000"/>
          </a:xfrm>
        </p:grpSpPr>
        <p:sp>
          <p:nvSpPr>
            <p:cNvPr id="17" name="Rectangle 16"/>
            <p:cNvSpPr/>
            <p:nvPr/>
          </p:nvSpPr>
          <p:spPr bwMode="auto">
            <a:xfrm>
              <a:off x="1" y="0"/>
              <a:ext cx="380999" cy="3276600"/>
            </a:xfrm>
            <a:prstGeom prst="rect">
              <a:avLst/>
            </a:prstGeom>
            <a:solidFill>
              <a:schemeClr val="accent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8" name="Rectangle 17"/>
            <p:cNvSpPr/>
            <p:nvPr/>
          </p:nvSpPr>
          <p:spPr bwMode="auto">
            <a:xfrm>
              <a:off x="1" y="3505200"/>
              <a:ext cx="380999" cy="3352800"/>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2"/>
                </a:solidFill>
                <a:effectLst/>
                <a:latin typeface="Arial" charset="0"/>
              </a:endParaRPr>
            </a:p>
          </p:txBody>
        </p:sp>
      </p:grpSp>
      <p:sp>
        <p:nvSpPr>
          <p:cNvPr id="21" name="Rectangle 9"/>
          <p:cNvSpPr>
            <a:spLocks noGrp="1" noChangeArrowheads="1"/>
          </p:cNvSpPr>
          <p:nvPr>
            <p:ph type="ctrTitle" sz="quarter" hasCustomPrompt="1"/>
          </p:nvPr>
        </p:nvSpPr>
        <p:spPr>
          <a:xfrm>
            <a:off x="685800" y="2523067"/>
            <a:ext cx="10820400" cy="1803399"/>
          </a:xfrm>
        </p:spPr>
        <p:txBody>
          <a:bodyPr anchor="ctr" anchorCtr="0">
            <a:noAutofit/>
          </a:bodyPr>
          <a:lstStyle>
            <a:lvl1pPr algn="ctr">
              <a:lnSpc>
                <a:spcPts val="4400"/>
              </a:lnSpc>
              <a:defRPr sz="40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Divider Slide – Section Title here</a:t>
            </a:r>
          </a:p>
        </p:txBody>
      </p:sp>
      <p:cxnSp>
        <p:nvCxnSpPr>
          <p:cNvPr id="5" name="Straight Connector 4"/>
          <p:cNvCxnSpPr/>
          <p:nvPr/>
        </p:nvCxnSpPr>
        <p:spPr>
          <a:xfrm>
            <a:off x="685800" y="2057400"/>
            <a:ext cx="10744200" cy="0"/>
          </a:xfrm>
          <a:prstGeom prst="line">
            <a:avLst/>
          </a:prstGeom>
          <a:ln>
            <a:gradFill flip="none" rotWithShape="1">
              <a:gsLst>
                <a:gs pos="0">
                  <a:schemeClr val="accent1">
                    <a:lumMod val="5000"/>
                    <a:lumOff val="95000"/>
                  </a:schemeClr>
                </a:gs>
                <a:gs pos="26000">
                  <a:schemeClr val="tx2"/>
                </a:gs>
                <a:gs pos="77000">
                  <a:schemeClr val="tx2"/>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85800" y="4800600"/>
            <a:ext cx="10744200" cy="0"/>
          </a:xfrm>
          <a:prstGeom prst="line">
            <a:avLst/>
          </a:prstGeom>
          <a:ln>
            <a:gradFill flip="none" rotWithShape="1">
              <a:gsLst>
                <a:gs pos="0">
                  <a:schemeClr val="accent1">
                    <a:lumMod val="5000"/>
                    <a:lumOff val="95000"/>
                  </a:schemeClr>
                </a:gs>
                <a:gs pos="26000">
                  <a:schemeClr val="tx2"/>
                </a:gs>
                <a:gs pos="77000">
                  <a:schemeClr val="tx2"/>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12030547" y="0"/>
            <a:ext cx="99589" cy="6858000"/>
            <a:chOff x="1" y="0"/>
            <a:chExt cx="380999" cy="6858000"/>
          </a:xfrm>
        </p:grpSpPr>
        <p:sp>
          <p:nvSpPr>
            <p:cNvPr id="20" name="Rectangle 19"/>
            <p:cNvSpPr/>
            <p:nvPr/>
          </p:nvSpPr>
          <p:spPr bwMode="auto">
            <a:xfrm>
              <a:off x="1" y="0"/>
              <a:ext cx="380999" cy="3276600"/>
            </a:xfrm>
            <a:prstGeom prst="rect">
              <a:avLst/>
            </a:prstGeom>
            <a:solidFill>
              <a:schemeClr val="accent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3" name="Rectangle 22"/>
            <p:cNvSpPr/>
            <p:nvPr/>
          </p:nvSpPr>
          <p:spPr bwMode="auto">
            <a:xfrm>
              <a:off x="1" y="3505200"/>
              <a:ext cx="380999" cy="3352800"/>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2"/>
                </a:solidFill>
                <a:effectLst/>
                <a:latin typeface="Arial" charset="0"/>
              </a:endParaRPr>
            </a:p>
          </p:txBody>
        </p:sp>
      </p:grpSp>
      <p:sp>
        <p:nvSpPr>
          <p:cNvPr id="16" name="Slide Number Placeholder 5">
            <a:extLst>
              <a:ext uri="{FF2B5EF4-FFF2-40B4-BE49-F238E27FC236}">
                <a16:creationId xmlns:a16="http://schemas.microsoft.com/office/drawing/2014/main" id="{B0B872EE-CF6B-48C6-B994-9F72BDEE74E7}"/>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14" name="Text Box 34">
            <a:extLst>
              <a:ext uri="{FF2B5EF4-FFF2-40B4-BE49-F238E27FC236}">
                <a16:creationId xmlns:a16="http://schemas.microsoft.com/office/drawing/2014/main" id="{518CCD41-A9F7-4B00-93BD-F7845169ECDF}"/>
              </a:ext>
            </a:extLst>
          </p:cNvPr>
          <p:cNvSpPr txBox="1">
            <a:spLocks noChangeArrowheads="1"/>
          </p:cNvSpPr>
          <p:nvPr userDrawn="1"/>
        </p:nvSpPr>
        <p:spPr bwMode="auto">
          <a:xfrm>
            <a:off x="2807208" y="6300216"/>
            <a:ext cx="9035711"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22" name="Picture 21" descr="A picture containing text, clipart&#10;&#10;Description automatically generated">
            <a:extLst>
              <a:ext uri="{FF2B5EF4-FFF2-40B4-BE49-F238E27FC236}">
                <a16:creationId xmlns:a16="http://schemas.microsoft.com/office/drawing/2014/main" id="{A228EA0A-7637-40CF-A7C2-279C21FCA868}"/>
              </a:ext>
            </a:extLst>
          </p:cNvPr>
          <p:cNvPicPr>
            <a:picLocks noChangeAspect="1"/>
          </p:cNvPicPr>
          <p:nvPr userDrawn="1"/>
        </p:nvPicPr>
        <p:blipFill>
          <a:blip r:embed="rId5"/>
          <a:stretch>
            <a:fillRect/>
          </a:stretch>
        </p:blipFill>
        <p:spPr>
          <a:xfrm>
            <a:off x="941832" y="6327030"/>
            <a:ext cx="1265482" cy="343450"/>
          </a:xfrm>
          <a:prstGeom prst="rect">
            <a:avLst/>
          </a:prstGeom>
        </p:spPr>
      </p:pic>
    </p:spTree>
    <p:extLst>
      <p:ext uri="{BB962C8B-B14F-4D97-AF65-F5344CB8AC3E}">
        <p14:creationId xmlns:p14="http://schemas.microsoft.com/office/powerpoint/2010/main" val="1152494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367E-171D-4F02-854A-86982069072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F2E0C53-8592-4185-BA98-B6863E30C1C9}"/>
              </a:ext>
            </a:extLst>
          </p:cNvPr>
          <p:cNvSpPr>
            <a:spLocks noGrp="1"/>
          </p:cNvSpPr>
          <p:nvPr>
            <p:ph sz="half" idx="1"/>
          </p:nvPr>
        </p:nvSpPr>
        <p:spPr>
          <a:xfrm>
            <a:off x="838200" y="1517281"/>
            <a:ext cx="5181600" cy="4351338"/>
          </a:xfrm>
        </p:spPr>
        <p:txBody>
          <a:bodyPr/>
          <a:lstStyle>
            <a:lvl1pPr>
              <a:defRPr/>
            </a:lvl1pPr>
            <a:lvl2pPr>
              <a:defRPr/>
            </a:lvl2pPr>
            <a:lvl3pPr>
              <a:defRPr/>
            </a:lvl3pPr>
          </a:lstStyle>
          <a:p>
            <a:pPr marL="308269" lvl="0" indent="-308269" defTabSz="1216185">
              <a:spcBef>
                <a:spcPts val="0"/>
              </a:spcBef>
              <a:spcAft>
                <a:spcPts val="798"/>
              </a:spcAft>
              <a:buClr>
                <a:schemeClr val="tx2"/>
              </a:buClr>
              <a:buSzPct val="120000"/>
              <a:buFont typeface="Wingdings" pitchFamily="2" charset="2"/>
              <a:buChar char="§"/>
            </a:pPr>
            <a:r>
              <a:rPr lang="en-US"/>
              <a:t>Edit Master text styles</a:t>
            </a:r>
          </a:p>
          <a:p>
            <a:pPr marL="308269" lvl="1" indent="-308269" defTabSz="1216185">
              <a:spcBef>
                <a:spcPts val="0"/>
              </a:spcBef>
              <a:spcAft>
                <a:spcPts val="798"/>
              </a:spcAft>
              <a:buClr>
                <a:schemeClr val="tx2"/>
              </a:buClr>
              <a:buSzPct val="120000"/>
              <a:buFont typeface="Wingdings" pitchFamily="2" charset="2"/>
              <a:buChar char="§"/>
            </a:pPr>
            <a:r>
              <a:rPr lang="en-US"/>
              <a:t>Second level</a:t>
            </a:r>
          </a:p>
          <a:p>
            <a:pPr marL="308269" lvl="2" indent="-308269" defTabSz="1216185">
              <a:spcBef>
                <a:spcPts val="0"/>
              </a:spcBef>
              <a:spcAft>
                <a:spcPts val="798"/>
              </a:spcAft>
              <a:buClr>
                <a:schemeClr val="tx2"/>
              </a:buClr>
              <a:buSzPct val="120000"/>
              <a:buFont typeface="Wingdings" pitchFamily="2" charset="2"/>
              <a:buChar char="§"/>
            </a:pPr>
            <a:r>
              <a:rPr lang="en-US"/>
              <a:t>Third level</a:t>
            </a:r>
          </a:p>
        </p:txBody>
      </p:sp>
      <p:sp>
        <p:nvSpPr>
          <p:cNvPr id="4" name="Content Placeholder 3">
            <a:extLst>
              <a:ext uri="{FF2B5EF4-FFF2-40B4-BE49-F238E27FC236}">
                <a16:creationId xmlns:a16="http://schemas.microsoft.com/office/drawing/2014/main" id="{C4FAA94F-F00A-4D54-B986-1C6CE3499C6F}"/>
              </a:ext>
            </a:extLst>
          </p:cNvPr>
          <p:cNvSpPr>
            <a:spLocks noGrp="1"/>
          </p:cNvSpPr>
          <p:nvPr>
            <p:ph sz="half" idx="2"/>
          </p:nvPr>
        </p:nvSpPr>
        <p:spPr>
          <a:xfrm>
            <a:off x="6172200" y="1517281"/>
            <a:ext cx="5181600" cy="4351338"/>
          </a:xfrm>
        </p:spPr>
        <p:txBody>
          <a:bodyPr/>
          <a:lstStyle>
            <a:lvl1pPr>
              <a:defRPr/>
            </a:lvl1pPr>
            <a:lvl2pPr>
              <a:defRPr/>
            </a:lvl2pPr>
            <a:lvl3pPr>
              <a:defRPr/>
            </a:lvl3pPr>
          </a:lstStyle>
          <a:p>
            <a:pPr marL="308269" lvl="0" indent="-308269" defTabSz="1216185">
              <a:spcBef>
                <a:spcPts val="0"/>
              </a:spcBef>
              <a:spcAft>
                <a:spcPts val="798"/>
              </a:spcAft>
              <a:buClr>
                <a:schemeClr val="tx2"/>
              </a:buClr>
              <a:buSzPct val="120000"/>
              <a:buFont typeface="Wingdings" pitchFamily="2" charset="2"/>
              <a:buChar char="§"/>
            </a:pPr>
            <a:r>
              <a:rPr lang="en-US"/>
              <a:t>Edit Master text styles</a:t>
            </a:r>
          </a:p>
          <a:p>
            <a:pPr marL="308269" lvl="1" indent="-308269" defTabSz="1216185">
              <a:spcBef>
                <a:spcPts val="0"/>
              </a:spcBef>
              <a:spcAft>
                <a:spcPts val="798"/>
              </a:spcAft>
              <a:buClr>
                <a:schemeClr val="tx2"/>
              </a:buClr>
              <a:buSzPct val="120000"/>
              <a:buFont typeface="Wingdings" pitchFamily="2" charset="2"/>
              <a:buChar char="§"/>
            </a:pPr>
            <a:r>
              <a:rPr lang="en-US"/>
              <a:t>Second level</a:t>
            </a:r>
          </a:p>
          <a:p>
            <a:pPr marL="308269" lvl="2" indent="-308269" defTabSz="1216185">
              <a:spcBef>
                <a:spcPts val="0"/>
              </a:spcBef>
              <a:spcAft>
                <a:spcPts val="798"/>
              </a:spcAft>
              <a:buClr>
                <a:schemeClr val="tx2"/>
              </a:buClr>
              <a:buSzPct val="120000"/>
              <a:buFont typeface="Wingdings" pitchFamily="2" charset="2"/>
              <a:buChar char="§"/>
            </a:pPr>
            <a:r>
              <a:rPr lang="en-US"/>
              <a:t>Third level</a:t>
            </a:r>
          </a:p>
        </p:txBody>
      </p:sp>
      <p:sp>
        <p:nvSpPr>
          <p:cNvPr id="10" name="Slide Number Placeholder 5">
            <a:extLst>
              <a:ext uri="{FF2B5EF4-FFF2-40B4-BE49-F238E27FC236}">
                <a16:creationId xmlns:a16="http://schemas.microsoft.com/office/drawing/2014/main" id="{CEB45D1C-3664-40B8-A5D0-E8CCF94E9716}"/>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9" name="Text Box 34">
            <a:extLst>
              <a:ext uri="{FF2B5EF4-FFF2-40B4-BE49-F238E27FC236}">
                <a16:creationId xmlns:a16="http://schemas.microsoft.com/office/drawing/2014/main" id="{7E4E5044-6C8A-430E-8E5C-FC7D4AE93854}"/>
              </a:ext>
            </a:extLst>
          </p:cNvPr>
          <p:cNvSpPr txBox="1">
            <a:spLocks noChangeArrowheads="1"/>
          </p:cNvSpPr>
          <p:nvPr userDrawn="1"/>
        </p:nvSpPr>
        <p:spPr bwMode="auto">
          <a:xfrm>
            <a:off x="2807208" y="6300216"/>
            <a:ext cx="9045137"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11" name="Picture 10" descr="A picture containing text, clipart&#10;&#10;Description automatically generated">
            <a:extLst>
              <a:ext uri="{FF2B5EF4-FFF2-40B4-BE49-F238E27FC236}">
                <a16:creationId xmlns:a16="http://schemas.microsoft.com/office/drawing/2014/main" id="{9281E901-F9F1-47BA-97D1-E128C7E6395A}"/>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827350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983BB99-7878-4217-A951-411299834543}"/>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6" name="Text Box 34">
            <a:extLst>
              <a:ext uri="{FF2B5EF4-FFF2-40B4-BE49-F238E27FC236}">
                <a16:creationId xmlns:a16="http://schemas.microsoft.com/office/drawing/2014/main" id="{40A091E8-174E-44E2-AC98-8321EE8CF618}"/>
              </a:ext>
            </a:extLst>
          </p:cNvPr>
          <p:cNvSpPr txBox="1">
            <a:spLocks noChangeArrowheads="1"/>
          </p:cNvSpPr>
          <p:nvPr userDrawn="1"/>
        </p:nvSpPr>
        <p:spPr bwMode="auto">
          <a:xfrm>
            <a:off x="2807208" y="6300216"/>
            <a:ext cx="8998003"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8" name="Picture 7" descr="A picture containing text, clipart&#10;&#10;Description automatically generated">
            <a:extLst>
              <a:ext uri="{FF2B5EF4-FFF2-40B4-BE49-F238E27FC236}">
                <a16:creationId xmlns:a16="http://schemas.microsoft.com/office/drawing/2014/main" id="{3A21A411-0778-45D8-8B01-CE17BAFFF2E9}"/>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4160288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983BB99-7878-4217-A951-411299834543}"/>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6" name="Text Box 34">
            <a:extLst>
              <a:ext uri="{FF2B5EF4-FFF2-40B4-BE49-F238E27FC236}">
                <a16:creationId xmlns:a16="http://schemas.microsoft.com/office/drawing/2014/main" id="{40A091E8-174E-44E2-AC98-8321EE8CF618}"/>
              </a:ext>
            </a:extLst>
          </p:cNvPr>
          <p:cNvSpPr txBox="1">
            <a:spLocks noChangeArrowheads="1"/>
          </p:cNvSpPr>
          <p:nvPr userDrawn="1"/>
        </p:nvSpPr>
        <p:spPr bwMode="auto">
          <a:xfrm>
            <a:off x="2807208" y="6300216"/>
            <a:ext cx="8998003"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8" name="Picture 7" descr="A picture containing text, clipart&#10;&#10;Description automatically generated">
            <a:extLst>
              <a:ext uri="{FF2B5EF4-FFF2-40B4-BE49-F238E27FC236}">
                <a16:creationId xmlns:a16="http://schemas.microsoft.com/office/drawing/2014/main" id="{3A21A411-0778-45D8-8B01-CE17BAFFF2E9}"/>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714180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983BB99-7878-4217-A951-411299834543}"/>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6" name="Text Box 34">
            <a:extLst>
              <a:ext uri="{FF2B5EF4-FFF2-40B4-BE49-F238E27FC236}">
                <a16:creationId xmlns:a16="http://schemas.microsoft.com/office/drawing/2014/main" id="{40A091E8-174E-44E2-AC98-8321EE8CF618}"/>
              </a:ext>
            </a:extLst>
          </p:cNvPr>
          <p:cNvSpPr txBox="1">
            <a:spLocks noChangeArrowheads="1"/>
          </p:cNvSpPr>
          <p:nvPr userDrawn="1"/>
        </p:nvSpPr>
        <p:spPr bwMode="auto">
          <a:xfrm>
            <a:off x="2807208" y="6300216"/>
            <a:ext cx="8998003"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8" name="Picture 7" descr="A picture containing text, clipart&#10;&#10;Description automatically generated">
            <a:extLst>
              <a:ext uri="{FF2B5EF4-FFF2-40B4-BE49-F238E27FC236}">
                <a16:creationId xmlns:a16="http://schemas.microsoft.com/office/drawing/2014/main" id="{3A21A411-0778-45D8-8B01-CE17BAFFF2E9}"/>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3121708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Final Slide">
    <p:spTree>
      <p:nvGrpSpPr>
        <p:cNvPr id="1" name=""/>
        <p:cNvGrpSpPr/>
        <p:nvPr/>
      </p:nvGrpSpPr>
      <p:grpSpPr>
        <a:xfrm>
          <a:off x="0" y="0"/>
          <a:ext cx="0" cy="0"/>
          <a:chOff x="0" y="0"/>
          <a:chExt cx="0" cy="0"/>
        </a:xfrm>
      </p:grpSpPr>
      <p:sp>
        <p:nvSpPr>
          <p:cNvPr id="2" name="Rectangle 1"/>
          <p:cNvSpPr/>
          <p:nvPr/>
        </p:nvSpPr>
        <p:spPr>
          <a:xfrm>
            <a:off x="800100" y="1162058"/>
            <a:ext cx="11049000" cy="25717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3" name="Rectangle 2"/>
          <p:cNvSpPr/>
          <p:nvPr/>
        </p:nvSpPr>
        <p:spPr>
          <a:xfrm>
            <a:off x="527538" y="1162059"/>
            <a:ext cx="11321562" cy="186096"/>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7818" y="1295400"/>
            <a:ext cx="1729468" cy="791415"/>
          </a:xfrm>
          <a:prstGeom prst="rect">
            <a:avLst/>
          </a:prstGeom>
        </p:spPr>
      </p:pic>
      <p:sp>
        <p:nvSpPr>
          <p:cNvPr id="13" name="Slide Number Placeholder 5">
            <a:extLst>
              <a:ext uri="{FF2B5EF4-FFF2-40B4-BE49-F238E27FC236}">
                <a16:creationId xmlns:a16="http://schemas.microsoft.com/office/drawing/2014/main" id="{B7782C9A-11A1-4178-A238-6B25283AF52F}"/>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14" name="TextBox 13">
            <a:extLst>
              <a:ext uri="{FF2B5EF4-FFF2-40B4-BE49-F238E27FC236}">
                <a16:creationId xmlns:a16="http://schemas.microsoft.com/office/drawing/2014/main" id="{17109A21-2439-4CFB-9479-D8A7F30FB2A1}"/>
              </a:ext>
            </a:extLst>
          </p:cNvPr>
          <p:cNvSpPr txBox="1"/>
          <p:nvPr/>
        </p:nvSpPr>
        <p:spPr>
          <a:xfrm>
            <a:off x="3070716" y="2220156"/>
            <a:ext cx="6083673" cy="1846659"/>
          </a:xfrm>
          <a:prstGeom prst="rect">
            <a:avLst/>
          </a:prstGeom>
          <a:noFill/>
        </p:spPr>
        <p:txBody>
          <a:bodyPr wrap="square" rtlCol="0">
            <a:spAutoFit/>
          </a:bodyPr>
          <a:lstStyle/>
          <a:p>
            <a:pPr algn="ctr">
              <a:spcAft>
                <a:spcPts val="600"/>
              </a:spcAft>
            </a:pPr>
            <a:r>
              <a:rPr lang="en-US" sz="1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MITRE’s mission-driven teams are dedicated to solving problems for a safer world. Through our federally funded R&amp;D centers and public-private partnerships, we work across government to tackle challenges to the safety, stability, and well-being of our nation.</a:t>
            </a:r>
            <a:br>
              <a:rPr lang="en-US" sz="1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br>
            <a:endParaRPr lang="en-US" sz="1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a:p>
            <a:pPr algn="ctr">
              <a:spcAft>
                <a:spcPts val="600"/>
              </a:spcAft>
            </a:pPr>
            <a:r>
              <a:rPr lang="en-US" sz="1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en-US" sz="16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Learn more </a:t>
            </a:r>
            <a:r>
              <a:rPr lang="en-US" sz="1600" u="sng"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hlinkClick r:id="rId3"/>
              </a:rPr>
              <a:t>www.mitre.org</a:t>
            </a:r>
            <a:r>
              <a:rPr lang="en-US" sz="16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p>
          <a:p>
            <a:pPr algn="ctr">
              <a:spcAft>
                <a:spcPts val="600"/>
              </a:spcAft>
            </a:pPr>
            <a:r>
              <a:rPr lang="en-US" sz="1600" dirty="0">
                <a:solidFill>
                  <a:schemeClr val="tx1">
                    <a:lumMod val="50000"/>
                    <a:lumOff val="50000"/>
                  </a:schemeClr>
                </a:solidFill>
              </a:rPr>
              <a:t> </a:t>
            </a:r>
            <a:endParaRPr lang="en-US" sz="1400" dirty="0">
              <a:solidFill>
                <a:schemeClr val="tx1">
                  <a:lumMod val="50000"/>
                  <a:lumOff val="50000"/>
                </a:schemeClr>
              </a:solidFill>
              <a:ea typeface="Verdana" pitchFamily="34" charset="0"/>
              <a:cs typeface="Verdana" pitchFamily="34" charset="0"/>
            </a:endParaRPr>
          </a:p>
        </p:txBody>
      </p:sp>
      <p:pic>
        <p:nvPicPr>
          <p:cNvPr id="6" name="Picture 5" descr="Facebook Logo">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4545" y="4419742"/>
            <a:ext cx="498578" cy="498578"/>
          </a:xfrm>
          <a:prstGeom prst="rect">
            <a:avLst/>
          </a:prstGeom>
        </p:spPr>
      </p:pic>
      <p:pic>
        <p:nvPicPr>
          <p:cNvPr id="15" name="Picture 14" descr="LinkedIn Logo">
            <a:extLst>
              <a:ext uri="{FF2B5EF4-FFF2-40B4-BE49-F238E27FC236}">
                <a16:creationId xmlns:a16="http://schemas.microsoft.com/office/drawing/2014/main" id="{02C622B8-4947-4CAB-8194-8CD6F1245B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7963" y="4421381"/>
            <a:ext cx="498578" cy="498578"/>
          </a:xfrm>
          <a:prstGeom prst="rect">
            <a:avLst/>
          </a:prstGeom>
        </p:spPr>
      </p:pic>
      <p:pic>
        <p:nvPicPr>
          <p:cNvPr id="17" name="Picture 16" descr="YouTube Logo">
            <a:extLst>
              <a:ext uri="{FF2B5EF4-FFF2-40B4-BE49-F238E27FC236}">
                <a16:creationId xmlns:a16="http://schemas.microsoft.com/office/drawing/2014/main" id="{74F8B3DA-1668-47E0-836F-3E3BFF70CF2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481381" y="4427165"/>
            <a:ext cx="1186209" cy="498578"/>
          </a:xfrm>
          <a:prstGeom prst="rect">
            <a:avLst/>
          </a:prstGeom>
        </p:spPr>
      </p:pic>
      <p:pic>
        <p:nvPicPr>
          <p:cNvPr id="19" name="Picture 18" descr="Twitter Logo">
            <a:extLst>
              <a:ext uri="{FF2B5EF4-FFF2-40B4-BE49-F238E27FC236}">
                <a16:creationId xmlns:a16="http://schemas.microsoft.com/office/drawing/2014/main" id="{72F06D0D-7B3F-44C8-895A-1F35137BDE6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557514" y="4419742"/>
            <a:ext cx="498578" cy="498578"/>
          </a:xfrm>
          <a:prstGeom prst="rect">
            <a:avLst/>
          </a:prstGeom>
        </p:spPr>
      </p:pic>
    </p:spTree>
    <p:extLst>
      <p:ext uri="{BB962C8B-B14F-4D97-AF65-F5344CB8AC3E}">
        <p14:creationId xmlns:p14="http://schemas.microsoft.com/office/powerpoint/2010/main" val="1217307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12801" y="274638"/>
            <a:ext cx="9328727" cy="868362"/>
          </a:xfrm>
          <a:prstGeom prst="rect">
            <a:avLst/>
          </a:prstGeom>
        </p:spPr>
        <p:txBody>
          <a:bodyPr vert="horz" lIns="91440" tIns="45720" rIns="91440" bIns="45720" rtlCol="0" anchor="ctr" anchorCtr="0">
            <a:normAutofit/>
          </a:bodyPr>
          <a:lstStyle>
            <a:lvl1pPr>
              <a:lnSpc>
                <a:spcPts val="3200"/>
              </a:lnSpc>
              <a:defRPr>
                <a:solidFill>
                  <a:schemeClr val="tx2"/>
                </a:solidFill>
                <a:latin typeface="Helvetica LT Std" pitchFamily="34" charset="0"/>
                <a:ea typeface="Verdana" pitchFamily="34" charset="0"/>
                <a:cs typeface="Verdana" pitchFamily="34" charset="0"/>
              </a:defRPr>
            </a:lvl1pPr>
          </a:lstStyle>
          <a:p>
            <a:r>
              <a:rPr lang="en-US" dirty="0"/>
              <a:t>Click to edit Master title style</a:t>
            </a:r>
          </a:p>
        </p:txBody>
      </p:sp>
      <p:sp>
        <p:nvSpPr>
          <p:cNvPr id="8" name="Text Placeholder 2"/>
          <p:cNvSpPr>
            <a:spLocks noGrp="1"/>
          </p:cNvSpPr>
          <p:nvPr>
            <p:ph idx="1"/>
          </p:nvPr>
        </p:nvSpPr>
        <p:spPr>
          <a:xfrm>
            <a:off x="812800" y="1447801"/>
            <a:ext cx="10972800" cy="4589745"/>
          </a:xfrm>
          <a:prstGeom prst="rect">
            <a:avLst/>
          </a:prstGeom>
        </p:spPr>
        <p:txBody>
          <a:bodyPr vert="horz" lIns="91440" tIns="45720" rIns="91440" bIns="45720" rtlCol="0">
            <a:normAutofit/>
          </a:bodyPr>
          <a:lstStyle>
            <a:lvl1pPr>
              <a:spcAft>
                <a:spcPts val="600"/>
              </a:spcAft>
              <a:defRPr sz="2000">
                <a:solidFill>
                  <a:schemeClr val="tx1"/>
                </a:solidFill>
                <a:latin typeface="Helvetica LT Std" pitchFamily="34" charset="0"/>
                <a:ea typeface="Verdana" pitchFamily="34" charset="0"/>
                <a:cs typeface="Verdana" pitchFamily="34" charset="0"/>
              </a:defRPr>
            </a:lvl1pPr>
            <a:lvl2pPr>
              <a:spcAft>
                <a:spcPts val="600"/>
              </a:spcAft>
              <a:defRPr sz="2000">
                <a:solidFill>
                  <a:schemeClr val="tx1"/>
                </a:solidFill>
                <a:latin typeface="Helvetica LT Std" pitchFamily="34" charset="0"/>
                <a:ea typeface="Verdana" pitchFamily="34" charset="0"/>
                <a:cs typeface="Verdana" pitchFamily="34" charset="0"/>
              </a:defRPr>
            </a:lvl2pPr>
            <a:lvl3pPr>
              <a:spcAft>
                <a:spcPts val="600"/>
              </a:spcAft>
              <a:defRPr sz="1800">
                <a:solidFill>
                  <a:schemeClr val="tx1"/>
                </a:solidFill>
                <a:latin typeface="Helvetica LT Std" pitchFamily="34" charset="0"/>
                <a:ea typeface="Verdana" pitchFamily="34" charset="0"/>
                <a:cs typeface="Verdana" pitchFamily="34" charset="0"/>
              </a:defRPr>
            </a:lvl3pPr>
          </a:lstStyle>
          <a:p>
            <a:pPr lvl="0"/>
            <a:r>
              <a:rPr lang="en-US"/>
              <a:t>Edit Master text styles</a:t>
            </a:r>
          </a:p>
          <a:p>
            <a:pPr lvl="1"/>
            <a:r>
              <a:rPr lang="en-US"/>
              <a:t>Second level</a:t>
            </a:r>
          </a:p>
          <a:p>
            <a:pPr lvl="2"/>
            <a:r>
              <a:rPr lang="en-US"/>
              <a:t>Third level</a:t>
            </a:r>
          </a:p>
        </p:txBody>
      </p:sp>
      <p:pic>
        <p:nvPicPr>
          <p:cNvPr id="5" name="Picture 4">
            <a:extLst>
              <a:ext uri="{FF2B5EF4-FFF2-40B4-BE49-F238E27FC236}">
                <a16:creationId xmlns:a16="http://schemas.microsoft.com/office/drawing/2014/main" id="{FAE96631-AC9A-4136-AD4E-1031F234CF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2771" y="6063116"/>
            <a:ext cx="1260777" cy="679412"/>
          </a:xfrm>
          <a:prstGeom prst="rect">
            <a:avLst/>
          </a:prstGeom>
        </p:spPr>
      </p:pic>
      <p:sp>
        <p:nvSpPr>
          <p:cNvPr id="6" name="Text Box 34">
            <a:extLst>
              <a:ext uri="{FF2B5EF4-FFF2-40B4-BE49-F238E27FC236}">
                <a16:creationId xmlns:a16="http://schemas.microsoft.com/office/drawing/2014/main" id="{E3ABD851-716C-4BCD-AE29-6EB30713EBF9}"/>
              </a:ext>
            </a:extLst>
          </p:cNvPr>
          <p:cNvSpPr txBox="1">
            <a:spLocks noChangeArrowheads="1"/>
          </p:cNvSpPr>
          <p:nvPr userDrawn="1"/>
        </p:nvSpPr>
        <p:spPr bwMode="auto">
          <a:xfrm>
            <a:off x="3915697" y="6327030"/>
            <a:ext cx="7693532"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3"/>
              </a:rPr>
              <a:t>U.S. Department of Homeland Security</a:t>
            </a:r>
            <a:r>
              <a:rPr lang="en-US" sz="1050" dirty="0">
                <a:latin typeface="Helvetica LT Std"/>
              </a:rPr>
              <a:t> (DHS) </a:t>
            </a:r>
            <a:r>
              <a:rPr lang="en-US" sz="1050" dirty="0">
                <a:latin typeface="Helvetica LT Std"/>
                <a:hlinkClick r:id="rId4"/>
              </a:rPr>
              <a:t>Cybersecurity and Infrastructure Security Agency</a:t>
            </a:r>
            <a:r>
              <a:rPr lang="en-US" sz="1050" dirty="0">
                <a:latin typeface="Helvetica LT Std"/>
              </a:rPr>
              <a:t> (CISA). Copyright © 1999–2020, </a:t>
            </a:r>
            <a:r>
              <a:rPr lang="en-US" sz="1050" dirty="0">
                <a:latin typeface="Helvetica LT Std"/>
                <a:hlinkClick r:id="rId5"/>
              </a:rPr>
              <a:t>The MITRE Corporation</a:t>
            </a:r>
            <a:r>
              <a:rPr lang="en-US" sz="1050" dirty="0">
                <a:latin typeface="Helvetica LT Std"/>
              </a:rPr>
              <a:t>. CVE and the CVE logo are registered trademarks of The MITRE Corporation.</a:t>
            </a:r>
            <a:endParaRPr lang="en-US" altLang="en-US" sz="1050" b="0" u="none" baseline="0" dirty="0">
              <a:solidFill>
                <a:schemeClr val="tx1"/>
              </a:solidFill>
              <a:latin typeface="Helvetica LT Std"/>
              <a:cs typeface="+mn-cs"/>
            </a:endParaRPr>
          </a:p>
        </p:txBody>
      </p:sp>
      <p:sp>
        <p:nvSpPr>
          <p:cNvPr id="9" name="Slide Number Placeholder 5">
            <a:extLst>
              <a:ext uri="{FF2B5EF4-FFF2-40B4-BE49-F238E27FC236}">
                <a16:creationId xmlns:a16="http://schemas.microsoft.com/office/drawing/2014/main" id="{91F10D94-E108-4284-878A-C8498E8D90F8}"/>
              </a:ext>
            </a:extLst>
          </p:cNvPr>
          <p:cNvSpPr txBox="1">
            <a:spLocks/>
          </p:cNvSpPr>
          <p:nvPr userDrawn="1"/>
        </p:nvSpPr>
        <p:spPr>
          <a:xfrm>
            <a:off x="10275063" y="55601"/>
            <a:ext cx="1765676" cy="252626"/>
          </a:xfrm>
          <a:prstGeom prst="rect">
            <a:avLst/>
          </a:prstGeom>
          <a:ln>
            <a:noFill/>
          </a:ln>
        </p:spPr>
        <p:txBody>
          <a:bodyPr/>
          <a:lstStyle>
            <a:defPPr>
              <a:defRPr lang="en-US"/>
            </a:defPPr>
            <a:lvl1pPr marL="0" algn="r" defTabSz="914400" rtl="0" eaLnBrk="1" latinLnBrk="0" hangingPunct="1">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Tree>
    <p:extLst>
      <p:ext uri="{BB962C8B-B14F-4D97-AF65-F5344CB8AC3E}">
        <p14:creationId xmlns:p14="http://schemas.microsoft.com/office/powerpoint/2010/main" val="3899174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82BF51-56C6-45DE-975B-E54B78AB85B6}"/>
              </a:ext>
            </a:extLst>
          </p:cNvPr>
          <p:cNvSpPr>
            <a:spLocks noGrp="1"/>
          </p:cNvSpPr>
          <p:nvPr>
            <p:ph type="title"/>
          </p:nvPr>
        </p:nvSpPr>
        <p:spPr>
          <a:xfrm>
            <a:off x="616448" y="365760"/>
            <a:ext cx="11236721" cy="750253"/>
          </a:xfrm>
          <a:prstGeom prst="rect">
            <a:avLst/>
          </a:prstGeom>
        </p:spPr>
        <p:txBody>
          <a:bodyPr vert="horz" lIns="91440" tIns="45720" rIns="91440" bIns="45720" rtlCol="0" anchor="ctr" anchorCtr="0">
            <a:noAutofit/>
          </a:bodyPr>
          <a:lstStyle/>
          <a:p>
            <a:pPr lvl="0">
              <a:lnSpc>
                <a:spcPts val="3200"/>
              </a:lnSpc>
            </a:pPr>
            <a:r>
              <a:rPr lang="en-US" dirty="0"/>
              <a:t>Click to edit Master title style</a:t>
            </a:r>
          </a:p>
        </p:txBody>
      </p:sp>
      <p:sp>
        <p:nvSpPr>
          <p:cNvPr id="3" name="Text Placeholder 2">
            <a:extLst>
              <a:ext uri="{FF2B5EF4-FFF2-40B4-BE49-F238E27FC236}">
                <a16:creationId xmlns:a16="http://schemas.microsoft.com/office/drawing/2014/main" id="{D15798B9-CA6E-4EEF-AFEA-D99321F30B5B}"/>
              </a:ext>
            </a:extLst>
          </p:cNvPr>
          <p:cNvSpPr>
            <a:spLocks noGrp="1"/>
          </p:cNvSpPr>
          <p:nvPr>
            <p:ph type="body" idx="1"/>
          </p:nvPr>
        </p:nvSpPr>
        <p:spPr>
          <a:xfrm>
            <a:off x="616449" y="1371601"/>
            <a:ext cx="11236720" cy="4794737"/>
          </a:xfrm>
          <a:prstGeom prst="rect">
            <a:avLst/>
          </a:prstGeom>
        </p:spPr>
        <p:txBody>
          <a:bodyPr vert="horz" lIns="91440" tIns="45720" rIns="91440" bIns="45720" rtlCol="0">
            <a:noAutofit/>
          </a:bodyPr>
          <a:lstStyle/>
          <a:p>
            <a:pPr marL="308269" lvl="0" indent="-308269" defTabSz="1216185">
              <a:spcBef>
                <a:spcPts val="0"/>
              </a:spcBef>
              <a:spcAft>
                <a:spcPts val="798"/>
              </a:spcAft>
              <a:buClr>
                <a:schemeClr val="tx2"/>
              </a:buClr>
              <a:buSzPct val="120000"/>
              <a:buFont typeface="Wingdings" pitchFamily="2" charset="2"/>
              <a:buChar char="§"/>
            </a:pPr>
            <a:r>
              <a:rPr lang="en-US" dirty="0"/>
              <a:t>Edit Master text styles</a:t>
            </a:r>
          </a:p>
          <a:p>
            <a:pPr marL="686216" lvl="1" indent="-304046" defTabSz="1216185">
              <a:spcBef>
                <a:spcPts val="0"/>
              </a:spcBef>
              <a:spcAft>
                <a:spcPts val="798"/>
              </a:spcAft>
              <a:buClr>
                <a:schemeClr val="tx2"/>
              </a:buClr>
              <a:buChar char="–"/>
            </a:pPr>
            <a:r>
              <a:rPr lang="en-US" dirty="0"/>
              <a:t>Second level</a:t>
            </a:r>
          </a:p>
          <a:p>
            <a:pPr marL="994485" lvl="2" indent="-308269" defTabSz="1216185">
              <a:spcBef>
                <a:spcPts val="0"/>
              </a:spcBef>
              <a:spcAft>
                <a:spcPts val="798"/>
              </a:spcAft>
              <a:buClr>
                <a:schemeClr val="tx2"/>
              </a:buClr>
              <a:buSzPct val="110000"/>
              <a:buFont typeface="Wingdings" pitchFamily="2" charset="2"/>
              <a:buChar char="§"/>
            </a:pPr>
            <a:r>
              <a:rPr lang="en-US" dirty="0"/>
              <a:t>Third level</a:t>
            </a:r>
          </a:p>
        </p:txBody>
      </p:sp>
      <p:sp>
        <p:nvSpPr>
          <p:cNvPr id="10" name="Rectangle 9" descr="Artifact">
            <a:extLst>
              <a:ext uri="{FF2B5EF4-FFF2-40B4-BE49-F238E27FC236}">
                <a16:creationId xmlns:a16="http://schemas.microsoft.com/office/drawing/2014/main" id="{76AE87BA-EAF2-4F85-A4C6-431AB731984B}"/>
              </a:ext>
            </a:extLst>
          </p:cNvPr>
          <p:cNvSpPr/>
          <p:nvPr/>
        </p:nvSpPr>
        <p:spPr bwMode="auto">
          <a:xfrm>
            <a:off x="81483" y="1"/>
            <a:ext cx="99586" cy="1219200"/>
          </a:xfrm>
          <a:prstGeom prst="rect">
            <a:avLst/>
          </a:prstGeom>
          <a:solidFill>
            <a:srgbClr val="C1CD23"/>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1"/>
              </a:solidFill>
              <a:effectLst/>
              <a:latin typeface="Arial" charset="0"/>
            </a:endParaRPr>
          </a:p>
        </p:txBody>
      </p:sp>
      <p:sp>
        <p:nvSpPr>
          <p:cNvPr id="11" name="Rectangle 10" descr="Artifact">
            <a:extLst>
              <a:ext uri="{FF2B5EF4-FFF2-40B4-BE49-F238E27FC236}">
                <a16:creationId xmlns:a16="http://schemas.microsoft.com/office/drawing/2014/main" id="{B6C3F526-F252-41AB-A61C-F10A1CF2B122}"/>
              </a:ext>
            </a:extLst>
          </p:cNvPr>
          <p:cNvSpPr/>
          <p:nvPr/>
        </p:nvSpPr>
        <p:spPr bwMode="auto">
          <a:xfrm>
            <a:off x="81483" y="1371601"/>
            <a:ext cx="99586" cy="5486400"/>
          </a:xfrm>
          <a:prstGeom prst="rect">
            <a:avLst/>
          </a:prstGeom>
          <a:solidFill>
            <a:schemeClr val="tx2"/>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2"/>
              </a:solidFill>
              <a:effectLst/>
              <a:latin typeface="Arial" charset="0"/>
            </a:endParaRPr>
          </a:p>
        </p:txBody>
      </p:sp>
      <p:sp>
        <p:nvSpPr>
          <p:cNvPr id="13" name="Rectangle 12" descr="Artifact">
            <a:extLst>
              <a:ext uri="{FF2B5EF4-FFF2-40B4-BE49-F238E27FC236}">
                <a16:creationId xmlns:a16="http://schemas.microsoft.com/office/drawing/2014/main" id="{0FC1AD13-1188-4710-AA4D-CAD582AF814C}"/>
              </a:ext>
            </a:extLst>
          </p:cNvPr>
          <p:cNvSpPr/>
          <p:nvPr userDrawn="1"/>
        </p:nvSpPr>
        <p:spPr bwMode="auto">
          <a:xfrm>
            <a:off x="81483" y="1"/>
            <a:ext cx="99586" cy="1219200"/>
          </a:xfrm>
          <a:prstGeom prst="rect">
            <a:avLst/>
          </a:prstGeom>
          <a:solidFill>
            <a:schemeClr val="accent1"/>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1"/>
              </a:solidFill>
              <a:effectLst/>
              <a:latin typeface="Arial" charset="0"/>
            </a:endParaRPr>
          </a:p>
        </p:txBody>
      </p:sp>
      <p:sp>
        <p:nvSpPr>
          <p:cNvPr id="14" name="Rectangle 13" descr="Artifact">
            <a:extLst>
              <a:ext uri="{FF2B5EF4-FFF2-40B4-BE49-F238E27FC236}">
                <a16:creationId xmlns:a16="http://schemas.microsoft.com/office/drawing/2014/main" id="{33566D52-4B10-4869-BC77-6B0630C04620}"/>
              </a:ext>
            </a:extLst>
          </p:cNvPr>
          <p:cNvSpPr/>
          <p:nvPr userDrawn="1"/>
        </p:nvSpPr>
        <p:spPr bwMode="auto">
          <a:xfrm>
            <a:off x="81483" y="1371601"/>
            <a:ext cx="99586" cy="5486400"/>
          </a:xfrm>
          <a:prstGeom prst="rect">
            <a:avLst/>
          </a:prstGeom>
          <a:solidFill>
            <a:schemeClr val="tx2"/>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2"/>
              </a:solidFill>
              <a:effectLst/>
              <a:latin typeface="Arial" charset="0"/>
            </a:endParaRPr>
          </a:p>
        </p:txBody>
      </p:sp>
      <p:cxnSp>
        <p:nvCxnSpPr>
          <p:cNvPr id="16" name="Straight Connector 15" descr="Artifact">
            <a:extLst>
              <a:ext uri="{FF2B5EF4-FFF2-40B4-BE49-F238E27FC236}">
                <a16:creationId xmlns:a16="http://schemas.microsoft.com/office/drawing/2014/main" id="{8E84DD11-8C76-4BBF-8684-CF89C69047E7}"/>
              </a:ext>
            </a:extLst>
          </p:cNvPr>
          <p:cNvCxnSpPr>
            <a:cxnSpLocks/>
          </p:cNvCxnSpPr>
          <p:nvPr userDrawn="1"/>
        </p:nvCxnSpPr>
        <p:spPr bwMode="auto">
          <a:xfrm>
            <a:off x="616449" y="1242752"/>
            <a:ext cx="11236720" cy="0"/>
          </a:xfrm>
          <a:prstGeom prst="line">
            <a:avLst/>
          </a:prstGeom>
          <a:solidFill>
            <a:srgbClr val="FFCC99"/>
          </a:solidFill>
          <a:ln w="12700" cap="flat" cmpd="sng" algn="ctr">
            <a:solidFill>
              <a:schemeClr val="bg1">
                <a:lumMod val="50000"/>
              </a:schemeClr>
            </a:solidFill>
            <a:prstDash val="solid"/>
            <a:round/>
            <a:headEnd type="none" w="med" len="med"/>
            <a:tailEnd type="none" w="med" len="med"/>
          </a:ln>
          <a:effectLst/>
        </p:spPr>
      </p:cxnSp>
    </p:spTree>
    <p:extLst>
      <p:ext uri="{BB962C8B-B14F-4D97-AF65-F5344CB8AC3E}">
        <p14:creationId xmlns:p14="http://schemas.microsoft.com/office/powerpoint/2010/main" val="57132481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5" r:id="rId3"/>
    <p:sldLayoutId id="2147483660" r:id="rId4"/>
    <p:sldLayoutId id="2147483661" r:id="rId5"/>
    <p:sldLayoutId id="2147483668" r:id="rId6"/>
    <p:sldLayoutId id="2147483669" r:id="rId7"/>
    <p:sldLayoutId id="2147483664" r:id="rId8"/>
    <p:sldLayoutId id="2147483670" r:id="rId9"/>
  </p:sldLayoutIdLst>
  <p:hf hdr="0" dt="0"/>
  <p:txStyles>
    <p:titleStyle>
      <a:lvl1pPr algn="l" defTabSz="914400" rtl="0" eaLnBrk="1" latinLnBrk="0" hangingPunct="1">
        <a:lnSpc>
          <a:spcPct val="90000"/>
        </a:lnSpc>
        <a:spcBef>
          <a:spcPct val="0"/>
        </a:spcBef>
        <a:buNone/>
        <a:defRPr lang="en-US" sz="32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b="1"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394" kern="1200" smtClean="0">
          <a:solidFill>
            <a:schemeClr val="tx1"/>
          </a:solidFill>
          <a:latin typeface="Arial" pitchFamily="34" charset="0"/>
          <a:ea typeface="+mn-ea"/>
          <a:cs typeface="Arial"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394" kern="1200">
          <a:solidFill>
            <a:schemeClr val="tx1"/>
          </a:solidFill>
          <a:latin typeface="Arial" pitchFamily="34" charset="0"/>
          <a:ea typeface="+mn-ea"/>
          <a:cs typeface="Arial"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hyperlink" Target="https://cveform.mitre.org/"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8.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8.png"/><Relationship Id="rId5" Type="http://schemas.openxmlformats.org/officeDocument/2006/relationships/hyperlink" Target="http://www.example.com/security-advisory-1" TargetMode="Externa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8.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8.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8.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8.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8.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8.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8.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8.png"/><Relationship Id="rId5" Type="http://schemas.openxmlformats.org/officeDocument/2006/relationships/hyperlink" Target="https://cve.mitre.org/" TargetMode="External"/><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8.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8.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8.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8.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8.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8.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8.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8.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8.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8.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8.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8.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8.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8.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8.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8.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8.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comments" Target="../comments/comment1.xml"/><Relationship Id="rId5" Type="http://schemas.openxmlformats.org/officeDocument/2006/relationships/image" Target="../media/image8.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comments" Target="../comments/comment2.xml"/><Relationship Id="rId5" Type="http://schemas.openxmlformats.org/officeDocument/2006/relationships/image" Target="../media/image8.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m4a"/><Relationship Id="rId1" Type="http://schemas.microsoft.com/office/2007/relationships/media" Target="../media/media56.m4a"/><Relationship Id="rId5" Type="http://schemas.openxmlformats.org/officeDocument/2006/relationships/image" Target="../media/image8.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m4a"/><Relationship Id="rId1" Type="http://schemas.microsoft.com/office/2007/relationships/media" Target="../media/media57.m4a"/><Relationship Id="rId5" Type="http://schemas.openxmlformats.org/officeDocument/2006/relationships/image" Target="../media/image8.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8.png"/><Relationship Id="rId4" Type="http://schemas.openxmlformats.org/officeDocument/2006/relationships/notesSlide" Target="../notesSlides/notesSlide60.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495207-35DE-46E2-B7DB-F31265C44A28}"/>
              </a:ext>
            </a:extLst>
          </p:cNvPr>
          <p:cNvSpPr>
            <a:spLocks noGrp="1"/>
          </p:cNvSpPr>
          <p:nvPr>
            <p:ph type="ctrTitle" sz="quarter"/>
          </p:nvPr>
        </p:nvSpPr>
        <p:spPr/>
        <p:txBody>
          <a:bodyPr/>
          <a:lstStyle/>
          <a:p>
            <a:r>
              <a:rPr lang="en-US" dirty="0"/>
              <a:t>CNA Processes</a:t>
            </a:r>
          </a:p>
        </p:txBody>
      </p:sp>
      <p:sp>
        <p:nvSpPr>
          <p:cNvPr id="7" name="Subtitle 6">
            <a:extLst>
              <a:ext uri="{FF2B5EF4-FFF2-40B4-BE49-F238E27FC236}">
                <a16:creationId xmlns:a16="http://schemas.microsoft.com/office/drawing/2014/main" id="{EC64448E-58F0-47AA-B058-D0CEF188B231}"/>
              </a:ext>
            </a:extLst>
          </p:cNvPr>
          <p:cNvSpPr>
            <a:spLocks noGrp="1"/>
          </p:cNvSpPr>
          <p:nvPr>
            <p:ph type="subTitle" idx="1"/>
          </p:nvPr>
        </p:nvSpPr>
        <p:spPr>
          <a:xfrm>
            <a:off x="1044164" y="2568943"/>
            <a:ext cx="9627524" cy="389923"/>
          </a:xfrm>
        </p:spPr>
        <p:txBody>
          <a:bodyPr/>
          <a:lstStyle/>
          <a:p>
            <a:r>
              <a:rPr lang="en-US" dirty="0"/>
              <a:t>CVE Team</a:t>
            </a:r>
          </a:p>
        </p:txBody>
      </p:sp>
      <p:pic>
        <p:nvPicPr>
          <p:cNvPr id="4" name="Audio 3">
            <a:hlinkClick r:id="" action="ppaction://media"/>
            <a:extLst>
              <a:ext uri="{FF2B5EF4-FFF2-40B4-BE49-F238E27FC236}">
                <a16:creationId xmlns:a16="http://schemas.microsoft.com/office/drawing/2014/main" id="{64F5B350-C5E3-4A35-A2B2-22354ABFA3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24447790"/>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Each Root CNA will have their own method of receiving and processing block requests</a:t>
            </a:r>
          </a:p>
          <a:p>
            <a:r>
              <a:rPr lang="en-US" dirty="0"/>
              <a:t>Your Parent CNA should provide you with instructions on how to request blocks of CVE IDs  </a:t>
            </a:r>
          </a:p>
          <a:p>
            <a:r>
              <a:rPr lang="en-US" dirty="0"/>
              <a:t>For example, if your parent CNA is the Program Root CNA (currently MITRE), there is web form for these requests</a:t>
            </a:r>
          </a:p>
          <a:p>
            <a:pPr lvl="1"/>
            <a:r>
              <a:rPr lang="en-US" dirty="0">
                <a:hlinkClick r:id="rId5"/>
              </a:rPr>
              <a:t>https://cveform.mitre.org/</a:t>
            </a:r>
            <a:endParaRPr lang="en-US" dirty="0"/>
          </a:p>
          <a:p>
            <a:pPr lvl="1"/>
            <a:endParaRPr lang="en-US" dirty="0"/>
          </a:p>
        </p:txBody>
      </p:sp>
      <p:sp>
        <p:nvSpPr>
          <p:cNvPr id="2" name="Title 1"/>
          <p:cNvSpPr>
            <a:spLocks noGrp="1"/>
          </p:cNvSpPr>
          <p:nvPr>
            <p:ph type="title"/>
          </p:nvPr>
        </p:nvSpPr>
        <p:spPr/>
        <p:txBody>
          <a:bodyPr/>
          <a:lstStyle/>
          <a:p>
            <a:r>
              <a:rPr lang="en-US" dirty="0"/>
              <a:t>Contact Details Vary by CNA</a:t>
            </a:r>
          </a:p>
        </p:txBody>
      </p:sp>
      <p:pic>
        <p:nvPicPr>
          <p:cNvPr id="6" name="Audio 5">
            <a:hlinkClick r:id="" action="ppaction://media"/>
            <a:extLst>
              <a:ext uri="{FF2B5EF4-FFF2-40B4-BE49-F238E27FC236}">
                <a16:creationId xmlns:a16="http://schemas.microsoft.com/office/drawing/2014/main" id="{38B69925-CFDF-414E-B78C-4E3E0C4793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61594169"/>
      </p:ext>
    </p:extLst>
  </p:cSld>
  <p:clrMapOvr>
    <a:masterClrMapping/>
  </p:clrMapOvr>
  <mc:AlternateContent xmlns:mc="http://schemas.openxmlformats.org/markup-compatibility/2006" xmlns:p14="http://schemas.microsoft.com/office/powerpoint/2010/main">
    <mc:Choice Requires="p14">
      <p:transition spd="slow" p14:dur="2000" advTm="27767"/>
    </mc:Choice>
    <mc:Fallback xmlns="">
      <p:transition spd="slow" advTm="27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5"/>
          <a:stretch/>
        </p:blipFill>
        <p:spPr bwMode="auto">
          <a:xfrm>
            <a:off x="3116694" y="1371600"/>
            <a:ext cx="7189355" cy="4867276"/>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lstStyle/>
          <a:p>
            <a:r>
              <a:rPr lang="en-US" dirty="0"/>
              <a:t>MITRE Form: Select Block ID Request</a:t>
            </a:r>
          </a:p>
        </p:txBody>
      </p:sp>
      <p:pic>
        <p:nvPicPr>
          <p:cNvPr id="12" name="Audio 11">
            <a:hlinkClick r:id="" action="ppaction://media"/>
            <a:extLst>
              <a:ext uri="{FF2B5EF4-FFF2-40B4-BE49-F238E27FC236}">
                <a16:creationId xmlns:a16="http://schemas.microsoft.com/office/drawing/2014/main" id="{6F15932A-7E29-4DE7-97EC-84810744A0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076319239"/>
      </p:ext>
    </p:extLst>
  </p:cSld>
  <p:clrMapOvr>
    <a:masterClrMapping/>
  </p:clrMapOvr>
  <mc:AlternateContent xmlns:mc="http://schemas.openxmlformats.org/markup-compatibility/2006" xmlns:p14="http://schemas.microsoft.com/office/powerpoint/2010/main">
    <mc:Choice Requires="p14">
      <p:transition spd="slow" p14:dur="2000" advTm="8591"/>
    </mc:Choice>
    <mc:Fallback xmlns="">
      <p:transition spd="slow" advTm="8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MITRE Form: Fill in Contact Details</a:t>
            </a:r>
          </a:p>
        </p:txBody>
      </p:sp>
      <p:pic>
        <p:nvPicPr>
          <p:cNvPr id="5" name="Picture 4"/>
          <p:cNvPicPr/>
          <p:nvPr/>
        </p:nvPicPr>
        <p:blipFill rotWithShape="1">
          <a:blip r:embed="rId5"/>
          <a:srcRect l="8334" t="14395" r="7212" b="40021"/>
          <a:stretch/>
        </p:blipFill>
        <p:spPr bwMode="auto">
          <a:xfrm>
            <a:off x="1771650" y="1428750"/>
            <a:ext cx="8915400" cy="4457700"/>
          </a:xfrm>
          <a:prstGeom prst="rect">
            <a:avLst/>
          </a:prstGeom>
          <a:ln>
            <a:noFill/>
          </a:ln>
          <a:extLst>
            <a:ext uri="{53640926-AAD7-44D8-BBD7-CCE9431645EC}">
              <a14:shadowObscured xmlns:a14="http://schemas.microsoft.com/office/drawing/2010/main"/>
            </a:ext>
          </a:extLst>
        </p:spPr>
      </p:pic>
      <p:pic>
        <p:nvPicPr>
          <p:cNvPr id="13" name="Audio 12">
            <a:hlinkClick r:id="" action="ppaction://media"/>
            <a:extLst>
              <a:ext uri="{FF2B5EF4-FFF2-40B4-BE49-F238E27FC236}">
                <a16:creationId xmlns:a16="http://schemas.microsoft.com/office/drawing/2014/main" id="{D186AAC5-777F-474C-98A1-BCA7B67803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904211304"/>
      </p:ext>
    </p:extLst>
  </p:cSld>
  <p:clrMapOvr>
    <a:masterClrMapping/>
  </p:clrMapOvr>
  <mc:AlternateContent xmlns:mc="http://schemas.openxmlformats.org/markup-compatibility/2006" xmlns:p14="http://schemas.microsoft.com/office/powerpoint/2010/main">
    <mc:Choice Requires="p14">
      <p:transition spd="slow" p14:dur="2000" advTm="16441"/>
    </mc:Choice>
    <mc:Fallback xmlns="">
      <p:transition spd="slow" advTm="16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5"/>
          <a:stretch/>
        </p:blipFill>
        <p:spPr bwMode="auto">
          <a:xfrm>
            <a:off x="2247609" y="1371600"/>
            <a:ext cx="7974594" cy="479425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lstStyle/>
          <a:p>
            <a:r>
              <a:rPr lang="en-US" dirty="0"/>
              <a:t>MITRE Form: Fill in Request Details</a:t>
            </a:r>
          </a:p>
        </p:txBody>
      </p:sp>
      <p:pic>
        <p:nvPicPr>
          <p:cNvPr id="8" name="Audio 7">
            <a:hlinkClick r:id="" action="ppaction://media"/>
            <a:extLst>
              <a:ext uri="{FF2B5EF4-FFF2-40B4-BE49-F238E27FC236}">
                <a16:creationId xmlns:a16="http://schemas.microsoft.com/office/drawing/2014/main" id="{7CA5AFDF-72D0-4CBE-A050-A3FBF8795E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47392097"/>
      </p:ext>
    </p:extLst>
  </p:cSld>
  <p:clrMapOvr>
    <a:masterClrMapping/>
  </p:clrMapOvr>
  <mc:AlternateContent xmlns:mc="http://schemas.openxmlformats.org/markup-compatibility/2006" xmlns:p14="http://schemas.microsoft.com/office/powerpoint/2010/main">
    <mc:Choice Requires="p14">
      <p:transition spd="slow" p14:dur="2000" advTm="18000"/>
    </mc:Choice>
    <mc:Fallback xmlns="">
      <p:transition spd="slow"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6F877-41B8-45F6-8E63-5496E658A705}"/>
              </a:ext>
            </a:extLst>
          </p:cNvPr>
          <p:cNvSpPr>
            <a:spLocks noGrp="1"/>
          </p:cNvSpPr>
          <p:nvPr>
            <p:ph type="ctrTitle" sz="quarter"/>
          </p:nvPr>
        </p:nvSpPr>
        <p:spPr/>
        <p:txBody>
          <a:bodyPr/>
          <a:lstStyle/>
          <a:p>
            <a:r>
              <a:rPr lang="en-US" dirty="0"/>
              <a:t>CVE ID Assignment</a:t>
            </a:r>
          </a:p>
        </p:txBody>
      </p:sp>
      <p:sp>
        <p:nvSpPr>
          <p:cNvPr id="3" name="Slide Number Placeholder 2">
            <a:extLst>
              <a:ext uri="{FF2B5EF4-FFF2-40B4-BE49-F238E27FC236}">
                <a16:creationId xmlns:a16="http://schemas.microsoft.com/office/drawing/2014/main" id="{2C42CFE5-EA51-4741-968D-37AF2FDE674C}"/>
              </a:ext>
            </a:extLst>
          </p:cNvPr>
          <p:cNvSpPr>
            <a:spLocks noGrp="1"/>
          </p:cNvSpPr>
          <p:nvPr>
            <p:ph type="sldNum" sz="quarter" idx="12"/>
          </p:nvPr>
        </p:nvSpPr>
        <p:spPr/>
        <p:txBody>
          <a:bodyPr/>
          <a:lstStyle/>
          <a:p>
            <a:r>
              <a:rPr lang="en-US">
                <a:latin typeface="Arial" pitchFamily="34" charset="0"/>
              </a:rPr>
              <a:t>| </a:t>
            </a:r>
            <a:fld id="{295008BC-DA31-4D19-837B-EFA4386B05F5}" type="slidenum">
              <a:rPr lang="en-US" smtClean="0">
                <a:latin typeface="Arial" pitchFamily="34" charset="0"/>
              </a:rPr>
              <a:pPr/>
              <a:t>14</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8" name="Audio 7">
            <a:hlinkClick r:id="" action="ppaction://media"/>
            <a:extLst>
              <a:ext uri="{FF2B5EF4-FFF2-40B4-BE49-F238E27FC236}">
                <a16:creationId xmlns:a16="http://schemas.microsoft.com/office/drawing/2014/main" id="{42B01EDC-5C3D-4144-8108-8172212B96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07706303"/>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Reporter Sends Vulnerability Information</a:t>
            </a:r>
          </a:p>
        </p:txBody>
      </p:sp>
      <p:sp>
        <p:nvSpPr>
          <p:cNvPr id="4" name="Rectangle: Rounded Corners 3"/>
          <p:cNvSpPr/>
          <p:nvPr/>
        </p:nvSpPr>
        <p:spPr>
          <a:xfrm>
            <a:off x="7767783" y="2863271"/>
            <a:ext cx="1736436" cy="1089891"/>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bg1"/>
                </a:solidFill>
              </a:rPr>
              <a:t>CNA</a:t>
            </a:r>
          </a:p>
        </p:txBody>
      </p:sp>
      <p:sp>
        <p:nvSpPr>
          <p:cNvPr id="5" name="Rectangle: Rounded Corners 4"/>
          <p:cNvSpPr/>
          <p:nvPr/>
        </p:nvSpPr>
        <p:spPr>
          <a:xfrm>
            <a:off x="2965871" y="2863270"/>
            <a:ext cx="1736436" cy="1089891"/>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Reporter</a:t>
            </a:r>
          </a:p>
        </p:txBody>
      </p:sp>
      <p:cxnSp>
        <p:nvCxnSpPr>
          <p:cNvPr id="7" name="Straight Arrow Connector 6"/>
          <p:cNvCxnSpPr>
            <a:stCxn id="5" idx="3"/>
            <a:endCxn id="4" idx="1"/>
          </p:cNvCxnSpPr>
          <p:nvPr/>
        </p:nvCxnSpPr>
        <p:spPr>
          <a:xfrm>
            <a:off x="4702307" y="3408216"/>
            <a:ext cx="3065476"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6" name="Scroll: Vertical 5"/>
          <p:cNvSpPr/>
          <p:nvPr/>
        </p:nvSpPr>
        <p:spPr>
          <a:xfrm>
            <a:off x="5163127" y="1754909"/>
            <a:ext cx="2225964" cy="1513058"/>
          </a:xfrm>
          <a:prstGeom prst="verticalScroll">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 would like to report some vulnerabilities to you…</a:t>
            </a:r>
          </a:p>
        </p:txBody>
      </p:sp>
      <p:pic>
        <p:nvPicPr>
          <p:cNvPr id="11" name="Audio 10">
            <a:hlinkClick r:id="" action="ppaction://media"/>
            <a:extLst>
              <a:ext uri="{FF2B5EF4-FFF2-40B4-BE49-F238E27FC236}">
                <a16:creationId xmlns:a16="http://schemas.microsoft.com/office/drawing/2014/main" id="{6E5DAA9E-A45F-4680-91BC-526FA8992E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084047631"/>
      </p:ext>
    </p:extLst>
  </p:cSld>
  <p:clrMapOvr>
    <a:masterClrMapping/>
  </p:clrMapOvr>
  <mc:AlternateContent xmlns:mc="http://schemas.openxmlformats.org/markup-compatibility/2006" xmlns:p14="http://schemas.microsoft.com/office/powerpoint/2010/main">
    <mc:Choice Requires="p14">
      <p:transition spd="slow" p14:dur="2000" advTm="4804"/>
    </mc:Choice>
    <mc:Fallback xmlns="">
      <p:transition spd="slow" advTm="4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CNA Acknowledges Receipt</a:t>
            </a:r>
          </a:p>
        </p:txBody>
      </p:sp>
      <p:sp>
        <p:nvSpPr>
          <p:cNvPr id="4" name="Rectangle: Rounded Corners 3"/>
          <p:cNvSpPr/>
          <p:nvPr/>
        </p:nvSpPr>
        <p:spPr>
          <a:xfrm>
            <a:off x="7767783" y="2863271"/>
            <a:ext cx="1736436" cy="1089891"/>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bg1"/>
                </a:solidFill>
              </a:rPr>
              <a:t>CNA</a:t>
            </a:r>
          </a:p>
        </p:txBody>
      </p:sp>
      <p:sp>
        <p:nvSpPr>
          <p:cNvPr id="5" name="Rectangle: Rounded Corners 4"/>
          <p:cNvSpPr/>
          <p:nvPr/>
        </p:nvSpPr>
        <p:spPr>
          <a:xfrm>
            <a:off x="2965871" y="2863270"/>
            <a:ext cx="1736436" cy="1089891"/>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Reporter</a:t>
            </a:r>
          </a:p>
        </p:txBody>
      </p:sp>
      <p:sp>
        <p:nvSpPr>
          <p:cNvPr id="8" name="TextBox 7"/>
          <p:cNvSpPr txBox="1"/>
          <p:nvPr/>
        </p:nvSpPr>
        <p:spPr>
          <a:xfrm>
            <a:off x="4808808" y="2370827"/>
            <a:ext cx="2868058" cy="830997"/>
          </a:xfrm>
          <a:prstGeom prst="rect">
            <a:avLst/>
          </a:prstGeom>
          <a:noFill/>
        </p:spPr>
        <p:txBody>
          <a:bodyPr wrap="square" rtlCol="0">
            <a:spAutoFit/>
          </a:bodyPr>
          <a:lstStyle/>
          <a:p>
            <a:pPr>
              <a:spcAft>
                <a:spcPts val="600"/>
              </a:spcAft>
            </a:pPr>
            <a:r>
              <a:rPr lang="en-US" sz="1600" dirty="0">
                <a:ea typeface="Verdana" pitchFamily="34" charset="0"/>
                <a:cs typeface="Verdana" pitchFamily="34" charset="0"/>
              </a:rPr>
              <a:t>Thank you for the report.  We will look into it and get back to you soon.”</a:t>
            </a:r>
          </a:p>
        </p:txBody>
      </p:sp>
      <p:cxnSp>
        <p:nvCxnSpPr>
          <p:cNvPr id="6" name="Straight Arrow Connector 5"/>
          <p:cNvCxnSpPr>
            <a:stCxn id="4" idx="1"/>
            <a:endCxn id="5" idx="3"/>
          </p:cNvCxnSpPr>
          <p:nvPr/>
        </p:nvCxnSpPr>
        <p:spPr>
          <a:xfrm flipH="1" flipV="1">
            <a:off x="4702307" y="3408216"/>
            <a:ext cx="3065476"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1" name="Audio 10">
            <a:hlinkClick r:id="" action="ppaction://media"/>
            <a:extLst>
              <a:ext uri="{FF2B5EF4-FFF2-40B4-BE49-F238E27FC236}">
                <a16:creationId xmlns:a16="http://schemas.microsoft.com/office/drawing/2014/main" id="{B195BE92-6876-4B28-BF07-140F668744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60692100"/>
      </p:ext>
    </p:extLst>
  </p:cSld>
  <p:clrMapOvr>
    <a:masterClrMapping/>
  </p:clrMapOvr>
  <mc:AlternateContent xmlns:mc="http://schemas.openxmlformats.org/markup-compatibility/2006" xmlns:p14="http://schemas.microsoft.com/office/powerpoint/2010/main">
    <mc:Choice Requires="p14">
      <p:transition spd="slow" p14:dur="2000" advTm="8560"/>
    </mc:Choice>
    <mc:Fallback xmlns="">
      <p:transition spd="slow" advTm="8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CNA Counts the Number of Vulnerabilities</a:t>
            </a:r>
          </a:p>
        </p:txBody>
      </p:sp>
      <p:sp>
        <p:nvSpPr>
          <p:cNvPr id="4" name="Scroll: Vertical 3"/>
          <p:cNvSpPr/>
          <p:nvPr/>
        </p:nvSpPr>
        <p:spPr>
          <a:xfrm>
            <a:off x="1708728" y="3131702"/>
            <a:ext cx="2144327" cy="2197104"/>
          </a:xfrm>
          <a:prstGeom prst="verticalScroll">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 would like to report some vulnerabilities to you…</a:t>
            </a:r>
          </a:p>
        </p:txBody>
      </p:sp>
      <p:sp>
        <p:nvSpPr>
          <p:cNvPr id="5" name="Rectangle: Rounded Corners 4"/>
          <p:cNvSpPr/>
          <p:nvPr/>
        </p:nvSpPr>
        <p:spPr>
          <a:xfrm>
            <a:off x="3839699" y="1311634"/>
            <a:ext cx="2152073" cy="4959928"/>
          </a:xfrm>
          <a:prstGeom prst="roundRect">
            <a:avLst/>
          </a:prstGeom>
          <a:solidFill>
            <a:schemeClr val="accent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6" name="Rectangle: Rounded Corners 5"/>
          <p:cNvSpPr/>
          <p:nvPr/>
        </p:nvSpPr>
        <p:spPr>
          <a:xfrm>
            <a:off x="5991772" y="1311634"/>
            <a:ext cx="2152073" cy="4959928"/>
          </a:xfrm>
          <a:prstGeom prst="roundRect">
            <a:avLst/>
          </a:prstGeom>
          <a:solidFill>
            <a:schemeClr val="accent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7" name="Rectangle: Rounded Corners 6"/>
          <p:cNvSpPr/>
          <p:nvPr/>
        </p:nvSpPr>
        <p:spPr>
          <a:xfrm>
            <a:off x="8143845" y="1311634"/>
            <a:ext cx="2152073" cy="4959928"/>
          </a:xfrm>
          <a:prstGeom prst="roundRect">
            <a:avLst/>
          </a:prstGeom>
          <a:solidFill>
            <a:schemeClr val="accent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12" name="Rectangle: Rounded Corners 11"/>
          <p:cNvSpPr/>
          <p:nvPr/>
        </p:nvSpPr>
        <p:spPr>
          <a:xfrm>
            <a:off x="4227626" y="5541889"/>
            <a:ext cx="1394691" cy="556494"/>
          </a:xfrm>
          <a:prstGeom prst="roundRect">
            <a:avLst/>
          </a:prstGeom>
          <a:solidFill>
            <a:schemeClr val="bg1">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a:solidFill>
                  <a:schemeClr val="tx1"/>
                </a:solidFill>
              </a:rPr>
              <a:t>Issue 5</a:t>
            </a:r>
          </a:p>
        </p:txBody>
      </p:sp>
      <p:sp>
        <p:nvSpPr>
          <p:cNvPr id="13" name="Rectangle: Rounded Corners 12"/>
          <p:cNvSpPr/>
          <p:nvPr/>
        </p:nvSpPr>
        <p:spPr>
          <a:xfrm>
            <a:off x="4218389" y="4812216"/>
            <a:ext cx="1394691" cy="556494"/>
          </a:xfrm>
          <a:prstGeom prst="roundRect">
            <a:avLst/>
          </a:prstGeom>
          <a:solidFill>
            <a:schemeClr val="bg1">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a:solidFill>
                  <a:schemeClr val="tx1"/>
                </a:solidFill>
              </a:rPr>
              <a:t>Issue 4</a:t>
            </a:r>
          </a:p>
        </p:txBody>
      </p:sp>
      <p:sp>
        <p:nvSpPr>
          <p:cNvPr id="14" name="Rectangle: Rounded Corners 13"/>
          <p:cNvSpPr/>
          <p:nvPr/>
        </p:nvSpPr>
        <p:spPr>
          <a:xfrm>
            <a:off x="4227626" y="4082543"/>
            <a:ext cx="1394691" cy="556494"/>
          </a:xfrm>
          <a:prstGeom prst="roundRect">
            <a:avLst/>
          </a:prstGeom>
          <a:solidFill>
            <a:schemeClr val="bg1">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a:solidFill>
                  <a:schemeClr val="tx1"/>
                </a:solidFill>
              </a:rPr>
              <a:t>Issue 3</a:t>
            </a:r>
          </a:p>
        </p:txBody>
      </p:sp>
      <p:sp>
        <p:nvSpPr>
          <p:cNvPr id="15" name="Rectangle: Rounded Corners 14"/>
          <p:cNvSpPr/>
          <p:nvPr/>
        </p:nvSpPr>
        <p:spPr>
          <a:xfrm>
            <a:off x="4227626" y="3352870"/>
            <a:ext cx="1394691" cy="556494"/>
          </a:xfrm>
          <a:prstGeom prst="roundRect">
            <a:avLst/>
          </a:prstGeom>
          <a:solidFill>
            <a:schemeClr val="bg1">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a:solidFill>
                  <a:schemeClr val="tx1"/>
                </a:solidFill>
              </a:rPr>
              <a:t>Issue 2</a:t>
            </a:r>
          </a:p>
        </p:txBody>
      </p:sp>
      <p:sp>
        <p:nvSpPr>
          <p:cNvPr id="16" name="Rectangle: Rounded Corners 15"/>
          <p:cNvSpPr/>
          <p:nvPr/>
        </p:nvSpPr>
        <p:spPr>
          <a:xfrm>
            <a:off x="4218388" y="2623197"/>
            <a:ext cx="1394691" cy="556494"/>
          </a:xfrm>
          <a:prstGeom prst="roundRect">
            <a:avLst/>
          </a:prstGeom>
          <a:solidFill>
            <a:schemeClr val="bg1">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a:solidFill>
                  <a:schemeClr val="tx1"/>
                </a:solidFill>
              </a:rPr>
              <a:t>Issue 1</a:t>
            </a:r>
          </a:p>
        </p:txBody>
      </p:sp>
      <p:sp>
        <p:nvSpPr>
          <p:cNvPr id="21" name="Rectangle: Rounded Corners 20"/>
          <p:cNvSpPr/>
          <p:nvPr/>
        </p:nvSpPr>
        <p:spPr>
          <a:xfrm>
            <a:off x="6388937" y="5541889"/>
            <a:ext cx="1394691"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4</a:t>
            </a:r>
          </a:p>
        </p:txBody>
      </p:sp>
      <p:sp>
        <p:nvSpPr>
          <p:cNvPr id="22" name="Rectangle: Rounded Corners 21"/>
          <p:cNvSpPr/>
          <p:nvPr/>
        </p:nvSpPr>
        <p:spPr>
          <a:xfrm>
            <a:off x="6379700" y="4812216"/>
            <a:ext cx="1394691"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3</a:t>
            </a:r>
          </a:p>
        </p:txBody>
      </p:sp>
      <p:sp>
        <p:nvSpPr>
          <p:cNvPr id="23" name="Rectangle: Rounded Corners 22"/>
          <p:cNvSpPr/>
          <p:nvPr/>
        </p:nvSpPr>
        <p:spPr>
          <a:xfrm>
            <a:off x="6388937" y="4082543"/>
            <a:ext cx="1394691"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2</a:t>
            </a:r>
          </a:p>
        </p:txBody>
      </p:sp>
      <p:sp>
        <p:nvSpPr>
          <p:cNvPr id="24" name="Rectangle: Rounded Corners 23"/>
          <p:cNvSpPr/>
          <p:nvPr/>
        </p:nvSpPr>
        <p:spPr>
          <a:xfrm>
            <a:off x="6388937" y="3352870"/>
            <a:ext cx="1394691"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1</a:t>
            </a:r>
          </a:p>
        </p:txBody>
      </p:sp>
      <p:sp>
        <p:nvSpPr>
          <p:cNvPr id="25" name="Rectangle: Rounded Corners 24"/>
          <p:cNvSpPr/>
          <p:nvPr/>
        </p:nvSpPr>
        <p:spPr>
          <a:xfrm>
            <a:off x="6379699" y="2623197"/>
            <a:ext cx="1394691" cy="556494"/>
          </a:xfrm>
          <a:prstGeom prst="roundRect">
            <a:avLst/>
          </a:prstGeom>
          <a:solidFill>
            <a:schemeClr val="bg1">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solidFill>
                <a:schemeClr val="tx1"/>
              </a:solidFill>
            </a:endParaRPr>
          </a:p>
        </p:txBody>
      </p:sp>
      <p:sp>
        <p:nvSpPr>
          <p:cNvPr id="28" name="Multiplication Sign 27"/>
          <p:cNvSpPr/>
          <p:nvPr/>
        </p:nvSpPr>
        <p:spPr>
          <a:xfrm>
            <a:off x="6574681" y="2373005"/>
            <a:ext cx="1071418" cy="1034472"/>
          </a:xfrm>
          <a:prstGeom prst="mathMultiply">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schemeClr val="tx1"/>
              </a:solidFill>
            </a:endParaRPr>
          </a:p>
        </p:txBody>
      </p:sp>
      <p:sp>
        <p:nvSpPr>
          <p:cNvPr id="29" name="Rectangle: Rounded Corners 28"/>
          <p:cNvSpPr/>
          <p:nvPr/>
        </p:nvSpPr>
        <p:spPr>
          <a:xfrm>
            <a:off x="8550247" y="5397580"/>
            <a:ext cx="1394691"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6</a:t>
            </a:r>
          </a:p>
        </p:txBody>
      </p:sp>
      <p:sp>
        <p:nvSpPr>
          <p:cNvPr id="30" name="Rectangle: Rounded Corners 29"/>
          <p:cNvSpPr/>
          <p:nvPr/>
        </p:nvSpPr>
        <p:spPr>
          <a:xfrm>
            <a:off x="8550247" y="3938234"/>
            <a:ext cx="1394691"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2</a:t>
            </a:r>
          </a:p>
        </p:txBody>
      </p:sp>
      <p:sp>
        <p:nvSpPr>
          <p:cNvPr id="31" name="Rectangle: Rounded Corners 30"/>
          <p:cNvSpPr/>
          <p:nvPr/>
        </p:nvSpPr>
        <p:spPr>
          <a:xfrm>
            <a:off x="8550247" y="3179691"/>
            <a:ext cx="1394691"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1</a:t>
            </a:r>
          </a:p>
        </p:txBody>
      </p:sp>
      <p:cxnSp>
        <p:nvCxnSpPr>
          <p:cNvPr id="33" name="Straight Arrow Connector 32"/>
          <p:cNvCxnSpPr>
            <a:stCxn id="16" idx="3"/>
            <a:endCxn id="25" idx="1"/>
          </p:cNvCxnSpPr>
          <p:nvPr/>
        </p:nvCxnSpPr>
        <p:spPr>
          <a:xfrm>
            <a:off x="5613078" y="2901444"/>
            <a:ext cx="76662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15" idx="3"/>
            <a:endCxn id="24" idx="1"/>
          </p:cNvCxnSpPr>
          <p:nvPr/>
        </p:nvCxnSpPr>
        <p:spPr>
          <a:xfrm>
            <a:off x="5622316" y="3631117"/>
            <a:ext cx="76662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4" idx="3"/>
            <a:endCxn id="23" idx="1"/>
          </p:cNvCxnSpPr>
          <p:nvPr/>
        </p:nvCxnSpPr>
        <p:spPr>
          <a:xfrm>
            <a:off x="5622316" y="4360790"/>
            <a:ext cx="76662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13" idx="3"/>
            <a:endCxn id="22" idx="1"/>
          </p:cNvCxnSpPr>
          <p:nvPr/>
        </p:nvCxnSpPr>
        <p:spPr>
          <a:xfrm>
            <a:off x="5613079" y="5090463"/>
            <a:ext cx="76662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cxnSpLocks/>
            <a:stCxn id="12" idx="3"/>
            <a:endCxn id="21" idx="1"/>
          </p:cNvCxnSpPr>
          <p:nvPr/>
        </p:nvCxnSpPr>
        <p:spPr>
          <a:xfrm>
            <a:off x="5622316" y="5820136"/>
            <a:ext cx="76662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24" idx="3"/>
            <a:endCxn id="31" idx="1"/>
          </p:cNvCxnSpPr>
          <p:nvPr/>
        </p:nvCxnSpPr>
        <p:spPr>
          <a:xfrm flipV="1">
            <a:off x="7783628" y="3457939"/>
            <a:ext cx="766619" cy="1731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23" idx="3"/>
            <a:endCxn id="30" idx="1"/>
          </p:cNvCxnSpPr>
          <p:nvPr/>
        </p:nvCxnSpPr>
        <p:spPr>
          <a:xfrm flipV="1">
            <a:off x="7783628" y="4216482"/>
            <a:ext cx="766619" cy="1443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cxnSpLocks/>
            <a:stCxn id="22" idx="3"/>
            <a:endCxn id="29" idx="1"/>
          </p:cNvCxnSpPr>
          <p:nvPr/>
        </p:nvCxnSpPr>
        <p:spPr>
          <a:xfrm>
            <a:off x="7774390" y="5090463"/>
            <a:ext cx="775856" cy="5853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cxnSpLocks/>
            <a:stCxn id="21" idx="3"/>
            <a:endCxn id="29" idx="1"/>
          </p:cNvCxnSpPr>
          <p:nvPr/>
        </p:nvCxnSpPr>
        <p:spPr>
          <a:xfrm flipV="1">
            <a:off x="7783628" y="5675828"/>
            <a:ext cx="766619" cy="1443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cxnSpLocks/>
            <a:stCxn id="4" idx="3"/>
            <a:endCxn id="16" idx="1"/>
          </p:cNvCxnSpPr>
          <p:nvPr/>
        </p:nvCxnSpPr>
        <p:spPr>
          <a:xfrm flipV="1">
            <a:off x="3563911" y="2901445"/>
            <a:ext cx="654476" cy="11810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cxnSpLocks/>
            <a:stCxn id="4" idx="3"/>
            <a:endCxn id="15" idx="1"/>
          </p:cNvCxnSpPr>
          <p:nvPr/>
        </p:nvCxnSpPr>
        <p:spPr>
          <a:xfrm flipV="1">
            <a:off x="3563911" y="3631117"/>
            <a:ext cx="663714" cy="4514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cxnSpLocks/>
            <a:stCxn id="4" idx="3"/>
            <a:endCxn id="14" idx="1"/>
          </p:cNvCxnSpPr>
          <p:nvPr/>
        </p:nvCxnSpPr>
        <p:spPr>
          <a:xfrm>
            <a:off x="3563911" y="4082544"/>
            <a:ext cx="663714" cy="2782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cxnSpLocks/>
            <a:stCxn id="4" idx="3"/>
            <a:endCxn id="13" idx="1"/>
          </p:cNvCxnSpPr>
          <p:nvPr/>
        </p:nvCxnSpPr>
        <p:spPr>
          <a:xfrm>
            <a:off x="3563912" y="4082543"/>
            <a:ext cx="654477" cy="10079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cxnSpLocks/>
            <a:stCxn id="4" idx="3"/>
            <a:endCxn id="12" idx="1"/>
          </p:cNvCxnSpPr>
          <p:nvPr/>
        </p:nvCxnSpPr>
        <p:spPr>
          <a:xfrm>
            <a:off x="3563911" y="4082544"/>
            <a:ext cx="663714" cy="17375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4022211" y="1491493"/>
            <a:ext cx="1848979" cy="661720"/>
          </a:xfrm>
          <a:prstGeom prst="rect">
            <a:avLst/>
          </a:prstGeom>
          <a:noFill/>
        </p:spPr>
        <p:txBody>
          <a:bodyPr wrap="square" rtlCol="0">
            <a:spAutoFit/>
          </a:bodyPr>
          <a:lstStyle/>
          <a:p>
            <a:pPr algn="ctr">
              <a:spcAft>
                <a:spcPts val="600"/>
              </a:spcAft>
            </a:pPr>
            <a:r>
              <a:rPr lang="en-US" sz="1600" b="1" dirty="0">
                <a:solidFill>
                  <a:schemeClr val="bg1"/>
                </a:solidFill>
                <a:latin typeface="Arial Black" panose="020B0A04020102020204" pitchFamily="34" charset="0"/>
                <a:ea typeface="Verdana" pitchFamily="34" charset="0"/>
                <a:cs typeface="Verdana" pitchFamily="34" charset="0"/>
              </a:rPr>
              <a:t>Independently</a:t>
            </a:r>
          </a:p>
          <a:p>
            <a:pPr algn="ctr">
              <a:spcAft>
                <a:spcPts val="600"/>
              </a:spcAft>
            </a:pPr>
            <a:r>
              <a:rPr lang="en-US" sz="1600" b="1" dirty="0">
                <a:solidFill>
                  <a:schemeClr val="bg1"/>
                </a:solidFill>
                <a:latin typeface="Arial Black" panose="020B0A04020102020204" pitchFamily="34" charset="0"/>
                <a:ea typeface="Verdana" pitchFamily="34" charset="0"/>
                <a:cs typeface="Verdana" pitchFamily="34" charset="0"/>
              </a:rPr>
              <a:t>Fixable Issue</a:t>
            </a:r>
          </a:p>
        </p:txBody>
      </p:sp>
      <p:sp>
        <p:nvSpPr>
          <p:cNvPr id="63" name="TextBox 62"/>
          <p:cNvSpPr txBox="1"/>
          <p:nvPr/>
        </p:nvSpPr>
        <p:spPr>
          <a:xfrm>
            <a:off x="6159450" y="1487645"/>
            <a:ext cx="1856104" cy="661720"/>
          </a:xfrm>
          <a:prstGeom prst="rect">
            <a:avLst/>
          </a:prstGeom>
          <a:noFill/>
        </p:spPr>
        <p:txBody>
          <a:bodyPr wrap="square" rtlCol="0">
            <a:spAutoFit/>
          </a:bodyPr>
          <a:lstStyle/>
          <a:p>
            <a:pPr algn="ctr">
              <a:spcAft>
                <a:spcPts val="600"/>
              </a:spcAft>
            </a:pPr>
            <a:r>
              <a:rPr lang="en-US" sz="1600" b="1" dirty="0">
                <a:solidFill>
                  <a:schemeClr val="bg1"/>
                </a:solidFill>
                <a:latin typeface="Arial Black" panose="020B0A04020102020204" pitchFamily="34" charset="0"/>
                <a:ea typeface="Verdana" pitchFamily="34" charset="0"/>
                <a:cs typeface="Verdana" pitchFamily="34" charset="0"/>
              </a:rPr>
              <a:t>Determine if</a:t>
            </a:r>
          </a:p>
          <a:p>
            <a:pPr algn="ctr">
              <a:spcAft>
                <a:spcPts val="600"/>
              </a:spcAft>
            </a:pPr>
            <a:r>
              <a:rPr lang="en-US" sz="1600" b="1" dirty="0">
                <a:solidFill>
                  <a:schemeClr val="bg1"/>
                </a:solidFill>
                <a:latin typeface="Arial Black" panose="020B0A04020102020204" pitchFamily="34" charset="0"/>
                <a:ea typeface="Verdana" pitchFamily="34" charset="0"/>
                <a:cs typeface="Verdana" pitchFamily="34" charset="0"/>
              </a:rPr>
              <a:t>a Vulnerability</a:t>
            </a:r>
          </a:p>
        </p:txBody>
      </p:sp>
      <p:sp>
        <p:nvSpPr>
          <p:cNvPr id="64" name="TextBox 63"/>
          <p:cNvSpPr txBox="1"/>
          <p:nvPr/>
        </p:nvSpPr>
        <p:spPr>
          <a:xfrm>
            <a:off x="8015554" y="1487645"/>
            <a:ext cx="2280364" cy="1554272"/>
          </a:xfrm>
          <a:prstGeom prst="rect">
            <a:avLst/>
          </a:prstGeom>
          <a:noFill/>
        </p:spPr>
        <p:txBody>
          <a:bodyPr wrap="square" rtlCol="0">
            <a:spAutoFit/>
          </a:bodyPr>
          <a:lstStyle/>
          <a:p>
            <a:pPr algn="ctr">
              <a:spcAft>
                <a:spcPts val="600"/>
              </a:spcAft>
            </a:pPr>
            <a:r>
              <a:rPr lang="en-US" sz="1600" b="1" dirty="0">
                <a:solidFill>
                  <a:schemeClr val="bg1"/>
                </a:solidFill>
                <a:latin typeface="Arial Black" panose="020B0A04020102020204" pitchFamily="34" charset="0"/>
                <a:ea typeface="Verdana" pitchFamily="34" charset="0"/>
                <a:cs typeface="Verdana" pitchFamily="34" charset="0"/>
              </a:rPr>
              <a:t>Determine is</a:t>
            </a:r>
          </a:p>
          <a:p>
            <a:pPr algn="ctr">
              <a:spcAft>
                <a:spcPts val="600"/>
              </a:spcAft>
            </a:pPr>
            <a:r>
              <a:rPr lang="en-US" sz="1600" b="1" dirty="0">
                <a:solidFill>
                  <a:schemeClr val="bg1"/>
                </a:solidFill>
                <a:latin typeface="Arial Black" panose="020B0A04020102020204" pitchFamily="34" charset="0"/>
                <a:ea typeface="Verdana" pitchFamily="34" charset="0"/>
                <a:cs typeface="Verdana" pitchFamily="34" charset="0"/>
              </a:rPr>
              <a:t>Results from Shared</a:t>
            </a:r>
          </a:p>
          <a:p>
            <a:pPr algn="ctr">
              <a:spcAft>
                <a:spcPts val="600"/>
              </a:spcAft>
            </a:pPr>
            <a:r>
              <a:rPr lang="en-US" sz="1600" b="1" dirty="0">
                <a:solidFill>
                  <a:schemeClr val="bg1"/>
                </a:solidFill>
                <a:latin typeface="Arial Black" panose="020B0A04020102020204" pitchFamily="34" charset="0"/>
                <a:ea typeface="Verdana" pitchFamily="34" charset="0"/>
                <a:cs typeface="Verdana" pitchFamily="34" charset="0"/>
              </a:rPr>
              <a:t>Code, Library, or </a:t>
            </a:r>
          </a:p>
          <a:p>
            <a:pPr algn="ctr">
              <a:spcAft>
                <a:spcPts val="600"/>
              </a:spcAft>
            </a:pPr>
            <a:r>
              <a:rPr lang="en-US" sz="1600" b="1" dirty="0">
                <a:solidFill>
                  <a:schemeClr val="bg1"/>
                </a:solidFill>
                <a:latin typeface="Arial Black" panose="020B0A04020102020204" pitchFamily="34" charset="0"/>
                <a:ea typeface="Verdana" pitchFamily="34" charset="0"/>
                <a:cs typeface="Verdana" pitchFamily="34" charset="0"/>
              </a:rPr>
              <a:t>Standard</a:t>
            </a:r>
          </a:p>
        </p:txBody>
      </p:sp>
      <p:sp>
        <p:nvSpPr>
          <p:cNvPr id="104" name="Rectangle: Rounded Corners 103"/>
          <p:cNvSpPr/>
          <p:nvPr/>
        </p:nvSpPr>
        <p:spPr>
          <a:xfrm>
            <a:off x="8550247" y="4700250"/>
            <a:ext cx="1394691"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5</a:t>
            </a:r>
          </a:p>
        </p:txBody>
      </p:sp>
      <p:cxnSp>
        <p:nvCxnSpPr>
          <p:cNvPr id="106" name="Straight Arrow Connector 105"/>
          <p:cNvCxnSpPr>
            <a:stCxn id="23" idx="3"/>
            <a:endCxn id="104" idx="1"/>
          </p:cNvCxnSpPr>
          <p:nvPr/>
        </p:nvCxnSpPr>
        <p:spPr>
          <a:xfrm>
            <a:off x="7783628" y="4360791"/>
            <a:ext cx="766619" cy="6177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a:extLst>
              <a:ext uri="{FF2B5EF4-FFF2-40B4-BE49-F238E27FC236}">
                <a16:creationId xmlns:a16="http://schemas.microsoft.com/office/drawing/2014/main" id="{9A25433B-A3F8-45FB-B718-C9B9A9E353B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61716099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bldLst>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CNA Decides Whether to Assign an ID</a:t>
            </a:r>
          </a:p>
        </p:txBody>
      </p:sp>
      <p:sp>
        <p:nvSpPr>
          <p:cNvPr id="5" name="Rectangle: Rounded Corners 4"/>
          <p:cNvSpPr/>
          <p:nvPr/>
        </p:nvSpPr>
        <p:spPr>
          <a:xfrm>
            <a:off x="3237355" y="1311813"/>
            <a:ext cx="1431635" cy="4959928"/>
          </a:xfrm>
          <a:prstGeom prst="roundRect">
            <a:avLst/>
          </a:prstGeom>
          <a:solidFill>
            <a:schemeClr val="accent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chemeClr val="tx1"/>
              </a:solidFill>
            </a:endParaRPr>
          </a:p>
        </p:txBody>
      </p:sp>
      <p:sp>
        <p:nvSpPr>
          <p:cNvPr id="6" name="Rectangle: Rounded Corners 5"/>
          <p:cNvSpPr/>
          <p:nvPr/>
        </p:nvSpPr>
        <p:spPr>
          <a:xfrm>
            <a:off x="9075373" y="1311813"/>
            <a:ext cx="1431635" cy="4959928"/>
          </a:xfrm>
          <a:prstGeom prst="roundRect">
            <a:avLst/>
          </a:prstGeom>
          <a:solidFill>
            <a:schemeClr val="accent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7" name="Rectangle: Rounded Corners 6"/>
          <p:cNvSpPr/>
          <p:nvPr/>
        </p:nvSpPr>
        <p:spPr>
          <a:xfrm>
            <a:off x="4708438" y="1311813"/>
            <a:ext cx="1409943" cy="4959928"/>
          </a:xfrm>
          <a:prstGeom prst="roundRect">
            <a:avLst/>
          </a:prstGeom>
          <a:solidFill>
            <a:schemeClr val="accent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8" name="Rectangle: Rounded Corners 7"/>
          <p:cNvSpPr/>
          <p:nvPr/>
        </p:nvSpPr>
        <p:spPr>
          <a:xfrm>
            <a:off x="6166707" y="1311813"/>
            <a:ext cx="1409943" cy="4959928"/>
          </a:xfrm>
          <a:prstGeom prst="roundRect">
            <a:avLst/>
          </a:prstGeom>
          <a:solidFill>
            <a:schemeClr val="accent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9" name="Rectangle: Rounded Corners 8"/>
          <p:cNvSpPr/>
          <p:nvPr/>
        </p:nvSpPr>
        <p:spPr>
          <a:xfrm>
            <a:off x="7621040" y="1311813"/>
            <a:ext cx="1409943" cy="4959928"/>
          </a:xfrm>
          <a:prstGeom prst="roundRect">
            <a:avLst/>
          </a:prstGeom>
          <a:solidFill>
            <a:schemeClr val="accent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13" name="TextBox 12"/>
          <p:cNvSpPr txBox="1"/>
          <p:nvPr/>
        </p:nvSpPr>
        <p:spPr>
          <a:xfrm>
            <a:off x="3389509" y="1610338"/>
            <a:ext cx="1205617" cy="338554"/>
          </a:xfrm>
          <a:prstGeom prst="rect">
            <a:avLst/>
          </a:prstGeom>
          <a:noFill/>
        </p:spPr>
        <p:txBody>
          <a:bodyPr wrap="square" rtlCol="0">
            <a:spAutoFit/>
          </a:bodyPr>
          <a:lstStyle/>
          <a:p>
            <a:pPr algn="ctr">
              <a:spcAft>
                <a:spcPts val="600"/>
              </a:spcAft>
            </a:pPr>
            <a:r>
              <a:rPr lang="en-US" sz="1600" b="1" dirty="0">
                <a:solidFill>
                  <a:schemeClr val="bg1"/>
                </a:solidFill>
                <a:latin typeface="Arial Black" panose="020B0A04020102020204" pitchFamily="34" charset="0"/>
                <a:ea typeface="Verdana" pitchFamily="34" charset="0"/>
                <a:cs typeface="Verdana" pitchFamily="34" charset="0"/>
              </a:rPr>
              <a:t>In Scope</a:t>
            </a:r>
          </a:p>
        </p:txBody>
      </p:sp>
      <p:sp>
        <p:nvSpPr>
          <p:cNvPr id="14" name="TextBox 13"/>
          <p:cNvSpPr txBox="1"/>
          <p:nvPr/>
        </p:nvSpPr>
        <p:spPr>
          <a:xfrm>
            <a:off x="4773049" y="1590884"/>
            <a:ext cx="1248942" cy="584775"/>
          </a:xfrm>
          <a:prstGeom prst="rect">
            <a:avLst/>
          </a:prstGeom>
          <a:noFill/>
        </p:spPr>
        <p:txBody>
          <a:bodyPr wrap="square" rtlCol="0">
            <a:spAutoFit/>
          </a:bodyPr>
          <a:lstStyle/>
          <a:p>
            <a:pPr algn="ctr">
              <a:spcAft>
                <a:spcPts val="600"/>
              </a:spcAft>
            </a:pPr>
            <a:r>
              <a:rPr lang="en-US" sz="1600" b="1" dirty="0">
                <a:solidFill>
                  <a:schemeClr val="bg1"/>
                </a:solidFill>
                <a:latin typeface="Arial Black" panose="020B0A04020102020204" pitchFamily="34" charset="0"/>
                <a:ea typeface="Verdana" pitchFamily="34" charset="0"/>
                <a:cs typeface="Verdana" pitchFamily="34" charset="0"/>
              </a:rPr>
              <a:t>Make Public</a:t>
            </a:r>
          </a:p>
        </p:txBody>
      </p:sp>
      <p:sp>
        <p:nvSpPr>
          <p:cNvPr id="15" name="TextBox 14"/>
          <p:cNvSpPr txBox="1"/>
          <p:nvPr/>
        </p:nvSpPr>
        <p:spPr>
          <a:xfrm>
            <a:off x="6187711" y="1590886"/>
            <a:ext cx="1350177" cy="661720"/>
          </a:xfrm>
          <a:prstGeom prst="rect">
            <a:avLst/>
          </a:prstGeom>
          <a:noFill/>
        </p:spPr>
        <p:txBody>
          <a:bodyPr wrap="none" rtlCol="0">
            <a:spAutoFit/>
          </a:bodyPr>
          <a:lstStyle/>
          <a:p>
            <a:pPr algn="ctr">
              <a:spcAft>
                <a:spcPts val="600"/>
              </a:spcAft>
            </a:pPr>
            <a:r>
              <a:rPr lang="en-US" sz="1600" b="1" dirty="0">
                <a:solidFill>
                  <a:schemeClr val="bg1"/>
                </a:solidFill>
                <a:latin typeface="Arial Black" panose="020B0A04020102020204" pitchFamily="34" charset="0"/>
                <a:ea typeface="Verdana" pitchFamily="34" charset="0"/>
                <a:cs typeface="Verdana" pitchFamily="34" charset="0"/>
              </a:rPr>
              <a:t>Customer</a:t>
            </a:r>
          </a:p>
          <a:p>
            <a:pPr algn="ctr">
              <a:spcAft>
                <a:spcPts val="600"/>
              </a:spcAft>
            </a:pPr>
            <a:r>
              <a:rPr lang="en-US" sz="1600" b="1" dirty="0">
                <a:solidFill>
                  <a:schemeClr val="bg1"/>
                </a:solidFill>
                <a:latin typeface="Arial Black" panose="020B0A04020102020204" pitchFamily="34" charset="0"/>
                <a:ea typeface="Verdana" pitchFamily="34" charset="0"/>
                <a:cs typeface="Verdana" pitchFamily="34" charset="0"/>
              </a:rPr>
              <a:t>Controlled</a:t>
            </a:r>
          </a:p>
        </p:txBody>
      </p:sp>
      <p:sp>
        <p:nvSpPr>
          <p:cNvPr id="16" name="TextBox 15"/>
          <p:cNvSpPr txBox="1"/>
          <p:nvPr/>
        </p:nvSpPr>
        <p:spPr>
          <a:xfrm>
            <a:off x="7662607" y="1590885"/>
            <a:ext cx="1220270" cy="984885"/>
          </a:xfrm>
          <a:prstGeom prst="rect">
            <a:avLst/>
          </a:prstGeom>
          <a:noFill/>
        </p:spPr>
        <p:txBody>
          <a:bodyPr wrap="none" rtlCol="0">
            <a:spAutoFit/>
          </a:bodyPr>
          <a:lstStyle/>
          <a:p>
            <a:pPr algn="ctr">
              <a:spcAft>
                <a:spcPts val="600"/>
              </a:spcAft>
            </a:pPr>
            <a:r>
              <a:rPr lang="en-US" sz="1600" b="1" dirty="0">
                <a:solidFill>
                  <a:schemeClr val="bg1"/>
                </a:solidFill>
                <a:latin typeface="Arial Black" panose="020B0A04020102020204" pitchFamily="34" charset="0"/>
                <a:ea typeface="Verdana" pitchFamily="34" charset="0"/>
                <a:cs typeface="Verdana" pitchFamily="34" charset="0"/>
              </a:rPr>
              <a:t>Publicly</a:t>
            </a:r>
          </a:p>
          <a:p>
            <a:pPr algn="ctr">
              <a:spcAft>
                <a:spcPts val="600"/>
              </a:spcAft>
            </a:pPr>
            <a:r>
              <a:rPr lang="en-US" sz="1600" b="1" dirty="0">
                <a:solidFill>
                  <a:schemeClr val="bg1"/>
                </a:solidFill>
                <a:latin typeface="Arial Black" panose="020B0A04020102020204" pitchFamily="34" charset="0"/>
                <a:ea typeface="Verdana" pitchFamily="34" charset="0"/>
                <a:cs typeface="Verdana" pitchFamily="34" charset="0"/>
              </a:rPr>
              <a:t>Available</a:t>
            </a:r>
          </a:p>
          <a:p>
            <a:pPr algn="ctr">
              <a:spcAft>
                <a:spcPts val="600"/>
              </a:spcAft>
            </a:pPr>
            <a:r>
              <a:rPr lang="en-US" sz="1600" b="1" dirty="0">
                <a:solidFill>
                  <a:schemeClr val="bg1"/>
                </a:solidFill>
                <a:latin typeface="Arial Black" panose="020B0A04020102020204" pitchFamily="34" charset="0"/>
                <a:ea typeface="Verdana" pitchFamily="34" charset="0"/>
                <a:cs typeface="Verdana" pitchFamily="34" charset="0"/>
              </a:rPr>
              <a:t>Software</a:t>
            </a:r>
          </a:p>
        </p:txBody>
      </p:sp>
      <p:sp>
        <p:nvSpPr>
          <p:cNvPr id="17" name="TextBox 16"/>
          <p:cNvSpPr txBox="1"/>
          <p:nvPr/>
        </p:nvSpPr>
        <p:spPr>
          <a:xfrm>
            <a:off x="9005042" y="1590884"/>
            <a:ext cx="1376979" cy="661720"/>
          </a:xfrm>
          <a:prstGeom prst="rect">
            <a:avLst/>
          </a:prstGeom>
          <a:noFill/>
        </p:spPr>
        <p:txBody>
          <a:bodyPr wrap="none" rtlCol="0">
            <a:spAutoFit/>
          </a:bodyPr>
          <a:lstStyle/>
          <a:p>
            <a:pPr algn="ctr">
              <a:spcAft>
                <a:spcPts val="600"/>
              </a:spcAft>
            </a:pPr>
            <a:r>
              <a:rPr lang="en-US" sz="1600" b="1" dirty="0">
                <a:solidFill>
                  <a:schemeClr val="bg1"/>
                </a:solidFill>
                <a:latin typeface="Arial Black" panose="020B0A04020102020204" pitchFamily="34" charset="0"/>
                <a:ea typeface="Verdana" pitchFamily="34" charset="0"/>
                <a:cs typeface="Verdana" pitchFamily="34" charset="0"/>
              </a:rPr>
              <a:t>Avoid</a:t>
            </a:r>
          </a:p>
          <a:p>
            <a:pPr algn="ctr">
              <a:spcAft>
                <a:spcPts val="600"/>
              </a:spcAft>
            </a:pPr>
            <a:r>
              <a:rPr lang="en-US" sz="1600" b="1" dirty="0">
                <a:solidFill>
                  <a:schemeClr val="bg1"/>
                </a:solidFill>
                <a:latin typeface="Arial Black" panose="020B0A04020102020204" pitchFamily="34" charset="0"/>
                <a:ea typeface="Verdana" pitchFamily="34" charset="0"/>
                <a:cs typeface="Verdana" pitchFamily="34" charset="0"/>
              </a:rPr>
              <a:t>Duplicates</a:t>
            </a:r>
          </a:p>
        </p:txBody>
      </p:sp>
      <p:cxnSp>
        <p:nvCxnSpPr>
          <p:cNvPr id="36" name="Straight Arrow Connector 35"/>
          <p:cNvCxnSpPr>
            <a:stCxn id="70" idx="3"/>
            <a:endCxn id="74" idx="1"/>
          </p:cNvCxnSpPr>
          <p:nvPr/>
        </p:nvCxnSpPr>
        <p:spPr>
          <a:xfrm>
            <a:off x="3127078" y="3499669"/>
            <a:ext cx="33716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68" name="Rectangle: Rounded Corners 67"/>
          <p:cNvSpPr/>
          <p:nvPr/>
        </p:nvSpPr>
        <p:spPr>
          <a:xfrm>
            <a:off x="2133601" y="5439311"/>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6</a:t>
            </a:r>
          </a:p>
        </p:txBody>
      </p:sp>
      <p:sp>
        <p:nvSpPr>
          <p:cNvPr id="69" name="Rectangle: Rounded Corners 68"/>
          <p:cNvSpPr/>
          <p:nvPr/>
        </p:nvSpPr>
        <p:spPr>
          <a:xfrm>
            <a:off x="2133601" y="3979965"/>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2</a:t>
            </a:r>
          </a:p>
        </p:txBody>
      </p:sp>
      <p:sp>
        <p:nvSpPr>
          <p:cNvPr id="70" name="Rectangle: Rounded Corners 69"/>
          <p:cNvSpPr/>
          <p:nvPr/>
        </p:nvSpPr>
        <p:spPr>
          <a:xfrm>
            <a:off x="2133601" y="3221422"/>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1</a:t>
            </a:r>
          </a:p>
        </p:txBody>
      </p:sp>
      <p:sp>
        <p:nvSpPr>
          <p:cNvPr id="71" name="Rectangle: Rounded Corners 70"/>
          <p:cNvSpPr/>
          <p:nvPr/>
        </p:nvSpPr>
        <p:spPr>
          <a:xfrm>
            <a:off x="2133601" y="4741981"/>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5</a:t>
            </a:r>
          </a:p>
        </p:txBody>
      </p:sp>
      <p:sp>
        <p:nvSpPr>
          <p:cNvPr id="72" name="Rectangle: Rounded Corners 71"/>
          <p:cNvSpPr/>
          <p:nvPr/>
        </p:nvSpPr>
        <p:spPr>
          <a:xfrm>
            <a:off x="3464245" y="5439311"/>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6</a:t>
            </a:r>
          </a:p>
        </p:txBody>
      </p:sp>
      <p:sp>
        <p:nvSpPr>
          <p:cNvPr id="73" name="Rectangle: Rounded Corners 72"/>
          <p:cNvSpPr/>
          <p:nvPr/>
        </p:nvSpPr>
        <p:spPr>
          <a:xfrm>
            <a:off x="3464245" y="3979965"/>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2</a:t>
            </a:r>
          </a:p>
        </p:txBody>
      </p:sp>
      <p:sp>
        <p:nvSpPr>
          <p:cNvPr id="74" name="Rectangle: Rounded Corners 73"/>
          <p:cNvSpPr/>
          <p:nvPr/>
        </p:nvSpPr>
        <p:spPr>
          <a:xfrm>
            <a:off x="3464245" y="3221422"/>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1</a:t>
            </a:r>
          </a:p>
        </p:txBody>
      </p:sp>
      <p:sp>
        <p:nvSpPr>
          <p:cNvPr id="75" name="Rectangle: Rounded Corners 74"/>
          <p:cNvSpPr/>
          <p:nvPr/>
        </p:nvSpPr>
        <p:spPr>
          <a:xfrm>
            <a:off x="3464245" y="4741981"/>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5</a:t>
            </a:r>
          </a:p>
        </p:txBody>
      </p:sp>
      <p:sp>
        <p:nvSpPr>
          <p:cNvPr id="76" name="Rectangle: Rounded Corners 75"/>
          <p:cNvSpPr/>
          <p:nvPr/>
        </p:nvSpPr>
        <p:spPr>
          <a:xfrm>
            <a:off x="4919531" y="5439311"/>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6</a:t>
            </a:r>
          </a:p>
        </p:txBody>
      </p:sp>
      <p:sp>
        <p:nvSpPr>
          <p:cNvPr id="77" name="Rectangle: Rounded Corners 76"/>
          <p:cNvSpPr/>
          <p:nvPr/>
        </p:nvSpPr>
        <p:spPr>
          <a:xfrm>
            <a:off x="4919531" y="3979965"/>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2</a:t>
            </a:r>
          </a:p>
        </p:txBody>
      </p:sp>
      <p:sp>
        <p:nvSpPr>
          <p:cNvPr id="78" name="Rectangle: Rounded Corners 77"/>
          <p:cNvSpPr/>
          <p:nvPr/>
        </p:nvSpPr>
        <p:spPr>
          <a:xfrm>
            <a:off x="4919531" y="3221422"/>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1</a:t>
            </a:r>
          </a:p>
        </p:txBody>
      </p:sp>
      <p:sp>
        <p:nvSpPr>
          <p:cNvPr id="80" name="Rectangle: Rounded Corners 79"/>
          <p:cNvSpPr/>
          <p:nvPr/>
        </p:nvSpPr>
        <p:spPr>
          <a:xfrm>
            <a:off x="6366062" y="5439311"/>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6</a:t>
            </a:r>
          </a:p>
        </p:txBody>
      </p:sp>
      <p:sp>
        <p:nvSpPr>
          <p:cNvPr id="81" name="Rectangle: Rounded Corners 80"/>
          <p:cNvSpPr/>
          <p:nvPr/>
        </p:nvSpPr>
        <p:spPr>
          <a:xfrm>
            <a:off x="6366062" y="3979965"/>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2</a:t>
            </a:r>
          </a:p>
        </p:txBody>
      </p:sp>
      <p:sp>
        <p:nvSpPr>
          <p:cNvPr id="82" name="Rectangle: Rounded Corners 81"/>
          <p:cNvSpPr/>
          <p:nvPr/>
        </p:nvSpPr>
        <p:spPr>
          <a:xfrm>
            <a:off x="6366062" y="3221422"/>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1</a:t>
            </a:r>
          </a:p>
        </p:txBody>
      </p:sp>
      <p:sp>
        <p:nvSpPr>
          <p:cNvPr id="84" name="Rectangle: Rounded Corners 83"/>
          <p:cNvSpPr/>
          <p:nvPr/>
        </p:nvSpPr>
        <p:spPr>
          <a:xfrm>
            <a:off x="7776952" y="5439311"/>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6</a:t>
            </a:r>
          </a:p>
        </p:txBody>
      </p:sp>
      <p:sp>
        <p:nvSpPr>
          <p:cNvPr id="85" name="Rectangle: Rounded Corners 84"/>
          <p:cNvSpPr/>
          <p:nvPr/>
        </p:nvSpPr>
        <p:spPr>
          <a:xfrm>
            <a:off x="7776952" y="3979965"/>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2</a:t>
            </a:r>
          </a:p>
        </p:txBody>
      </p:sp>
      <p:sp>
        <p:nvSpPr>
          <p:cNvPr id="88" name="Rectangle: Rounded Corners 87"/>
          <p:cNvSpPr/>
          <p:nvPr/>
        </p:nvSpPr>
        <p:spPr>
          <a:xfrm>
            <a:off x="9196794" y="5439311"/>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6</a:t>
            </a:r>
          </a:p>
        </p:txBody>
      </p:sp>
      <p:sp>
        <p:nvSpPr>
          <p:cNvPr id="89" name="Rectangle: Rounded Corners 88"/>
          <p:cNvSpPr/>
          <p:nvPr/>
        </p:nvSpPr>
        <p:spPr>
          <a:xfrm>
            <a:off x="9196794" y="3979965"/>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2</a:t>
            </a:r>
          </a:p>
        </p:txBody>
      </p:sp>
      <p:cxnSp>
        <p:nvCxnSpPr>
          <p:cNvPr id="96" name="Straight Arrow Connector 95"/>
          <p:cNvCxnSpPr>
            <a:stCxn id="69" idx="3"/>
            <a:endCxn id="73" idx="1"/>
          </p:cNvCxnSpPr>
          <p:nvPr/>
        </p:nvCxnSpPr>
        <p:spPr>
          <a:xfrm>
            <a:off x="3127078" y="4258212"/>
            <a:ext cx="33716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99" name="Straight Arrow Connector 98"/>
          <p:cNvCxnSpPr>
            <a:stCxn id="71" idx="3"/>
            <a:endCxn id="75" idx="1"/>
          </p:cNvCxnSpPr>
          <p:nvPr/>
        </p:nvCxnSpPr>
        <p:spPr>
          <a:xfrm>
            <a:off x="3127078" y="5020228"/>
            <a:ext cx="33716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02" name="Straight Arrow Connector 101"/>
          <p:cNvCxnSpPr>
            <a:stCxn id="68" idx="3"/>
            <a:endCxn id="72" idx="1"/>
          </p:cNvCxnSpPr>
          <p:nvPr/>
        </p:nvCxnSpPr>
        <p:spPr>
          <a:xfrm>
            <a:off x="3127078" y="5717558"/>
            <a:ext cx="33716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05" name="Straight Arrow Connector 104"/>
          <p:cNvCxnSpPr>
            <a:stCxn id="74" idx="3"/>
            <a:endCxn id="78" idx="1"/>
          </p:cNvCxnSpPr>
          <p:nvPr/>
        </p:nvCxnSpPr>
        <p:spPr>
          <a:xfrm>
            <a:off x="4457722" y="3499669"/>
            <a:ext cx="461809"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08" name="Straight Arrow Connector 107"/>
          <p:cNvCxnSpPr>
            <a:stCxn id="73" idx="3"/>
            <a:endCxn id="77" idx="1"/>
          </p:cNvCxnSpPr>
          <p:nvPr/>
        </p:nvCxnSpPr>
        <p:spPr>
          <a:xfrm>
            <a:off x="4457722" y="4258212"/>
            <a:ext cx="461809"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4" name="Straight Arrow Connector 113"/>
          <p:cNvCxnSpPr>
            <a:stCxn id="72" idx="3"/>
            <a:endCxn id="76" idx="1"/>
          </p:cNvCxnSpPr>
          <p:nvPr/>
        </p:nvCxnSpPr>
        <p:spPr>
          <a:xfrm>
            <a:off x="4457722" y="5717558"/>
            <a:ext cx="461809"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7" name="Straight Arrow Connector 116"/>
          <p:cNvCxnSpPr>
            <a:stCxn id="78" idx="3"/>
            <a:endCxn id="82" idx="1"/>
          </p:cNvCxnSpPr>
          <p:nvPr/>
        </p:nvCxnSpPr>
        <p:spPr>
          <a:xfrm>
            <a:off x="5913007" y="3499669"/>
            <a:ext cx="45305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20" name="Straight Arrow Connector 119"/>
          <p:cNvCxnSpPr>
            <a:stCxn id="76" idx="3"/>
            <a:endCxn id="80" idx="1"/>
          </p:cNvCxnSpPr>
          <p:nvPr/>
        </p:nvCxnSpPr>
        <p:spPr>
          <a:xfrm>
            <a:off x="5913007" y="5717558"/>
            <a:ext cx="45305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23" name="Straight Arrow Connector 122"/>
          <p:cNvCxnSpPr>
            <a:stCxn id="77" idx="3"/>
            <a:endCxn id="81" idx="1"/>
          </p:cNvCxnSpPr>
          <p:nvPr/>
        </p:nvCxnSpPr>
        <p:spPr>
          <a:xfrm>
            <a:off x="5913007" y="4258212"/>
            <a:ext cx="45305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27" name="Straight Arrow Connector 126"/>
          <p:cNvCxnSpPr>
            <a:stCxn id="81" idx="3"/>
            <a:endCxn id="85" idx="1"/>
          </p:cNvCxnSpPr>
          <p:nvPr/>
        </p:nvCxnSpPr>
        <p:spPr>
          <a:xfrm>
            <a:off x="7359539" y="4258212"/>
            <a:ext cx="417413"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0" name="Straight Arrow Connector 129"/>
          <p:cNvCxnSpPr>
            <a:stCxn id="85" idx="3"/>
            <a:endCxn id="89" idx="1"/>
          </p:cNvCxnSpPr>
          <p:nvPr/>
        </p:nvCxnSpPr>
        <p:spPr>
          <a:xfrm>
            <a:off x="8770429" y="4258212"/>
            <a:ext cx="42636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3" name="Straight Arrow Connector 132"/>
          <p:cNvCxnSpPr>
            <a:stCxn id="80" idx="3"/>
            <a:endCxn id="84" idx="1"/>
          </p:cNvCxnSpPr>
          <p:nvPr/>
        </p:nvCxnSpPr>
        <p:spPr>
          <a:xfrm>
            <a:off x="7359539" y="5717558"/>
            <a:ext cx="417413"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6" name="Straight Arrow Connector 135"/>
          <p:cNvCxnSpPr>
            <a:stCxn id="84" idx="3"/>
            <a:endCxn id="88" idx="1"/>
          </p:cNvCxnSpPr>
          <p:nvPr/>
        </p:nvCxnSpPr>
        <p:spPr>
          <a:xfrm>
            <a:off x="8770429" y="5717558"/>
            <a:ext cx="42636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39" name="Multiplication Sign 138"/>
          <p:cNvSpPr/>
          <p:nvPr/>
        </p:nvSpPr>
        <p:spPr>
          <a:xfrm>
            <a:off x="6327090" y="2961386"/>
            <a:ext cx="1071418" cy="1034472"/>
          </a:xfrm>
          <a:prstGeom prst="mathMultiply">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schemeClr val="tx1"/>
              </a:solidFill>
            </a:endParaRPr>
          </a:p>
        </p:txBody>
      </p:sp>
      <p:sp>
        <p:nvSpPr>
          <p:cNvPr id="140" name="Multiplication Sign 139"/>
          <p:cNvSpPr/>
          <p:nvPr/>
        </p:nvSpPr>
        <p:spPr>
          <a:xfrm>
            <a:off x="3425273" y="4507744"/>
            <a:ext cx="1071418" cy="1034472"/>
          </a:xfrm>
          <a:prstGeom prst="mathMultiply">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schemeClr val="tx1"/>
              </a:solidFill>
            </a:endParaRPr>
          </a:p>
        </p:txBody>
      </p:sp>
      <p:pic>
        <p:nvPicPr>
          <p:cNvPr id="4" name="Audio 3">
            <a:hlinkClick r:id="" action="ppaction://media"/>
            <a:extLst>
              <a:ext uri="{FF2B5EF4-FFF2-40B4-BE49-F238E27FC236}">
                <a16:creationId xmlns:a16="http://schemas.microsoft.com/office/drawing/2014/main" id="{5DBA3193-EA5E-4239-8595-53126AE039F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107597093"/>
      </p:ext>
    </p:extLst>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fade">
                                      <p:cBhvr>
                                        <p:cTn id="11" dur="1250"/>
                                        <p:tgtEl>
                                          <p:spTgt spid="14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9"/>
                                        </p:tgtEl>
                                        <p:attrNameLst>
                                          <p:attrName>style.visibility</p:attrName>
                                        </p:attrNameLst>
                                      </p:cBhvr>
                                      <p:to>
                                        <p:strVal val="visible"/>
                                      </p:to>
                                    </p:set>
                                    <p:animEffect transition="in" filter="fade">
                                      <p:cBhvr>
                                        <p:cTn id="16" dur="15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139" grpId="0" animBg="1"/>
      <p:bldP spid="14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CNA Records Assignments</a:t>
            </a:r>
          </a:p>
        </p:txBody>
      </p:sp>
      <p:sp>
        <p:nvSpPr>
          <p:cNvPr id="4" name="Rectangle: Rounded Corners 3"/>
          <p:cNvSpPr/>
          <p:nvPr/>
        </p:nvSpPr>
        <p:spPr>
          <a:xfrm>
            <a:off x="2271505" y="3719949"/>
            <a:ext cx="1025244" cy="584197"/>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6</a:t>
            </a:r>
          </a:p>
        </p:txBody>
      </p:sp>
      <p:sp>
        <p:nvSpPr>
          <p:cNvPr id="5" name="Rectangle: Rounded Corners 4"/>
          <p:cNvSpPr/>
          <p:nvPr/>
        </p:nvSpPr>
        <p:spPr>
          <a:xfrm>
            <a:off x="2271505" y="2397296"/>
            <a:ext cx="1025244" cy="584197"/>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2</a:t>
            </a:r>
          </a:p>
        </p:txBody>
      </p:sp>
      <p:sp>
        <p:nvSpPr>
          <p:cNvPr id="8" name="TextBox 7"/>
          <p:cNvSpPr txBox="1"/>
          <p:nvPr/>
        </p:nvSpPr>
        <p:spPr>
          <a:xfrm>
            <a:off x="8285019" y="2242476"/>
            <a:ext cx="1451038" cy="3247043"/>
          </a:xfrm>
          <a:prstGeom prst="rect">
            <a:avLst/>
          </a:prstGeom>
          <a:noFill/>
        </p:spPr>
        <p:txBody>
          <a:bodyPr wrap="none" rtlCol="0">
            <a:spAutoFit/>
          </a:bodyPr>
          <a:lstStyle/>
          <a:p>
            <a:pPr>
              <a:spcAft>
                <a:spcPts val="600"/>
              </a:spcAft>
            </a:pPr>
            <a:r>
              <a:rPr lang="en-US" sz="1600" dirty="0">
                <a:ea typeface="Verdana" pitchFamily="34" charset="0"/>
                <a:cs typeface="Verdana" pitchFamily="34" charset="0"/>
              </a:rPr>
              <a:t>CVE-YYYY-1024</a:t>
            </a:r>
          </a:p>
          <a:p>
            <a:pPr>
              <a:spcAft>
                <a:spcPts val="600"/>
              </a:spcAft>
            </a:pPr>
            <a:r>
              <a:rPr lang="en-US" sz="1600" dirty="0">
                <a:ea typeface="Verdana" pitchFamily="34" charset="0"/>
                <a:cs typeface="Verdana" pitchFamily="34" charset="0"/>
              </a:rPr>
              <a:t>CVE-YYYY-1025</a:t>
            </a:r>
          </a:p>
          <a:p>
            <a:pPr>
              <a:spcAft>
                <a:spcPts val="600"/>
              </a:spcAft>
            </a:pPr>
            <a:r>
              <a:rPr lang="en-US" sz="1600" dirty="0">
                <a:ea typeface="Verdana" pitchFamily="34" charset="0"/>
                <a:cs typeface="Verdana" pitchFamily="34" charset="0"/>
              </a:rPr>
              <a:t>CVE-YYYY-1026</a:t>
            </a:r>
          </a:p>
          <a:p>
            <a:pPr>
              <a:spcAft>
                <a:spcPts val="600"/>
              </a:spcAft>
            </a:pPr>
            <a:r>
              <a:rPr lang="en-US" sz="1600" dirty="0">
                <a:ea typeface="Verdana" pitchFamily="34" charset="0"/>
                <a:cs typeface="Verdana" pitchFamily="34" charset="0"/>
              </a:rPr>
              <a:t>CVE-YYYY-1027</a:t>
            </a:r>
          </a:p>
          <a:p>
            <a:pPr>
              <a:spcAft>
                <a:spcPts val="600"/>
              </a:spcAft>
            </a:pPr>
            <a:r>
              <a:rPr lang="en-US" sz="1600" dirty="0">
                <a:ea typeface="Verdana" pitchFamily="34" charset="0"/>
                <a:cs typeface="Verdana" pitchFamily="34" charset="0"/>
              </a:rPr>
              <a:t>CVE-YYYY-1028</a:t>
            </a:r>
          </a:p>
          <a:p>
            <a:pPr>
              <a:spcAft>
                <a:spcPts val="600"/>
              </a:spcAft>
            </a:pPr>
            <a:r>
              <a:rPr lang="en-US" sz="1600" dirty="0">
                <a:ea typeface="Verdana" pitchFamily="34" charset="0"/>
                <a:cs typeface="Verdana" pitchFamily="34" charset="0"/>
              </a:rPr>
              <a:t>CVE-YYYY-1029</a:t>
            </a:r>
          </a:p>
          <a:p>
            <a:pPr>
              <a:spcAft>
                <a:spcPts val="600"/>
              </a:spcAft>
            </a:pPr>
            <a:r>
              <a:rPr lang="en-US" sz="1600" dirty="0">
                <a:ea typeface="Verdana" pitchFamily="34" charset="0"/>
                <a:cs typeface="Verdana" pitchFamily="34" charset="0"/>
              </a:rPr>
              <a:t>CVE-YYYY-1030</a:t>
            </a:r>
          </a:p>
          <a:p>
            <a:pPr>
              <a:spcAft>
                <a:spcPts val="600"/>
              </a:spcAft>
            </a:pPr>
            <a:r>
              <a:rPr lang="en-US" sz="1600" dirty="0">
                <a:ea typeface="Verdana" pitchFamily="34" charset="0"/>
                <a:cs typeface="Verdana" pitchFamily="34" charset="0"/>
              </a:rPr>
              <a:t>CVE-YYYY-1031</a:t>
            </a:r>
          </a:p>
          <a:p>
            <a:pPr>
              <a:spcAft>
                <a:spcPts val="600"/>
              </a:spcAft>
            </a:pPr>
            <a:r>
              <a:rPr lang="en-US" sz="1600" dirty="0">
                <a:ea typeface="Verdana" pitchFamily="34" charset="0"/>
                <a:cs typeface="Verdana" pitchFamily="34" charset="0"/>
              </a:rPr>
              <a:t>CVE-YYYY-1032</a:t>
            </a:r>
          </a:p>
          <a:p>
            <a:pPr>
              <a:spcAft>
                <a:spcPts val="600"/>
              </a:spcAft>
            </a:pPr>
            <a:r>
              <a:rPr lang="en-US" sz="1600" dirty="0">
                <a:ea typeface="Verdana" pitchFamily="34" charset="0"/>
                <a:cs typeface="Verdana" pitchFamily="34" charset="0"/>
              </a:rPr>
              <a:t>CVE-YYYY-1033</a:t>
            </a:r>
          </a:p>
        </p:txBody>
      </p:sp>
      <p:graphicFrame>
        <p:nvGraphicFramePr>
          <p:cNvPr id="18" name="Table 17"/>
          <p:cNvGraphicFramePr>
            <a:graphicFrameLocks noGrp="1"/>
          </p:cNvGraphicFramePr>
          <p:nvPr/>
        </p:nvGraphicFramePr>
        <p:xfrm>
          <a:off x="3759200" y="2068714"/>
          <a:ext cx="3952848" cy="2595880"/>
        </p:xfrm>
        <a:graphic>
          <a:graphicData uri="http://schemas.openxmlformats.org/drawingml/2006/table">
            <a:tbl>
              <a:tblPr firstRow="1" bandRow="1">
                <a:tableStyleId>{5C22544A-7EE6-4342-B048-85BDC9FD1C3A}</a:tableStyleId>
              </a:tblPr>
              <a:tblGrid>
                <a:gridCol w="1976424">
                  <a:extLst>
                    <a:ext uri="{9D8B030D-6E8A-4147-A177-3AD203B41FA5}">
                      <a16:colId xmlns:a16="http://schemas.microsoft.com/office/drawing/2014/main" val="400523164"/>
                    </a:ext>
                  </a:extLst>
                </a:gridCol>
                <a:gridCol w="1976424">
                  <a:extLst>
                    <a:ext uri="{9D8B030D-6E8A-4147-A177-3AD203B41FA5}">
                      <a16:colId xmlns:a16="http://schemas.microsoft.com/office/drawing/2014/main" val="3986499393"/>
                    </a:ext>
                  </a:extLst>
                </a:gridCol>
              </a:tblGrid>
              <a:tr h="370840">
                <a:tc gridSpan="2">
                  <a:txBody>
                    <a:bodyPr/>
                    <a:lstStyle/>
                    <a:p>
                      <a:pPr algn="ctr"/>
                      <a:r>
                        <a:rPr lang="en-US" dirty="0"/>
                        <a:t>CVE</a:t>
                      </a:r>
                      <a:r>
                        <a:rPr lang="en-US" baseline="0" dirty="0"/>
                        <a:t> ID Assignment Records</a:t>
                      </a:r>
                      <a:endParaRPr lang="en-US" dirty="0"/>
                    </a:p>
                  </a:txBody>
                  <a:tcPr/>
                </a:tc>
                <a:tc hMerge="1">
                  <a:txBody>
                    <a:bodyPr/>
                    <a:lstStyle/>
                    <a:p>
                      <a:endParaRPr lang="en-US" dirty="0"/>
                    </a:p>
                  </a:txBody>
                  <a:tcPr/>
                </a:tc>
                <a:extLst>
                  <a:ext uri="{0D108BD9-81ED-4DB2-BD59-A6C34878D82A}">
                    <a16:rowId xmlns:a16="http://schemas.microsoft.com/office/drawing/2014/main" val="2553175617"/>
                  </a:ext>
                </a:extLst>
              </a:tr>
              <a:tr h="370840">
                <a:tc>
                  <a:txBody>
                    <a:bodyPr/>
                    <a:lstStyle/>
                    <a:p>
                      <a:r>
                        <a:rPr lang="en-US" dirty="0" err="1"/>
                        <a:t>Vuln</a:t>
                      </a:r>
                      <a:r>
                        <a:rPr lang="en-US" dirty="0"/>
                        <a:t>.</a:t>
                      </a:r>
                      <a:r>
                        <a:rPr lang="en-US" baseline="0" dirty="0"/>
                        <a:t> A</a:t>
                      </a:r>
                      <a:endParaRPr lang="en-US" dirty="0"/>
                    </a:p>
                  </a:txBody>
                  <a:tcPr/>
                </a:tc>
                <a:tc>
                  <a:txBody>
                    <a:bodyPr/>
                    <a:lstStyle/>
                    <a:p>
                      <a:r>
                        <a:rPr lang="en-US" sz="1800" dirty="0">
                          <a:ea typeface="Verdana" pitchFamily="34" charset="0"/>
                          <a:cs typeface="Verdana" pitchFamily="34" charset="0"/>
                        </a:rPr>
                        <a:t>CVE-YYYY-1024</a:t>
                      </a:r>
                      <a:endParaRPr lang="en-US" dirty="0"/>
                    </a:p>
                  </a:txBody>
                  <a:tcPr/>
                </a:tc>
                <a:extLst>
                  <a:ext uri="{0D108BD9-81ED-4DB2-BD59-A6C34878D82A}">
                    <a16:rowId xmlns:a16="http://schemas.microsoft.com/office/drawing/2014/main" val="138423145"/>
                  </a:ext>
                </a:extLst>
              </a:tr>
              <a:tr h="370840">
                <a:tc>
                  <a:txBody>
                    <a:bodyPr/>
                    <a:lstStyle/>
                    <a:p>
                      <a:r>
                        <a:rPr lang="en-US" dirty="0" err="1"/>
                        <a:t>Vuln</a:t>
                      </a:r>
                      <a:r>
                        <a:rPr lang="en-US" dirty="0"/>
                        <a:t>. 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a typeface="Verdana" pitchFamily="34" charset="0"/>
                          <a:cs typeface="Verdana" pitchFamily="34" charset="0"/>
                        </a:rPr>
                        <a:t>CVE-YYYY-1025</a:t>
                      </a:r>
                    </a:p>
                  </a:txBody>
                  <a:tcPr/>
                </a:tc>
                <a:extLst>
                  <a:ext uri="{0D108BD9-81ED-4DB2-BD59-A6C34878D82A}">
                    <a16:rowId xmlns:a16="http://schemas.microsoft.com/office/drawing/2014/main" val="3207838011"/>
                  </a:ext>
                </a:extLst>
              </a:tr>
              <a:tr h="370840">
                <a:tc>
                  <a:txBody>
                    <a:bodyPr/>
                    <a:lstStyle/>
                    <a:p>
                      <a:r>
                        <a:rPr lang="en-US" dirty="0" err="1">
                          <a:highlight>
                            <a:srgbClr val="FFFF00"/>
                          </a:highlight>
                        </a:rPr>
                        <a:t>Vuln</a:t>
                      </a:r>
                      <a:r>
                        <a:rPr lang="en-US" dirty="0">
                          <a:highlight>
                            <a:srgbClr val="FFFF00"/>
                          </a:highlight>
                        </a:rPr>
                        <a:t>.</a:t>
                      </a:r>
                      <a:r>
                        <a:rPr lang="en-US" baseline="0" dirty="0">
                          <a:highlight>
                            <a:srgbClr val="FFFF00"/>
                          </a:highlight>
                        </a:rPr>
                        <a:t> 2</a:t>
                      </a:r>
                      <a:endParaRPr lang="en-US" dirty="0">
                        <a:highlight>
                          <a:srgbClr val="FFFF00"/>
                        </a:highligh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highlight>
                            <a:srgbClr val="FFFF00"/>
                          </a:highlight>
                          <a:ea typeface="Verdana" pitchFamily="34" charset="0"/>
                          <a:cs typeface="Verdana" pitchFamily="34" charset="0"/>
                        </a:rPr>
                        <a:t>CVE-YYYY-1026</a:t>
                      </a:r>
                    </a:p>
                  </a:txBody>
                  <a:tcPr/>
                </a:tc>
                <a:extLst>
                  <a:ext uri="{0D108BD9-81ED-4DB2-BD59-A6C34878D82A}">
                    <a16:rowId xmlns:a16="http://schemas.microsoft.com/office/drawing/2014/main" val="638173911"/>
                  </a:ext>
                </a:extLst>
              </a:tr>
              <a:tr h="370840">
                <a:tc>
                  <a:txBody>
                    <a:bodyPr/>
                    <a:lstStyle/>
                    <a:p>
                      <a:r>
                        <a:rPr lang="en-US" dirty="0" err="1">
                          <a:highlight>
                            <a:srgbClr val="FFFF00"/>
                          </a:highlight>
                        </a:rPr>
                        <a:t>Vuln</a:t>
                      </a:r>
                      <a:r>
                        <a:rPr lang="en-US" dirty="0">
                          <a:highlight>
                            <a:srgbClr val="FFFF00"/>
                          </a:highlight>
                        </a:rPr>
                        <a:t>. 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highlight>
                            <a:srgbClr val="FFFF00"/>
                          </a:highlight>
                          <a:ea typeface="Verdana" pitchFamily="34" charset="0"/>
                          <a:cs typeface="Verdana" pitchFamily="34" charset="0"/>
                        </a:rPr>
                        <a:t>CVE-YYYY-1027</a:t>
                      </a:r>
                    </a:p>
                  </a:txBody>
                  <a:tcPr/>
                </a:tc>
                <a:extLst>
                  <a:ext uri="{0D108BD9-81ED-4DB2-BD59-A6C34878D82A}">
                    <a16:rowId xmlns:a16="http://schemas.microsoft.com/office/drawing/2014/main" val="1289561743"/>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1331476088"/>
                  </a:ext>
                </a:extLst>
              </a:tr>
              <a:tr h="370840">
                <a:tc>
                  <a:txBody>
                    <a:bodyPr/>
                    <a:lstStyle/>
                    <a:p>
                      <a:endParaRPr lang="en-US"/>
                    </a:p>
                  </a:txBody>
                  <a:tcPr/>
                </a:tc>
                <a:tc>
                  <a:txBody>
                    <a:bodyPr/>
                    <a:lstStyle/>
                    <a:p>
                      <a:endParaRPr lang="en-US" dirty="0"/>
                    </a:p>
                  </a:txBody>
                  <a:tcPr/>
                </a:tc>
                <a:extLst>
                  <a:ext uri="{0D108BD9-81ED-4DB2-BD59-A6C34878D82A}">
                    <a16:rowId xmlns:a16="http://schemas.microsoft.com/office/drawing/2014/main" val="3468781233"/>
                  </a:ext>
                </a:extLst>
              </a:tr>
            </a:tbl>
          </a:graphicData>
        </a:graphic>
      </p:graphicFrame>
      <p:cxnSp>
        <p:nvCxnSpPr>
          <p:cNvPr id="25" name="Straight Arrow Connector 24"/>
          <p:cNvCxnSpPr>
            <a:stCxn id="5" idx="3"/>
          </p:cNvCxnSpPr>
          <p:nvPr/>
        </p:nvCxnSpPr>
        <p:spPr>
          <a:xfrm>
            <a:off x="3296750" y="2689395"/>
            <a:ext cx="462451" cy="5895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4" idx="3"/>
          </p:cNvCxnSpPr>
          <p:nvPr/>
        </p:nvCxnSpPr>
        <p:spPr>
          <a:xfrm flipV="1">
            <a:off x="3296750" y="3719949"/>
            <a:ext cx="462451" cy="2920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Rounded Corners 27"/>
          <p:cNvSpPr/>
          <p:nvPr/>
        </p:nvSpPr>
        <p:spPr>
          <a:xfrm>
            <a:off x="8285020" y="2881746"/>
            <a:ext cx="1727199" cy="323273"/>
          </a:xfrm>
          <a:prstGeom prst="round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chemeClr val="tx1"/>
              </a:solidFill>
            </a:endParaRPr>
          </a:p>
        </p:txBody>
      </p:sp>
      <p:sp>
        <p:nvSpPr>
          <p:cNvPr id="29" name="Rectangle: Rounded Corners 28"/>
          <p:cNvSpPr/>
          <p:nvPr/>
        </p:nvSpPr>
        <p:spPr>
          <a:xfrm>
            <a:off x="8285020" y="3205019"/>
            <a:ext cx="1727199" cy="323273"/>
          </a:xfrm>
          <a:prstGeom prst="round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chemeClr val="tx1"/>
              </a:solidFill>
            </a:endParaRPr>
          </a:p>
        </p:txBody>
      </p:sp>
      <p:cxnSp>
        <p:nvCxnSpPr>
          <p:cNvPr id="31" name="Straight Arrow Connector 30"/>
          <p:cNvCxnSpPr>
            <a:stCxn id="28" idx="1"/>
          </p:cNvCxnSpPr>
          <p:nvPr/>
        </p:nvCxnSpPr>
        <p:spPr>
          <a:xfrm flipH="1">
            <a:off x="7712049" y="3043383"/>
            <a:ext cx="572971" cy="2355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9" idx="1"/>
          </p:cNvCxnSpPr>
          <p:nvPr/>
        </p:nvCxnSpPr>
        <p:spPr>
          <a:xfrm flipH="1">
            <a:off x="7712049" y="3366655"/>
            <a:ext cx="572971" cy="254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Audio 8">
            <a:hlinkClick r:id="" action="ppaction://media"/>
            <a:extLst>
              <a:ext uri="{FF2B5EF4-FFF2-40B4-BE49-F238E27FC236}">
                <a16:creationId xmlns:a16="http://schemas.microsoft.com/office/drawing/2014/main" id="{109359FA-C65B-4288-9B05-72C0043F3E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53868913"/>
      </p:ext>
    </p:extLst>
  </p:cSld>
  <p:clrMapOvr>
    <a:masterClrMapping/>
  </p:clrMapOvr>
  <mc:AlternateContent xmlns:mc="http://schemas.openxmlformats.org/markup-compatibility/2006" xmlns:p14="http://schemas.microsoft.com/office/powerpoint/2010/main">
    <mc:Choice Requires="p14">
      <p:transition spd="slow" p14:dur="2000" advTm="15143"/>
    </mc:Choice>
    <mc:Fallback xmlns="">
      <p:transition spd="slow" advTm="15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Wingdings" panose="05000000000000000000" pitchFamily="2" charset="2"/>
              <a:buChar char="§"/>
            </a:pPr>
            <a:r>
              <a:rPr lang="en-US" dirty="0"/>
              <a:t>Getting a CVE ID Block</a:t>
            </a:r>
          </a:p>
          <a:p>
            <a:pPr>
              <a:buFont typeface="Wingdings" panose="05000000000000000000" pitchFamily="2" charset="2"/>
              <a:buChar char="§"/>
            </a:pPr>
            <a:r>
              <a:rPr lang="en-US" dirty="0"/>
              <a:t>Assigning CVE IDs</a:t>
            </a:r>
          </a:p>
          <a:p>
            <a:pPr>
              <a:buFont typeface="Wingdings" panose="05000000000000000000" pitchFamily="2" charset="2"/>
              <a:buChar char="§"/>
            </a:pPr>
            <a:r>
              <a:rPr lang="en-US" dirty="0"/>
              <a:t>Submitting CVE Entries</a:t>
            </a:r>
          </a:p>
          <a:p>
            <a:pPr>
              <a:buFont typeface="Wingdings" panose="05000000000000000000" pitchFamily="2" charset="2"/>
              <a:buChar char="§"/>
            </a:pPr>
            <a:r>
              <a:rPr lang="en-US" dirty="0"/>
              <a:t>Updating CVE Entries</a:t>
            </a:r>
          </a:p>
          <a:p>
            <a:pPr>
              <a:buFont typeface="Wingdings" panose="05000000000000000000" pitchFamily="2" charset="2"/>
              <a:buChar char="§"/>
            </a:pPr>
            <a:r>
              <a:rPr lang="en-US" dirty="0"/>
              <a:t>Escalating Issues</a:t>
            </a:r>
          </a:p>
          <a:p>
            <a:pPr>
              <a:buFont typeface="Wingdings" panose="05000000000000000000" pitchFamily="2" charset="2"/>
              <a:buChar char="§"/>
            </a:pPr>
            <a:r>
              <a:rPr lang="en-US" dirty="0"/>
              <a:t>Rejecting CVE IDs</a:t>
            </a:r>
          </a:p>
          <a:p>
            <a:pPr>
              <a:buFont typeface="Wingdings" panose="05000000000000000000" pitchFamily="2" charset="2"/>
              <a:buChar char="§"/>
            </a:pPr>
            <a:r>
              <a:rPr lang="en-US" dirty="0"/>
              <a:t>Disputing CVE IDs</a:t>
            </a:r>
          </a:p>
          <a:p>
            <a:pPr>
              <a:buFont typeface="Wingdings" panose="05000000000000000000" pitchFamily="2" charset="2"/>
              <a:buChar char="§"/>
            </a:pPr>
            <a:r>
              <a:rPr lang="en-US" dirty="0"/>
              <a:t>CVE ID Expiration</a:t>
            </a:r>
          </a:p>
        </p:txBody>
      </p:sp>
      <p:sp>
        <p:nvSpPr>
          <p:cNvPr id="2" name="Title 1"/>
          <p:cNvSpPr>
            <a:spLocks noGrp="1"/>
          </p:cNvSpPr>
          <p:nvPr>
            <p:ph type="title"/>
          </p:nvPr>
        </p:nvSpPr>
        <p:spPr/>
        <p:txBody>
          <a:bodyPr/>
          <a:lstStyle/>
          <a:p>
            <a:r>
              <a:rPr lang="en-US" dirty="0"/>
              <a:t>Overview</a:t>
            </a:r>
          </a:p>
        </p:txBody>
      </p:sp>
      <p:sp>
        <p:nvSpPr>
          <p:cNvPr id="4" name="Slide Number Placeholder 1">
            <a:extLst>
              <a:ext uri="{FF2B5EF4-FFF2-40B4-BE49-F238E27FC236}">
                <a16:creationId xmlns:a16="http://schemas.microsoft.com/office/drawing/2014/main" id="{C414F084-1832-434F-ACC9-98010773F1CB}"/>
              </a:ext>
            </a:extLst>
          </p:cNvPr>
          <p:cNvSpPr txBox="1">
            <a:spLocks/>
          </p:cNvSpPr>
          <p:nvPr/>
        </p:nvSpPr>
        <p:spPr>
          <a:xfrm>
            <a:off x="10275063" y="55601"/>
            <a:ext cx="1765676" cy="4492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chemeClr val="bg1">
                    <a:lumMod val="50000"/>
                  </a:schemeClr>
                </a:solidFill>
                <a:latin typeface="Arial" pitchFamily="34" charset="0"/>
              </a:rPr>
              <a:t>| </a:t>
            </a:r>
            <a:fld id="{295008BC-DA31-4D19-837B-EFA4386B05F5}" type="slidenum">
              <a:rPr lang="en-US" sz="1200" smtClean="0">
                <a:solidFill>
                  <a:schemeClr val="bg1">
                    <a:lumMod val="50000"/>
                  </a:schemeClr>
                </a:solidFill>
                <a:latin typeface="Arial" pitchFamily="34" charset="0"/>
              </a:rPr>
              <a:pPr algn="r"/>
              <a:t>2</a:t>
            </a:fld>
            <a:r>
              <a:rPr lang="en-US" sz="1200" dirty="0">
                <a:solidFill>
                  <a:schemeClr val="bg1">
                    <a:lumMod val="50000"/>
                  </a:schemeClr>
                </a:solidFill>
                <a:latin typeface="Arial" pitchFamily="34" charset="0"/>
              </a:rPr>
              <a:t> |</a:t>
            </a:r>
            <a:r>
              <a:rPr lang="en-US" sz="1200" dirty="0">
                <a:solidFill>
                  <a:schemeClr val="bg1">
                    <a:lumMod val="50000"/>
                  </a:schemeClr>
                </a:solidFill>
                <a:latin typeface="Arial" pitchFamily="34" charset="0"/>
                <a:ea typeface="Verdana" pitchFamily="34" charset="0"/>
                <a:cs typeface="Verdana" pitchFamily="34" charset="0"/>
              </a:rPr>
              <a:t> </a:t>
            </a:r>
          </a:p>
        </p:txBody>
      </p:sp>
      <p:pic>
        <p:nvPicPr>
          <p:cNvPr id="7" name="Audio 6">
            <a:hlinkClick r:id="" action="ppaction://media"/>
            <a:extLst>
              <a:ext uri="{FF2B5EF4-FFF2-40B4-BE49-F238E27FC236}">
                <a16:creationId xmlns:a16="http://schemas.microsoft.com/office/drawing/2014/main" id="{AF347689-B523-48EF-AD86-D7EE5324E6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986345774"/>
      </p:ext>
    </p:extLst>
  </p:cSld>
  <p:clrMapOvr>
    <a:masterClrMapping/>
  </p:clrMapOvr>
  <mc:AlternateContent xmlns:mc="http://schemas.openxmlformats.org/markup-compatibility/2006" xmlns:p14="http://schemas.microsoft.com/office/powerpoint/2010/main">
    <mc:Choice Requires="p14">
      <p:transition spd="slow" p14:dur="2000" advTm="26832"/>
    </mc:Choice>
    <mc:Fallback xmlns="">
      <p:transition spd="slow" advTm="26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CNA Informs Reporter of Assignments</a:t>
            </a:r>
          </a:p>
        </p:txBody>
      </p:sp>
      <p:sp>
        <p:nvSpPr>
          <p:cNvPr id="4" name="Rectangle: Rounded Corners 3"/>
          <p:cNvSpPr/>
          <p:nvPr/>
        </p:nvSpPr>
        <p:spPr>
          <a:xfrm>
            <a:off x="7767783" y="2863271"/>
            <a:ext cx="1736436" cy="1089891"/>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bg1"/>
                </a:solidFill>
              </a:rPr>
              <a:t>CNA</a:t>
            </a:r>
          </a:p>
        </p:txBody>
      </p:sp>
      <p:sp>
        <p:nvSpPr>
          <p:cNvPr id="5" name="Rectangle: Rounded Corners 4"/>
          <p:cNvSpPr/>
          <p:nvPr/>
        </p:nvSpPr>
        <p:spPr>
          <a:xfrm>
            <a:off x="2965871" y="2863270"/>
            <a:ext cx="1736436" cy="1089891"/>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Reporter</a:t>
            </a:r>
          </a:p>
        </p:txBody>
      </p:sp>
      <p:sp>
        <p:nvSpPr>
          <p:cNvPr id="8" name="TextBox 7"/>
          <p:cNvSpPr txBox="1"/>
          <p:nvPr/>
        </p:nvSpPr>
        <p:spPr>
          <a:xfrm>
            <a:off x="5022898" y="1653888"/>
            <a:ext cx="2016898" cy="1754326"/>
          </a:xfrm>
          <a:prstGeom prst="rect">
            <a:avLst/>
          </a:prstGeom>
          <a:noFill/>
        </p:spPr>
        <p:txBody>
          <a:bodyPr wrap="none" rtlCol="0">
            <a:spAutoFit/>
          </a:bodyPr>
          <a:lstStyle/>
          <a:p>
            <a:pPr algn="ctr" fontAlgn="t"/>
            <a:r>
              <a:rPr lang="en-US" dirty="0"/>
              <a:t>…</a:t>
            </a:r>
          </a:p>
          <a:p>
            <a:pPr algn="ctr" fontAlgn="t"/>
            <a:r>
              <a:rPr lang="en-US" dirty="0" err="1"/>
              <a:t>Vuln</a:t>
            </a:r>
            <a:r>
              <a:rPr lang="en-US" dirty="0"/>
              <a:t>. 2 is assigned</a:t>
            </a:r>
          </a:p>
          <a:p>
            <a:pPr algn="ctr"/>
            <a:r>
              <a:rPr lang="en-US" dirty="0"/>
              <a:t>CVE-YYYY-1026 and</a:t>
            </a:r>
          </a:p>
          <a:p>
            <a:pPr algn="ctr" fontAlgn="t"/>
            <a:r>
              <a:rPr lang="en-US" dirty="0" err="1"/>
              <a:t>Vuln</a:t>
            </a:r>
            <a:r>
              <a:rPr lang="en-US" dirty="0"/>
              <a:t>. 6 is assigned</a:t>
            </a:r>
          </a:p>
          <a:p>
            <a:pPr algn="ctr"/>
            <a:r>
              <a:rPr lang="en-US" dirty="0"/>
              <a:t>CVE-YYYY-1027</a:t>
            </a:r>
          </a:p>
          <a:p>
            <a:pPr algn="ctr"/>
            <a:r>
              <a:rPr lang="en-US" dirty="0"/>
              <a:t>…</a:t>
            </a:r>
          </a:p>
        </p:txBody>
      </p:sp>
      <p:cxnSp>
        <p:nvCxnSpPr>
          <p:cNvPr id="6" name="Straight Arrow Connector 5"/>
          <p:cNvCxnSpPr/>
          <p:nvPr/>
        </p:nvCxnSpPr>
        <p:spPr>
          <a:xfrm flipH="1" flipV="1">
            <a:off x="4702307" y="3408215"/>
            <a:ext cx="3065476"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7" name="Audio 6">
            <a:hlinkClick r:id="" action="ppaction://media"/>
            <a:extLst>
              <a:ext uri="{FF2B5EF4-FFF2-40B4-BE49-F238E27FC236}">
                <a16:creationId xmlns:a16="http://schemas.microsoft.com/office/drawing/2014/main" id="{03B2890A-E74E-4A01-B489-12EF1BD93C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62091881"/>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D7AAA-65EF-4AD5-8874-FAE321F02090}"/>
              </a:ext>
            </a:extLst>
          </p:cNvPr>
          <p:cNvSpPr>
            <a:spLocks noGrp="1"/>
          </p:cNvSpPr>
          <p:nvPr>
            <p:ph type="ctrTitle" sz="quarter"/>
          </p:nvPr>
        </p:nvSpPr>
        <p:spPr/>
        <p:txBody>
          <a:bodyPr/>
          <a:lstStyle/>
          <a:p>
            <a:r>
              <a:rPr lang="en-US" dirty="0"/>
              <a:t>Submitting CVE Entries</a:t>
            </a:r>
          </a:p>
        </p:txBody>
      </p:sp>
      <p:sp>
        <p:nvSpPr>
          <p:cNvPr id="3" name="Slide Number Placeholder 2">
            <a:extLst>
              <a:ext uri="{FF2B5EF4-FFF2-40B4-BE49-F238E27FC236}">
                <a16:creationId xmlns:a16="http://schemas.microsoft.com/office/drawing/2014/main" id="{651A600E-637C-42D4-9323-63FDE4F3B9FA}"/>
              </a:ext>
            </a:extLst>
          </p:cNvPr>
          <p:cNvSpPr>
            <a:spLocks noGrp="1"/>
          </p:cNvSpPr>
          <p:nvPr>
            <p:ph type="sldNum" sz="quarter" idx="12"/>
          </p:nvPr>
        </p:nvSpPr>
        <p:spPr/>
        <p:txBody>
          <a:bodyPr/>
          <a:lstStyle/>
          <a:p>
            <a:r>
              <a:rPr lang="en-US">
                <a:latin typeface="Arial" pitchFamily="34" charset="0"/>
              </a:rPr>
              <a:t>| </a:t>
            </a:r>
            <a:fld id="{295008BC-DA31-4D19-837B-EFA4386B05F5}" type="slidenum">
              <a:rPr lang="en-US" smtClean="0">
                <a:latin typeface="Arial" pitchFamily="34" charset="0"/>
              </a:rPr>
              <a:pPr/>
              <a:t>21</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5" name="Audio 4">
            <a:hlinkClick r:id="" action="ppaction://media"/>
            <a:extLst>
              <a:ext uri="{FF2B5EF4-FFF2-40B4-BE49-F238E27FC236}">
                <a16:creationId xmlns:a16="http://schemas.microsoft.com/office/drawing/2014/main" id="{05FFE950-59E1-4D14-910C-BD221A2428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43192925"/>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7AC1C8A-B8A1-490F-B709-C4E0CCAB8EAF}"/>
              </a:ext>
            </a:extLst>
          </p:cNvPr>
          <p:cNvSpPr>
            <a:spLocks noGrp="1"/>
          </p:cNvSpPr>
          <p:nvPr>
            <p:ph idx="1"/>
          </p:nvPr>
        </p:nvSpPr>
        <p:spPr/>
        <p:txBody>
          <a:bodyPr>
            <a:normAutofit/>
          </a:bodyPr>
          <a:lstStyle/>
          <a:p>
            <a:pPr marL="0" indent="0">
              <a:buNone/>
            </a:pPr>
            <a:r>
              <a:rPr lang="en-US" b="1" dirty="0"/>
              <a:t>Reserved: </a:t>
            </a:r>
            <a:r>
              <a:rPr lang="en-US" b="0" dirty="0"/>
              <a:t>When a CVE ID has been allocated to a CNA, it is immediately added to the CVE List in the reserved state. The reserved entry is a placeholder until the information about the vulnerability is made public.</a:t>
            </a:r>
          </a:p>
          <a:p>
            <a:pPr marL="0" indent="0">
              <a:buNone/>
            </a:pPr>
            <a:r>
              <a:rPr lang="en-US" b="1" dirty="0"/>
              <a:t>Populated: </a:t>
            </a:r>
            <a:r>
              <a:rPr lang="en-US" b="0" dirty="0"/>
              <a:t>When the information for the vulnerability is filled in the CVE List, the CVE Entry is considered populated. Populated can also be used as a verb to describe the process of filling the vulnerability details into the CVE Entry.</a:t>
            </a:r>
          </a:p>
          <a:p>
            <a:pPr marL="0" indent="0">
              <a:buNone/>
            </a:pPr>
            <a:r>
              <a:rPr lang="en-US" b="1" dirty="0"/>
              <a:t>Rejected: </a:t>
            </a:r>
            <a:r>
              <a:rPr lang="en-US" b="0" dirty="0"/>
              <a:t>When the CVE ID and associated CVE Entry should no longer be used, the CVE Entry is in the rejected state. Rejected CVE Entries remain in the CVE List so that users can know when it is invalid.</a:t>
            </a:r>
          </a:p>
          <a:p>
            <a:pPr marL="0" indent="0">
              <a:buNone/>
            </a:pPr>
            <a:r>
              <a:rPr lang="en-US" b="1" dirty="0"/>
              <a:t>Reserved but Public (RBP): </a:t>
            </a:r>
            <a:r>
              <a:rPr lang="en-US" b="0" dirty="0"/>
              <a:t>A term used to describe when the CVE ID is in the public state but the associated CVE Entry is in the reserved state. This happens when a CNA has published its advisory for the vulnerability but has not populated the CVE Entry.</a:t>
            </a:r>
            <a:endParaRPr lang="en-US" dirty="0"/>
          </a:p>
        </p:txBody>
      </p:sp>
      <p:sp>
        <p:nvSpPr>
          <p:cNvPr id="2" name="Title 1"/>
          <p:cNvSpPr>
            <a:spLocks noGrp="1"/>
          </p:cNvSpPr>
          <p:nvPr>
            <p:ph type="title"/>
          </p:nvPr>
        </p:nvSpPr>
        <p:spPr/>
        <p:txBody>
          <a:bodyPr>
            <a:normAutofit/>
          </a:bodyPr>
          <a:lstStyle/>
          <a:p>
            <a:r>
              <a:rPr lang="en-US" dirty="0"/>
              <a:t>CVE Entry States Terms</a:t>
            </a:r>
          </a:p>
        </p:txBody>
      </p:sp>
      <p:sp>
        <p:nvSpPr>
          <p:cNvPr id="4" name="Slide Number Placeholder 2">
            <a:extLst>
              <a:ext uri="{FF2B5EF4-FFF2-40B4-BE49-F238E27FC236}">
                <a16:creationId xmlns:a16="http://schemas.microsoft.com/office/drawing/2014/main" id="{A2DF6BB0-2F16-4B59-ACD2-1562E254BA19}"/>
              </a:ext>
            </a:extLst>
          </p:cNvPr>
          <p:cNvSpPr txBox="1">
            <a:spLocks/>
          </p:cNvSpPr>
          <p:nvPr/>
        </p:nvSpPr>
        <p:spPr>
          <a:xfrm>
            <a:off x="10275063" y="55601"/>
            <a:ext cx="1765676" cy="2526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bg1">
                    <a:lumMod val="50000"/>
                  </a:schemeClr>
                </a:solidFill>
                <a:latin typeface="Arial" pitchFamily="34" charset="0"/>
              </a:rPr>
              <a:t>| </a:t>
            </a:r>
            <a:fld id="{295008BC-DA31-4D19-837B-EFA4386B05F5}" type="slidenum">
              <a:rPr lang="en-US" sz="1200" smtClean="0">
                <a:solidFill>
                  <a:schemeClr val="bg1">
                    <a:lumMod val="50000"/>
                  </a:schemeClr>
                </a:solidFill>
                <a:latin typeface="Arial" pitchFamily="34" charset="0"/>
              </a:rPr>
              <a:pPr algn="r"/>
              <a:t>22</a:t>
            </a:fld>
            <a:r>
              <a:rPr lang="en-US" sz="1200">
                <a:solidFill>
                  <a:schemeClr val="bg1">
                    <a:lumMod val="50000"/>
                  </a:schemeClr>
                </a:solidFill>
                <a:latin typeface="Arial" pitchFamily="34" charset="0"/>
              </a:rPr>
              <a:t> |</a:t>
            </a:r>
            <a:r>
              <a:rPr lang="en-US" sz="1200">
                <a:solidFill>
                  <a:schemeClr val="bg1">
                    <a:lumMod val="50000"/>
                  </a:schemeClr>
                </a:solidFill>
                <a:latin typeface="Arial" pitchFamily="34" charset="0"/>
                <a:ea typeface="Verdana" pitchFamily="34" charset="0"/>
                <a:cs typeface="Verdana" pitchFamily="34" charset="0"/>
              </a:rPr>
              <a:t> </a:t>
            </a:r>
            <a:endParaRPr lang="en-US" sz="1200" dirty="0">
              <a:solidFill>
                <a:schemeClr val="bg1">
                  <a:lumMod val="50000"/>
                </a:schemeClr>
              </a:solidFill>
              <a:latin typeface="Arial" pitchFamily="34" charset="0"/>
              <a:ea typeface="Verdana" pitchFamily="34" charset="0"/>
              <a:cs typeface="Verdana" pitchFamily="34" charset="0"/>
            </a:endParaRPr>
          </a:p>
        </p:txBody>
      </p:sp>
      <p:pic>
        <p:nvPicPr>
          <p:cNvPr id="5" name="Audio 4">
            <a:hlinkClick r:id="" action="ppaction://media"/>
            <a:extLst>
              <a:ext uri="{FF2B5EF4-FFF2-40B4-BE49-F238E27FC236}">
                <a16:creationId xmlns:a16="http://schemas.microsoft.com/office/drawing/2014/main" id="{15BEF174-218B-413D-A949-1E593499C9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30994578"/>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56CA52F-E969-4894-984F-1287A592985E}"/>
              </a:ext>
            </a:extLst>
          </p:cNvPr>
          <p:cNvSpPr>
            <a:spLocks noGrp="1"/>
          </p:cNvSpPr>
          <p:nvPr>
            <p:ph idx="1"/>
          </p:nvPr>
        </p:nvSpPr>
        <p:spPr/>
        <p:txBody>
          <a:bodyPr/>
          <a:lstStyle/>
          <a:p>
            <a:pPr marL="228600" indent="-228600" defTabSz="914400">
              <a:spcBef>
                <a:spcPts val="1000"/>
              </a:spcBef>
              <a:spcAft>
                <a:spcPts val="600"/>
              </a:spcAft>
            </a:pPr>
            <a:r>
              <a:rPr lang="en-US" sz="2000" dirty="0"/>
              <a:t>The Root CNA determines how sub-CNAs submit CVE details</a:t>
            </a:r>
          </a:p>
          <a:p>
            <a:pPr marL="228600" indent="-228600" defTabSz="914400">
              <a:spcBef>
                <a:spcPts val="1000"/>
              </a:spcBef>
              <a:spcAft>
                <a:spcPts val="600"/>
              </a:spcAft>
            </a:pPr>
            <a:r>
              <a:rPr lang="en-US" sz="2000" dirty="0"/>
              <a:t>The Root CNA may choose to have CNA’s:  </a:t>
            </a:r>
          </a:p>
          <a:p>
            <a:pPr marL="765469" lvl="2" indent="-457200" defTabSz="914400">
              <a:spcBef>
                <a:spcPts val="1000"/>
              </a:spcBef>
              <a:spcAft>
                <a:spcPts val="600"/>
              </a:spcAft>
              <a:buSzPct val="120000"/>
              <a:buFont typeface="+mj-lt"/>
              <a:buAutoNum type="arabicParenR"/>
            </a:pPr>
            <a:r>
              <a:rPr lang="en-US" sz="2000" b="1" dirty="0"/>
              <a:t>Submit directly to the Root  </a:t>
            </a:r>
          </a:p>
          <a:p>
            <a:pPr marL="765469" lvl="2" indent="-457200" defTabSz="914400">
              <a:spcBef>
                <a:spcPts val="1000"/>
              </a:spcBef>
              <a:spcAft>
                <a:spcPts val="600"/>
              </a:spcAft>
              <a:buSzPct val="120000"/>
              <a:buFont typeface="+mj-lt"/>
              <a:buAutoNum type="arabicParenR"/>
            </a:pPr>
            <a:r>
              <a:rPr lang="en-US" sz="2000" b="1" dirty="0"/>
              <a:t>Submit directly to the Secretariat </a:t>
            </a:r>
          </a:p>
          <a:p>
            <a:pPr marL="461423" indent="-457200"/>
            <a:endParaRPr lang="en-US" dirty="0"/>
          </a:p>
        </p:txBody>
      </p:sp>
      <p:sp>
        <p:nvSpPr>
          <p:cNvPr id="3" name="Slide Number Placeholder 2">
            <a:extLst>
              <a:ext uri="{FF2B5EF4-FFF2-40B4-BE49-F238E27FC236}">
                <a16:creationId xmlns:a16="http://schemas.microsoft.com/office/drawing/2014/main" id="{43B07DD9-626C-40CA-AC10-4221755C720F}"/>
              </a:ext>
            </a:extLst>
          </p:cNvPr>
          <p:cNvSpPr>
            <a:spLocks noGrp="1"/>
          </p:cNvSpPr>
          <p:nvPr>
            <p:ph type="sldNum" sz="quarter" idx="12"/>
          </p:nvPr>
        </p:nvSpPr>
        <p:spPr/>
        <p:txBody>
          <a:bodyPr/>
          <a:lstStyle/>
          <a:p>
            <a:r>
              <a:rPr lang="en-US">
                <a:latin typeface="Arial" pitchFamily="34" charset="0"/>
              </a:rPr>
              <a:t>| </a:t>
            </a:r>
            <a:fld id="{295008BC-DA31-4D19-837B-EFA4386B05F5}" type="slidenum">
              <a:rPr lang="en-US" smtClean="0">
                <a:latin typeface="Arial" pitchFamily="34" charset="0"/>
              </a:rPr>
              <a:pPr/>
              <a:t>23</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4" name="Title 3">
            <a:extLst>
              <a:ext uri="{FF2B5EF4-FFF2-40B4-BE49-F238E27FC236}">
                <a16:creationId xmlns:a16="http://schemas.microsoft.com/office/drawing/2014/main" id="{FBF80DF9-AE31-4BD1-AE00-83EB8F6E84CF}"/>
              </a:ext>
            </a:extLst>
          </p:cNvPr>
          <p:cNvSpPr>
            <a:spLocks noGrp="1"/>
          </p:cNvSpPr>
          <p:nvPr>
            <p:ph type="title"/>
          </p:nvPr>
        </p:nvSpPr>
        <p:spPr/>
        <p:txBody>
          <a:bodyPr/>
          <a:lstStyle/>
          <a:p>
            <a:pPr>
              <a:lnSpc>
                <a:spcPts val="3200"/>
              </a:lnSpc>
            </a:pPr>
            <a:r>
              <a:rPr lang="en-US" sz="2900" dirty="0"/>
              <a:t>Determine process for submitting CVE details</a:t>
            </a:r>
          </a:p>
        </p:txBody>
      </p:sp>
      <p:pic>
        <p:nvPicPr>
          <p:cNvPr id="7" name="Audio 6">
            <a:hlinkClick r:id="" action="ppaction://media"/>
            <a:extLst>
              <a:ext uri="{FF2B5EF4-FFF2-40B4-BE49-F238E27FC236}">
                <a16:creationId xmlns:a16="http://schemas.microsoft.com/office/drawing/2014/main" id="{EFB08A58-4D8C-40F1-BA9A-D6E8328250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952764167"/>
      </p:ext>
    </p:extLst>
  </p:cSld>
  <p:clrMapOvr>
    <a:masterClrMapping/>
  </p:clrMapOvr>
  <mc:AlternateContent xmlns:mc="http://schemas.openxmlformats.org/markup-compatibility/2006" xmlns:p14="http://schemas.microsoft.com/office/powerpoint/2010/main">
    <mc:Choice Requires="p14">
      <p:transition spd="slow" p14:dur="2000" advTm="17719"/>
    </mc:Choice>
    <mc:Fallback xmlns="">
      <p:transition spd="slow" advTm="17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CNA Publishes Advisory with CVE Details</a:t>
            </a:r>
          </a:p>
        </p:txBody>
      </p:sp>
      <p:sp>
        <p:nvSpPr>
          <p:cNvPr id="4" name="Rectangle: Rounded Corners 3"/>
          <p:cNvSpPr/>
          <p:nvPr/>
        </p:nvSpPr>
        <p:spPr>
          <a:xfrm>
            <a:off x="2678547" y="3103418"/>
            <a:ext cx="1736436" cy="1089891"/>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bg1"/>
                </a:solidFill>
              </a:rPr>
              <a:t>CNA</a:t>
            </a:r>
          </a:p>
        </p:txBody>
      </p:sp>
      <p:sp>
        <p:nvSpPr>
          <p:cNvPr id="5" name="Scroll: Vertical 4"/>
          <p:cNvSpPr/>
          <p:nvPr/>
        </p:nvSpPr>
        <p:spPr>
          <a:xfrm>
            <a:off x="5800437" y="1579419"/>
            <a:ext cx="4230255" cy="4137891"/>
          </a:xfrm>
          <a:prstGeom prst="verticalScroll">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hlinkClick r:id="rId5"/>
              </a:rPr>
              <a:t>www.example.com/security-advisory-1</a:t>
            </a: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marL="285750" indent="-285750">
              <a:buFont typeface="Arial" panose="020B0604020202020204" pitchFamily="34" charset="0"/>
              <a:buChar char="•"/>
            </a:pPr>
            <a:r>
              <a:rPr lang="en-US" dirty="0">
                <a:solidFill>
                  <a:schemeClr val="tx1"/>
                </a:solidFill>
              </a:rPr>
              <a:t>Fixed </a:t>
            </a:r>
            <a:r>
              <a:rPr lang="en-US" dirty="0" err="1">
                <a:solidFill>
                  <a:schemeClr val="tx1"/>
                </a:solidFill>
              </a:rPr>
              <a:t>Vuln</a:t>
            </a:r>
            <a:r>
              <a:rPr lang="en-US" dirty="0">
                <a:solidFill>
                  <a:schemeClr val="tx1"/>
                </a:solidFill>
              </a:rPr>
              <a:t>. 2 (CVE-YYYY-1026)</a:t>
            </a:r>
          </a:p>
          <a:p>
            <a:pPr marL="285750" indent="-285750">
              <a:buFont typeface="Arial" panose="020B0604020202020204" pitchFamily="34" charset="0"/>
              <a:buChar char="•"/>
            </a:pPr>
            <a:r>
              <a:rPr lang="en-US" dirty="0">
                <a:solidFill>
                  <a:schemeClr val="tx1"/>
                </a:solidFill>
              </a:rPr>
              <a:t>Fixed </a:t>
            </a:r>
            <a:r>
              <a:rPr lang="en-US" dirty="0" err="1">
                <a:solidFill>
                  <a:schemeClr val="tx1"/>
                </a:solidFill>
              </a:rPr>
              <a:t>Vuln</a:t>
            </a:r>
            <a:r>
              <a:rPr lang="en-US" dirty="0">
                <a:solidFill>
                  <a:schemeClr val="tx1"/>
                </a:solidFill>
              </a:rPr>
              <a:t>. 6 (CVE-YYYY-1027)</a:t>
            </a:r>
          </a:p>
        </p:txBody>
      </p:sp>
      <p:cxnSp>
        <p:nvCxnSpPr>
          <p:cNvPr id="7" name="Straight Arrow Connector 6"/>
          <p:cNvCxnSpPr>
            <a:stCxn id="4" idx="3"/>
            <a:endCxn id="5" idx="1"/>
          </p:cNvCxnSpPr>
          <p:nvPr/>
        </p:nvCxnSpPr>
        <p:spPr>
          <a:xfrm>
            <a:off x="4414984" y="3648364"/>
            <a:ext cx="1902689"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8" name="TextBox 7"/>
          <p:cNvSpPr txBox="1"/>
          <p:nvPr/>
        </p:nvSpPr>
        <p:spPr>
          <a:xfrm>
            <a:off x="4572941" y="3309808"/>
            <a:ext cx="1532214" cy="338554"/>
          </a:xfrm>
          <a:prstGeom prst="rect">
            <a:avLst/>
          </a:prstGeom>
          <a:noFill/>
        </p:spPr>
        <p:txBody>
          <a:bodyPr wrap="none" rtlCol="0">
            <a:spAutoFit/>
          </a:bodyPr>
          <a:lstStyle/>
          <a:p>
            <a:pPr>
              <a:spcAft>
                <a:spcPts val="600"/>
              </a:spcAft>
            </a:pPr>
            <a:r>
              <a:rPr lang="en-US" sz="1600" dirty="0">
                <a:ea typeface="Verdana" pitchFamily="34" charset="0"/>
                <a:cs typeface="Verdana" pitchFamily="34" charset="0"/>
              </a:rPr>
              <a:t>Publish advisory</a:t>
            </a:r>
          </a:p>
        </p:txBody>
      </p:sp>
      <p:pic>
        <p:nvPicPr>
          <p:cNvPr id="3" name="Audio 2">
            <a:hlinkClick r:id="" action="ppaction://media"/>
            <a:extLst>
              <a:ext uri="{FF2B5EF4-FFF2-40B4-BE49-F238E27FC236}">
                <a16:creationId xmlns:a16="http://schemas.microsoft.com/office/drawing/2014/main" id="{31EA2BE4-D645-4F56-8800-D24667008D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114739408"/>
      </p:ext>
    </p:extLst>
  </p:cSld>
  <p:clrMapOvr>
    <a:masterClrMapping/>
  </p:clrMapOvr>
  <mc:AlternateContent xmlns:mc="http://schemas.openxmlformats.org/markup-compatibility/2006" xmlns:p14="http://schemas.microsoft.com/office/powerpoint/2010/main">
    <mc:Choice Requires="p14">
      <p:transition spd="slow" p14:dur="2000" advTm="5495"/>
    </mc:Choice>
    <mc:Fallback xmlns="">
      <p:transition spd="slow" advTm="5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CNA Formats Details as Required</a:t>
            </a:r>
          </a:p>
        </p:txBody>
      </p:sp>
      <p:sp>
        <p:nvSpPr>
          <p:cNvPr id="4" name="Rectangle: Rounded Corners 3"/>
          <p:cNvSpPr/>
          <p:nvPr/>
        </p:nvSpPr>
        <p:spPr>
          <a:xfrm>
            <a:off x="2678547" y="3103418"/>
            <a:ext cx="1736436" cy="1089891"/>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bg1"/>
                </a:solidFill>
              </a:rPr>
              <a:t>CNA</a:t>
            </a:r>
          </a:p>
        </p:txBody>
      </p:sp>
      <p:sp>
        <p:nvSpPr>
          <p:cNvPr id="5" name="Scroll: Vertical 4"/>
          <p:cNvSpPr/>
          <p:nvPr/>
        </p:nvSpPr>
        <p:spPr>
          <a:xfrm>
            <a:off x="5800437" y="1579419"/>
            <a:ext cx="4230255" cy="4137891"/>
          </a:xfrm>
          <a:prstGeom prst="verticalScroll">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chemeClr val="tx1"/>
                </a:solidFill>
              </a:rPr>
              <a:t>[CVEID]: CVE-YYYY-1026</a:t>
            </a:r>
          </a:p>
          <a:p>
            <a:r>
              <a:rPr lang="en-US" dirty="0">
                <a:solidFill>
                  <a:schemeClr val="tx1"/>
                </a:solidFill>
              </a:rPr>
              <a:t>[PRODUCT]: MY-PRODUCT</a:t>
            </a:r>
          </a:p>
          <a:p>
            <a:r>
              <a:rPr lang="en-US" dirty="0">
                <a:solidFill>
                  <a:schemeClr val="tx1"/>
                </a:solidFill>
              </a:rPr>
              <a:t>[VERSION]: 1.2.3</a:t>
            </a:r>
          </a:p>
          <a:p>
            <a:r>
              <a:rPr lang="en-US" dirty="0">
                <a:solidFill>
                  <a:schemeClr val="tx1"/>
                </a:solidFill>
              </a:rPr>
              <a:t>[PROBLEMTYPE]: Buffer overflow</a:t>
            </a:r>
          </a:p>
          <a:p>
            <a:r>
              <a:rPr lang="en-US" dirty="0">
                <a:solidFill>
                  <a:schemeClr val="tx1"/>
                </a:solidFill>
              </a:rPr>
              <a:t>[REFERENCES]: www.example.com/security-advisory-1</a:t>
            </a:r>
          </a:p>
          <a:p>
            <a:r>
              <a:rPr lang="en-US" dirty="0">
                <a:solidFill>
                  <a:schemeClr val="tx1"/>
                </a:solidFill>
              </a:rPr>
              <a:t>[DESCRIPTION ]: Buffer overflow in MY-PRODUCT 1.2.3</a:t>
            </a:r>
          </a:p>
          <a:p>
            <a:endParaRPr lang="en-US" dirty="0">
              <a:solidFill>
                <a:schemeClr val="tx1"/>
              </a:solidFill>
            </a:endParaRPr>
          </a:p>
          <a:p>
            <a:r>
              <a:rPr lang="en-US" dirty="0">
                <a:solidFill>
                  <a:schemeClr val="tx1"/>
                </a:solidFill>
              </a:rPr>
              <a:t>[CVEID]: CVE-YYYY-1027</a:t>
            </a:r>
          </a:p>
          <a:p>
            <a:r>
              <a:rPr lang="en-US" dirty="0">
                <a:solidFill>
                  <a:schemeClr val="tx1"/>
                </a:solidFill>
              </a:rPr>
              <a:t>….</a:t>
            </a:r>
          </a:p>
        </p:txBody>
      </p:sp>
      <p:cxnSp>
        <p:nvCxnSpPr>
          <p:cNvPr id="7" name="Straight Arrow Connector 6"/>
          <p:cNvCxnSpPr>
            <a:stCxn id="4" idx="3"/>
            <a:endCxn id="5" idx="1"/>
          </p:cNvCxnSpPr>
          <p:nvPr/>
        </p:nvCxnSpPr>
        <p:spPr>
          <a:xfrm>
            <a:off x="4414984" y="3648364"/>
            <a:ext cx="1902689"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8" name="Audio 7">
            <a:hlinkClick r:id="" action="ppaction://media"/>
            <a:extLst>
              <a:ext uri="{FF2B5EF4-FFF2-40B4-BE49-F238E27FC236}">
                <a16:creationId xmlns:a16="http://schemas.microsoft.com/office/drawing/2014/main" id="{C47B3069-1F97-4684-AE73-ABDD312B69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941242185"/>
      </p:ext>
    </p:extLst>
  </p:cSld>
  <p:clrMapOvr>
    <a:masterClrMapping/>
  </p:clrMapOvr>
  <mc:AlternateContent xmlns:mc="http://schemas.openxmlformats.org/markup-compatibility/2006" xmlns:p14="http://schemas.microsoft.com/office/powerpoint/2010/main">
    <mc:Choice Requires="p14">
      <p:transition spd="slow" p14:dur="2000" advTm="10771"/>
    </mc:Choice>
    <mc:Fallback xmlns="">
      <p:transition spd="slow" advTm="10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CNA Sends Formatted CVE Details to Root CNA</a:t>
            </a:r>
          </a:p>
        </p:txBody>
      </p:sp>
      <p:sp>
        <p:nvSpPr>
          <p:cNvPr id="4" name="Rectangle: Rounded Corners 3"/>
          <p:cNvSpPr/>
          <p:nvPr/>
        </p:nvSpPr>
        <p:spPr>
          <a:xfrm>
            <a:off x="2678547" y="3103418"/>
            <a:ext cx="1736436" cy="1089891"/>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bg1"/>
                </a:solidFill>
              </a:rPr>
              <a:t>CNA</a:t>
            </a:r>
          </a:p>
        </p:txBody>
      </p:sp>
      <p:sp>
        <p:nvSpPr>
          <p:cNvPr id="5" name="Rectangle: Rounded Corners 4"/>
          <p:cNvSpPr/>
          <p:nvPr/>
        </p:nvSpPr>
        <p:spPr>
          <a:xfrm>
            <a:off x="7356764" y="3103417"/>
            <a:ext cx="1862649" cy="1089891"/>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Root CNA</a:t>
            </a:r>
          </a:p>
        </p:txBody>
      </p:sp>
      <p:cxnSp>
        <p:nvCxnSpPr>
          <p:cNvPr id="7" name="Straight Arrow Connector 6"/>
          <p:cNvCxnSpPr>
            <a:cxnSpLocks/>
            <a:stCxn id="4" idx="3"/>
            <a:endCxn id="5" idx="1"/>
          </p:cNvCxnSpPr>
          <p:nvPr/>
        </p:nvCxnSpPr>
        <p:spPr>
          <a:xfrm flipV="1">
            <a:off x="4414983" y="3648363"/>
            <a:ext cx="2941781"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9" name="Scroll: Vertical 8"/>
          <p:cNvSpPr/>
          <p:nvPr/>
        </p:nvSpPr>
        <p:spPr>
          <a:xfrm>
            <a:off x="4673600" y="1981199"/>
            <a:ext cx="2189019" cy="1394691"/>
          </a:xfrm>
          <a:prstGeom prst="verticalScroll">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dirty="0">
                <a:solidFill>
                  <a:schemeClr val="tx1"/>
                </a:solidFill>
              </a:rPr>
              <a:t>[CVEID]: CVE-YYYY-1026</a:t>
            </a:r>
          </a:p>
          <a:p>
            <a:r>
              <a:rPr lang="en-US" sz="1200" dirty="0">
                <a:solidFill>
                  <a:schemeClr val="tx1"/>
                </a:solidFill>
              </a:rPr>
              <a:t>…</a:t>
            </a:r>
          </a:p>
          <a:p>
            <a:r>
              <a:rPr lang="en-US" sz="1200" dirty="0">
                <a:solidFill>
                  <a:schemeClr val="tx1"/>
                </a:solidFill>
              </a:rPr>
              <a:t>[CVEID]: CVE-YYYY-1027</a:t>
            </a:r>
          </a:p>
          <a:p>
            <a:r>
              <a:rPr lang="en-US" sz="1200" dirty="0">
                <a:solidFill>
                  <a:schemeClr val="tx1"/>
                </a:solidFill>
              </a:rPr>
              <a:t>…</a:t>
            </a:r>
          </a:p>
        </p:txBody>
      </p:sp>
      <p:pic>
        <p:nvPicPr>
          <p:cNvPr id="12" name="Audio 11">
            <a:hlinkClick r:id="" action="ppaction://media"/>
            <a:extLst>
              <a:ext uri="{FF2B5EF4-FFF2-40B4-BE49-F238E27FC236}">
                <a16:creationId xmlns:a16="http://schemas.microsoft.com/office/drawing/2014/main" id="{4A120ABA-B3E0-48F3-85FE-9D757B4D12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78769113"/>
      </p:ext>
    </p:extLst>
  </p:cSld>
  <p:clrMapOvr>
    <a:masterClrMapping/>
  </p:clrMapOvr>
  <mc:AlternateContent xmlns:mc="http://schemas.openxmlformats.org/markup-compatibility/2006" xmlns:p14="http://schemas.microsoft.com/office/powerpoint/2010/main">
    <mc:Choice Requires="p14">
      <p:transition spd="slow" p14:dur="2000" advTm="12140"/>
    </mc:Choice>
    <mc:Fallback xmlns="">
      <p:transition spd="slow" advTm="12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Root CNA Sends the CVE Details to the Secretariat</a:t>
            </a:r>
          </a:p>
        </p:txBody>
      </p:sp>
      <p:grpSp>
        <p:nvGrpSpPr>
          <p:cNvPr id="3" name="Group 2">
            <a:extLst>
              <a:ext uri="{FF2B5EF4-FFF2-40B4-BE49-F238E27FC236}">
                <a16:creationId xmlns:a16="http://schemas.microsoft.com/office/drawing/2014/main" id="{2D539CE3-3B49-4521-A432-ECDF65977949}"/>
              </a:ext>
            </a:extLst>
          </p:cNvPr>
          <p:cNvGrpSpPr/>
          <p:nvPr/>
        </p:nvGrpSpPr>
        <p:grpSpPr>
          <a:xfrm>
            <a:off x="3135747" y="2000248"/>
            <a:ext cx="6414654" cy="2212110"/>
            <a:chOff x="1154547" y="1981198"/>
            <a:chExt cx="6414654" cy="2212110"/>
          </a:xfrm>
        </p:grpSpPr>
        <p:sp>
          <p:nvSpPr>
            <p:cNvPr id="4" name="Rectangle: Rounded Corners 3"/>
            <p:cNvSpPr/>
            <p:nvPr/>
          </p:nvSpPr>
          <p:spPr>
            <a:xfrm>
              <a:off x="1154547" y="3103417"/>
              <a:ext cx="1736436" cy="1089891"/>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Root CNA</a:t>
              </a:r>
            </a:p>
          </p:txBody>
        </p:sp>
        <p:sp>
          <p:nvSpPr>
            <p:cNvPr id="5" name="Rectangle: Rounded Corners 4"/>
            <p:cNvSpPr/>
            <p:nvPr/>
          </p:nvSpPr>
          <p:spPr>
            <a:xfrm>
              <a:off x="5832765" y="3103416"/>
              <a:ext cx="1736436" cy="1089891"/>
            </a:xfrm>
            <a:prstGeom prst="roundRect">
              <a:avLst/>
            </a:prstGeom>
            <a:solidFill>
              <a:srgbClr val="00B05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Secretariat</a:t>
              </a:r>
              <a:endParaRPr lang="en-US" dirty="0">
                <a:solidFill>
                  <a:schemeClr val="bg1"/>
                </a:solidFill>
              </a:endParaRPr>
            </a:p>
          </p:txBody>
        </p:sp>
        <p:cxnSp>
          <p:nvCxnSpPr>
            <p:cNvPr id="7" name="Straight Arrow Connector 6"/>
            <p:cNvCxnSpPr>
              <a:stCxn id="4" idx="3"/>
              <a:endCxn id="5" idx="1"/>
            </p:cNvCxnSpPr>
            <p:nvPr/>
          </p:nvCxnSpPr>
          <p:spPr>
            <a:xfrm flipV="1">
              <a:off x="2890983" y="3648362"/>
              <a:ext cx="2941782"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9" name="Scroll: Vertical 8"/>
            <p:cNvSpPr/>
            <p:nvPr/>
          </p:nvSpPr>
          <p:spPr>
            <a:xfrm>
              <a:off x="3149599" y="1981198"/>
              <a:ext cx="2189019" cy="1394691"/>
            </a:xfrm>
            <a:prstGeom prst="verticalScroll">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dirty="0">
                  <a:solidFill>
                    <a:schemeClr val="tx1"/>
                  </a:solidFill>
                </a:rPr>
                <a:t>[CVEID]: CVE-YYYY-1026</a:t>
              </a:r>
            </a:p>
            <a:p>
              <a:r>
                <a:rPr lang="en-US" sz="1200" dirty="0">
                  <a:solidFill>
                    <a:schemeClr val="tx1"/>
                  </a:solidFill>
                </a:rPr>
                <a:t>…</a:t>
              </a:r>
            </a:p>
            <a:p>
              <a:r>
                <a:rPr lang="en-US" sz="1200" dirty="0">
                  <a:solidFill>
                    <a:schemeClr val="tx1"/>
                  </a:solidFill>
                </a:rPr>
                <a:t>[CVEID]: CVE-YYYY-1027</a:t>
              </a:r>
            </a:p>
            <a:p>
              <a:r>
                <a:rPr lang="en-US" sz="1200" dirty="0">
                  <a:solidFill>
                    <a:schemeClr val="tx1"/>
                  </a:solidFill>
                </a:rPr>
                <a:t>…</a:t>
              </a:r>
            </a:p>
          </p:txBody>
        </p:sp>
      </p:grpSp>
      <p:pic>
        <p:nvPicPr>
          <p:cNvPr id="8" name="Audio 7">
            <a:hlinkClick r:id="" action="ppaction://media"/>
            <a:extLst>
              <a:ext uri="{FF2B5EF4-FFF2-40B4-BE49-F238E27FC236}">
                <a16:creationId xmlns:a16="http://schemas.microsoft.com/office/drawing/2014/main" id="{453D6C5D-1FBD-4CB3-8023-B11D8D85F3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783285682"/>
      </p:ext>
    </p:extLst>
  </p:cSld>
  <p:clrMapOvr>
    <a:masterClrMapping/>
  </p:clrMapOvr>
  <mc:AlternateContent xmlns:mc="http://schemas.openxmlformats.org/markup-compatibility/2006" xmlns:p14="http://schemas.microsoft.com/office/powerpoint/2010/main">
    <mc:Choice Requires="p14">
      <p:transition spd="slow" p14:dur="2000" advTm="6671"/>
    </mc:Choice>
    <mc:Fallback xmlns="">
      <p:transition spd="slow" advTm="6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Secretariat Updates the Master CVE List</a:t>
            </a:r>
          </a:p>
        </p:txBody>
      </p:sp>
      <p:sp>
        <p:nvSpPr>
          <p:cNvPr id="4" name="Scroll: Vertical 3"/>
          <p:cNvSpPr/>
          <p:nvPr/>
        </p:nvSpPr>
        <p:spPr>
          <a:xfrm>
            <a:off x="2133601" y="1782619"/>
            <a:ext cx="4230255" cy="4137891"/>
          </a:xfrm>
          <a:prstGeom prst="verticalScroll">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chemeClr val="tx1"/>
                </a:solidFill>
              </a:rPr>
              <a:t>[CVEID]: CVE-YYYY-1026</a:t>
            </a:r>
          </a:p>
          <a:p>
            <a:r>
              <a:rPr lang="en-US" dirty="0">
                <a:solidFill>
                  <a:schemeClr val="tx1"/>
                </a:solidFill>
              </a:rPr>
              <a:t>[PRODUCT]: MY-PRODUCT</a:t>
            </a:r>
          </a:p>
          <a:p>
            <a:r>
              <a:rPr lang="en-US" dirty="0">
                <a:solidFill>
                  <a:schemeClr val="tx1"/>
                </a:solidFill>
              </a:rPr>
              <a:t>[VERSION]: 1.2.3</a:t>
            </a:r>
          </a:p>
          <a:p>
            <a:r>
              <a:rPr lang="en-US" dirty="0">
                <a:solidFill>
                  <a:schemeClr val="tx1"/>
                </a:solidFill>
              </a:rPr>
              <a:t>[PROBLEMTYPE]: Buffer overflow</a:t>
            </a:r>
          </a:p>
          <a:p>
            <a:r>
              <a:rPr lang="en-US" dirty="0">
                <a:solidFill>
                  <a:schemeClr val="tx1"/>
                </a:solidFill>
              </a:rPr>
              <a:t>[REFERENCES]: www.example.com/security-advisory-1</a:t>
            </a:r>
          </a:p>
          <a:p>
            <a:r>
              <a:rPr lang="en-US" dirty="0">
                <a:solidFill>
                  <a:schemeClr val="tx1"/>
                </a:solidFill>
              </a:rPr>
              <a:t>[DESCRIPTION ]: Buffer overflow in MY-PRODUCT 1.2.3</a:t>
            </a:r>
          </a:p>
          <a:p>
            <a:endParaRPr lang="en-US" dirty="0">
              <a:solidFill>
                <a:schemeClr val="tx1"/>
              </a:solidFill>
            </a:endParaRPr>
          </a:p>
          <a:p>
            <a:r>
              <a:rPr lang="en-US" dirty="0">
                <a:solidFill>
                  <a:schemeClr val="tx1"/>
                </a:solidFill>
              </a:rPr>
              <a:t>[CVEID]: CVE-YYYY-1027</a:t>
            </a:r>
          </a:p>
          <a:p>
            <a:r>
              <a:rPr lang="en-US" dirty="0">
                <a:solidFill>
                  <a:schemeClr val="tx1"/>
                </a:solidFill>
              </a:rPr>
              <a:t>….</a:t>
            </a:r>
          </a:p>
        </p:txBody>
      </p:sp>
      <p:sp>
        <p:nvSpPr>
          <p:cNvPr id="5" name="Scroll: Vertical 4"/>
          <p:cNvSpPr/>
          <p:nvPr/>
        </p:nvSpPr>
        <p:spPr>
          <a:xfrm>
            <a:off x="6437746" y="1782619"/>
            <a:ext cx="4230255" cy="4137891"/>
          </a:xfrm>
          <a:prstGeom prst="verticalScroll">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dirty="0">
                <a:solidFill>
                  <a:schemeClr val="tx1"/>
                </a:solidFill>
              </a:rPr>
              <a:t>Name: CVE-YYYY-1026</a:t>
            </a:r>
          </a:p>
          <a:p>
            <a:r>
              <a:rPr lang="en-US" sz="1200" dirty="0">
                <a:solidFill>
                  <a:schemeClr val="tx1"/>
                </a:solidFill>
              </a:rPr>
              <a:t>Status: Candidate</a:t>
            </a:r>
          </a:p>
          <a:p>
            <a:r>
              <a:rPr lang="en-US" sz="1200" dirty="0">
                <a:solidFill>
                  <a:schemeClr val="tx1"/>
                </a:solidFill>
              </a:rPr>
              <a:t>URL: http://cve.mitre.org/cgi-bin/cvename.cgi?name=CVE-YYYY-1026</a:t>
            </a:r>
          </a:p>
          <a:p>
            <a:r>
              <a:rPr lang="en-US" sz="1200" dirty="0">
                <a:solidFill>
                  <a:schemeClr val="tx1"/>
                </a:solidFill>
              </a:rPr>
              <a:t>Phase: Assigned (YYYYMMDD)</a:t>
            </a:r>
          </a:p>
          <a:p>
            <a:r>
              <a:rPr lang="en-US" sz="1200" dirty="0">
                <a:solidFill>
                  <a:schemeClr val="tx1"/>
                </a:solidFill>
              </a:rPr>
              <a:t>Category:</a:t>
            </a:r>
          </a:p>
          <a:p>
            <a:endParaRPr lang="en-US" sz="1200" dirty="0">
              <a:solidFill>
                <a:schemeClr val="tx1"/>
              </a:solidFill>
            </a:endParaRPr>
          </a:p>
          <a:p>
            <a:endParaRPr lang="en-US" sz="1200" dirty="0">
              <a:solidFill>
                <a:schemeClr val="tx1"/>
              </a:solidFill>
            </a:endParaRPr>
          </a:p>
          <a:p>
            <a:endParaRPr lang="en-US" sz="1200" strike="sngStrike" dirty="0">
              <a:solidFill>
                <a:schemeClr val="tx1"/>
              </a:solidFill>
            </a:endParaRPr>
          </a:p>
          <a:p>
            <a:r>
              <a:rPr lang="en-US" sz="1200" dirty="0">
                <a:solidFill>
                  <a:schemeClr val="tx1"/>
                </a:solidFill>
              </a:rPr>
              <a:t>** RESERVED **</a:t>
            </a:r>
          </a:p>
          <a:p>
            <a:r>
              <a:rPr lang="en-US" sz="1200" dirty="0">
                <a:solidFill>
                  <a:schemeClr val="tx1"/>
                </a:solidFill>
              </a:rPr>
              <a:t>This candidate has been reserved by an organization or individual that will use it when announcing a new security problem.  When the candidate has been publicized, the details for this candidate will be provided.</a:t>
            </a:r>
          </a:p>
        </p:txBody>
      </p:sp>
      <p:sp>
        <p:nvSpPr>
          <p:cNvPr id="7" name="Rectangle: Rounded Corners 6"/>
          <p:cNvSpPr/>
          <p:nvPr/>
        </p:nvSpPr>
        <p:spPr>
          <a:xfrm>
            <a:off x="2669309" y="4267201"/>
            <a:ext cx="2909454" cy="895927"/>
          </a:xfrm>
          <a:prstGeom prst="round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chemeClr val="tx1"/>
              </a:solidFill>
            </a:endParaRPr>
          </a:p>
        </p:txBody>
      </p:sp>
      <p:sp>
        <p:nvSpPr>
          <p:cNvPr id="10" name="Rectangle: Rounded Corners 9"/>
          <p:cNvSpPr/>
          <p:nvPr/>
        </p:nvSpPr>
        <p:spPr>
          <a:xfrm>
            <a:off x="6899564" y="3980874"/>
            <a:ext cx="3029526" cy="1390072"/>
          </a:xfrm>
          <a:prstGeom prst="round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chemeClr val="tx1"/>
              </a:solidFill>
            </a:endParaRPr>
          </a:p>
        </p:txBody>
      </p:sp>
      <p:cxnSp>
        <p:nvCxnSpPr>
          <p:cNvPr id="12" name="Straight Arrow Connector 11"/>
          <p:cNvCxnSpPr>
            <a:stCxn id="7" idx="3"/>
            <a:endCxn id="10" idx="1"/>
          </p:cNvCxnSpPr>
          <p:nvPr/>
        </p:nvCxnSpPr>
        <p:spPr>
          <a:xfrm flipV="1">
            <a:off x="5578764" y="4675910"/>
            <a:ext cx="1320801" cy="3925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3" name="Rectangle: Rounded Corners 12"/>
          <p:cNvSpPr/>
          <p:nvPr/>
        </p:nvSpPr>
        <p:spPr>
          <a:xfrm>
            <a:off x="6991928" y="3454399"/>
            <a:ext cx="2937163" cy="392546"/>
          </a:xfrm>
          <a:prstGeom prst="round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chemeClr val="tx1"/>
              </a:solidFill>
            </a:endParaRPr>
          </a:p>
        </p:txBody>
      </p:sp>
      <p:sp>
        <p:nvSpPr>
          <p:cNvPr id="15" name="Rectangle: Rounded Corners 14"/>
          <p:cNvSpPr/>
          <p:nvPr/>
        </p:nvSpPr>
        <p:spPr>
          <a:xfrm>
            <a:off x="2669309" y="3703782"/>
            <a:ext cx="3048000" cy="563418"/>
          </a:xfrm>
          <a:prstGeom prst="round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chemeClr val="tx1"/>
              </a:solidFill>
            </a:endParaRPr>
          </a:p>
        </p:txBody>
      </p:sp>
      <p:cxnSp>
        <p:nvCxnSpPr>
          <p:cNvPr id="17" name="Straight Arrow Connector 16"/>
          <p:cNvCxnSpPr>
            <a:stCxn id="15" idx="3"/>
            <a:endCxn id="13" idx="1"/>
          </p:cNvCxnSpPr>
          <p:nvPr/>
        </p:nvCxnSpPr>
        <p:spPr>
          <a:xfrm flipV="1">
            <a:off x="5717309" y="3650673"/>
            <a:ext cx="1274618" cy="33481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8" name="TextBox 17"/>
          <p:cNvSpPr txBox="1"/>
          <p:nvPr/>
        </p:nvSpPr>
        <p:spPr>
          <a:xfrm>
            <a:off x="3359701" y="1350895"/>
            <a:ext cx="1600118" cy="461665"/>
          </a:xfrm>
          <a:prstGeom prst="rect">
            <a:avLst/>
          </a:prstGeom>
          <a:noFill/>
        </p:spPr>
        <p:txBody>
          <a:bodyPr wrap="none" rtlCol="0">
            <a:spAutoFit/>
          </a:bodyPr>
          <a:lstStyle/>
          <a:p>
            <a:pPr>
              <a:spcAft>
                <a:spcPts val="600"/>
              </a:spcAft>
            </a:pPr>
            <a:r>
              <a:rPr lang="en-US" sz="2400" dirty="0">
                <a:ea typeface="Verdana" pitchFamily="34" charset="0"/>
                <a:cs typeface="Verdana" pitchFamily="34" charset="0"/>
              </a:rPr>
              <a:t>Submission</a:t>
            </a:r>
          </a:p>
        </p:txBody>
      </p:sp>
      <p:sp>
        <p:nvSpPr>
          <p:cNvPr id="19" name="TextBox 18"/>
          <p:cNvSpPr txBox="1"/>
          <p:nvPr/>
        </p:nvSpPr>
        <p:spPr>
          <a:xfrm>
            <a:off x="7861818" y="1299868"/>
            <a:ext cx="1162241" cy="461665"/>
          </a:xfrm>
          <a:prstGeom prst="rect">
            <a:avLst/>
          </a:prstGeom>
          <a:noFill/>
        </p:spPr>
        <p:txBody>
          <a:bodyPr wrap="none" rtlCol="0">
            <a:spAutoFit/>
          </a:bodyPr>
          <a:lstStyle/>
          <a:p>
            <a:pPr>
              <a:spcAft>
                <a:spcPts val="600"/>
              </a:spcAft>
            </a:pPr>
            <a:r>
              <a:rPr lang="en-US" sz="2400" dirty="0">
                <a:ea typeface="Verdana" pitchFamily="34" charset="0"/>
                <a:cs typeface="Verdana" pitchFamily="34" charset="0"/>
              </a:rPr>
              <a:t>CVE List</a:t>
            </a:r>
          </a:p>
        </p:txBody>
      </p:sp>
      <p:pic>
        <p:nvPicPr>
          <p:cNvPr id="8" name="Audio 7">
            <a:hlinkClick r:id="" action="ppaction://media"/>
            <a:extLst>
              <a:ext uri="{FF2B5EF4-FFF2-40B4-BE49-F238E27FC236}">
                <a16:creationId xmlns:a16="http://schemas.microsoft.com/office/drawing/2014/main" id="{FC9D6EB2-242D-4401-8C9B-F4784978E5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204830415"/>
      </p:ext>
    </p:extLst>
  </p:cSld>
  <p:clrMapOvr>
    <a:masterClrMapping/>
  </p:clrMapOvr>
  <mc:AlternateContent xmlns:mc="http://schemas.openxmlformats.org/markup-compatibility/2006" xmlns:p14="http://schemas.microsoft.com/office/powerpoint/2010/main">
    <mc:Choice Requires="p14">
      <p:transition spd="slow" p14:dur="2000" advTm="5104"/>
    </mc:Choice>
    <mc:Fallback xmlns="">
      <p:transition spd="slow" advTm="5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Secretariat Publishes Updated CVE List</a:t>
            </a:r>
          </a:p>
        </p:txBody>
      </p:sp>
      <p:sp>
        <p:nvSpPr>
          <p:cNvPr id="4" name="Scroll: Vertical 3"/>
          <p:cNvSpPr/>
          <p:nvPr/>
        </p:nvSpPr>
        <p:spPr>
          <a:xfrm>
            <a:off x="3759200" y="1366130"/>
            <a:ext cx="5089236" cy="4876800"/>
          </a:xfrm>
          <a:prstGeom prst="verticalScroll">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dirty="0">
                <a:solidFill>
                  <a:schemeClr val="tx1"/>
                </a:solidFill>
              </a:rPr>
              <a:t>Name: CVE-YYYY-1026</a:t>
            </a:r>
          </a:p>
          <a:p>
            <a:r>
              <a:rPr lang="en-US" sz="1400" dirty="0">
                <a:solidFill>
                  <a:schemeClr val="tx1"/>
                </a:solidFill>
              </a:rPr>
              <a:t>Status: Candidate</a:t>
            </a:r>
          </a:p>
          <a:p>
            <a:r>
              <a:rPr lang="en-US" sz="1400" dirty="0">
                <a:solidFill>
                  <a:schemeClr val="tx1"/>
                </a:solidFill>
              </a:rPr>
              <a:t>URL: http://cve.mitre.org/cgi-bin/cvename.cgi?name=CVE-YYYY-1026</a:t>
            </a:r>
          </a:p>
          <a:p>
            <a:r>
              <a:rPr lang="en-US" sz="1400" dirty="0">
                <a:solidFill>
                  <a:schemeClr val="tx1"/>
                </a:solidFill>
              </a:rPr>
              <a:t>Phase: Assigned (YYYYMMDD)</a:t>
            </a:r>
          </a:p>
          <a:p>
            <a:r>
              <a:rPr lang="en-US" sz="1400" dirty="0">
                <a:solidFill>
                  <a:schemeClr val="tx1"/>
                </a:solidFill>
              </a:rPr>
              <a:t>Category:</a:t>
            </a:r>
          </a:p>
          <a:p>
            <a:r>
              <a:rPr lang="en-US" sz="1400" dirty="0">
                <a:solidFill>
                  <a:schemeClr val="tx1"/>
                </a:solidFill>
              </a:rPr>
              <a:t>Reference: CONFIRM: www.example.com/security-advisory-1</a:t>
            </a:r>
          </a:p>
          <a:p>
            <a:endParaRPr lang="en-US" sz="1400" strike="sngStrike" dirty="0">
              <a:solidFill>
                <a:schemeClr val="tx1"/>
              </a:solidFill>
            </a:endParaRPr>
          </a:p>
          <a:p>
            <a:r>
              <a:rPr lang="en-US" sz="1400" dirty="0">
                <a:solidFill>
                  <a:schemeClr val="tx1"/>
                </a:solidFill>
              </a:rPr>
              <a:t>Buffer overflow in MY-PRODUCT 1.2.3</a:t>
            </a:r>
          </a:p>
          <a:p>
            <a:endParaRPr lang="en-US" sz="1400" dirty="0">
              <a:solidFill>
                <a:schemeClr val="tx1"/>
              </a:solidFill>
            </a:endParaRPr>
          </a:p>
          <a:p>
            <a:endParaRPr lang="en-US" sz="1400" dirty="0">
              <a:solidFill>
                <a:schemeClr val="tx1"/>
              </a:solidFill>
            </a:endParaRPr>
          </a:p>
          <a:p>
            <a:r>
              <a:rPr lang="en-US" sz="1400" dirty="0">
                <a:solidFill>
                  <a:schemeClr val="tx1"/>
                </a:solidFill>
              </a:rPr>
              <a:t>Current Votes:</a:t>
            </a:r>
          </a:p>
          <a:p>
            <a:r>
              <a:rPr lang="en-US" sz="1400" dirty="0">
                <a:solidFill>
                  <a:schemeClr val="tx1"/>
                </a:solidFill>
              </a:rPr>
              <a:t>None (candidate not yet proposed)</a:t>
            </a:r>
          </a:p>
          <a:p>
            <a:endParaRPr lang="en-US" sz="1400" dirty="0">
              <a:solidFill>
                <a:schemeClr val="tx1"/>
              </a:solidFill>
            </a:endParaRPr>
          </a:p>
          <a:p>
            <a:endParaRPr lang="en-US" sz="1400" dirty="0">
              <a:solidFill>
                <a:schemeClr val="tx1"/>
              </a:solidFill>
            </a:endParaRPr>
          </a:p>
          <a:p>
            <a:r>
              <a:rPr lang="en-US" sz="1400" dirty="0">
                <a:solidFill>
                  <a:schemeClr val="tx1"/>
                </a:solidFill>
              </a:rPr>
              <a:t>=================================</a:t>
            </a:r>
          </a:p>
          <a:p>
            <a:r>
              <a:rPr lang="en-US" sz="1400" dirty="0">
                <a:solidFill>
                  <a:schemeClr val="tx1"/>
                </a:solidFill>
              </a:rPr>
              <a:t>Name: CVE-2016-6260</a:t>
            </a:r>
          </a:p>
          <a:p>
            <a:r>
              <a:rPr lang="en-US" sz="1400" dirty="0">
                <a:solidFill>
                  <a:schemeClr val="tx1"/>
                </a:solidFill>
              </a:rPr>
              <a:t>…</a:t>
            </a:r>
          </a:p>
        </p:txBody>
      </p:sp>
      <p:pic>
        <p:nvPicPr>
          <p:cNvPr id="5" name="Audio 4">
            <a:hlinkClick r:id="" action="ppaction://media"/>
            <a:extLst>
              <a:ext uri="{FF2B5EF4-FFF2-40B4-BE49-F238E27FC236}">
                <a16:creationId xmlns:a16="http://schemas.microsoft.com/office/drawing/2014/main" id="{318961D8-7260-4AEA-B4BF-DAE1DA7CEF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457794896"/>
      </p:ext>
    </p:extLst>
  </p:cSld>
  <p:clrMapOvr>
    <a:masterClrMapping/>
  </p:clrMapOvr>
  <mc:AlternateContent xmlns:mc="http://schemas.openxmlformats.org/markup-compatibility/2006" xmlns:p14="http://schemas.microsoft.com/office/powerpoint/2010/main">
    <mc:Choice Requires="p14">
      <p:transition spd="slow" p14:dur="2000" advTm="7433"/>
    </mc:Choice>
    <mc:Fallback xmlns="">
      <p:transition spd="slow" advTm="7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7AC1C8A-B8A1-490F-B709-C4E0CCAB8EAF}"/>
              </a:ext>
            </a:extLst>
          </p:cNvPr>
          <p:cNvSpPr>
            <a:spLocks noGrp="1"/>
          </p:cNvSpPr>
          <p:nvPr>
            <p:ph idx="1"/>
          </p:nvPr>
        </p:nvSpPr>
        <p:spPr/>
        <p:txBody>
          <a:bodyPr>
            <a:normAutofit/>
          </a:bodyPr>
          <a:lstStyle/>
          <a:p>
            <a:pPr marL="0" indent="0">
              <a:buNone/>
            </a:pPr>
            <a:r>
              <a:rPr lang="en-US" dirty="0"/>
              <a:t>Allocated: </a:t>
            </a:r>
            <a:r>
              <a:rPr lang="en-US" b="0" dirty="0"/>
              <a:t>When CVE IDs are first given to a CNA for later assignment to a vulnerability, they are in the allocated stated.</a:t>
            </a:r>
          </a:p>
          <a:p>
            <a:pPr marL="0" indent="0">
              <a:buNone/>
            </a:pPr>
            <a:r>
              <a:rPr lang="en-US" dirty="0"/>
              <a:t>Assigned: </a:t>
            </a:r>
            <a:r>
              <a:rPr lang="en-US" b="0" dirty="0"/>
              <a:t>If a CVE ID has been associated with a vulnerability by a CNA, then the CVE ID is in the assigned state.</a:t>
            </a:r>
          </a:p>
          <a:p>
            <a:pPr marL="0" indent="0">
              <a:buNone/>
            </a:pPr>
            <a:r>
              <a:rPr lang="en-US" dirty="0"/>
              <a:t>Public: </a:t>
            </a:r>
            <a:r>
              <a:rPr lang="en-US" b="0" dirty="0"/>
              <a:t>If the CVE ID is being used publicly to discuss a vulnerability, then it is in the public state. See Section 8.3 Reference Requirements for the requirements for the CVE Program to consider a CVE ID public.</a:t>
            </a:r>
          </a:p>
          <a:p>
            <a:pPr marL="0" indent="0">
              <a:buNone/>
            </a:pPr>
            <a:r>
              <a:rPr lang="en-US" dirty="0"/>
              <a:t>Rejected</a:t>
            </a:r>
            <a:r>
              <a:rPr lang="en-US" b="0" dirty="0"/>
              <a:t>: If the CVE ID should no longer be used, then it is in the rejected state</a:t>
            </a:r>
          </a:p>
        </p:txBody>
      </p:sp>
      <p:sp>
        <p:nvSpPr>
          <p:cNvPr id="2" name="Title 1"/>
          <p:cNvSpPr>
            <a:spLocks noGrp="1"/>
          </p:cNvSpPr>
          <p:nvPr>
            <p:ph type="title"/>
          </p:nvPr>
        </p:nvSpPr>
        <p:spPr/>
        <p:txBody>
          <a:bodyPr>
            <a:normAutofit/>
          </a:bodyPr>
          <a:lstStyle/>
          <a:p>
            <a:r>
              <a:rPr lang="en-US" dirty="0"/>
              <a:t>CVE ID States Terms</a:t>
            </a:r>
          </a:p>
        </p:txBody>
      </p:sp>
      <p:sp>
        <p:nvSpPr>
          <p:cNvPr id="4" name="Slide Number Placeholder 2">
            <a:extLst>
              <a:ext uri="{FF2B5EF4-FFF2-40B4-BE49-F238E27FC236}">
                <a16:creationId xmlns:a16="http://schemas.microsoft.com/office/drawing/2014/main" id="{A2DF6BB0-2F16-4B59-ACD2-1562E254BA19}"/>
              </a:ext>
            </a:extLst>
          </p:cNvPr>
          <p:cNvSpPr txBox="1">
            <a:spLocks/>
          </p:cNvSpPr>
          <p:nvPr/>
        </p:nvSpPr>
        <p:spPr>
          <a:xfrm>
            <a:off x="10275063" y="55601"/>
            <a:ext cx="1765676" cy="2526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bg1">
                    <a:lumMod val="50000"/>
                  </a:schemeClr>
                </a:solidFill>
                <a:latin typeface="Arial" pitchFamily="34" charset="0"/>
              </a:rPr>
              <a:t>| </a:t>
            </a:r>
            <a:fld id="{295008BC-DA31-4D19-837B-EFA4386B05F5}" type="slidenum">
              <a:rPr lang="en-US" sz="1200" smtClean="0">
                <a:solidFill>
                  <a:schemeClr val="bg1">
                    <a:lumMod val="50000"/>
                  </a:schemeClr>
                </a:solidFill>
                <a:latin typeface="Arial" pitchFamily="34" charset="0"/>
              </a:rPr>
              <a:pPr algn="r"/>
              <a:t>3</a:t>
            </a:fld>
            <a:r>
              <a:rPr lang="en-US" sz="1200">
                <a:solidFill>
                  <a:schemeClr val="bg1">
                    <a:lumMod val="50000"/>
                  </a:schemeClr>
                </a:solidFill>
                <a:latin typeface="Arial" pitchFamily="34" charset="0"/>
              </a:rPr>
              <a:t> |</a:t>
            </a:r>
            <a:r>
              <a:rPr lang="en-US" sz="1200">
                <a:solidFill>
                  <a:schemeClr val="bg1">
                    <a:lumMod val="50000"/>
                  </a:schemeClr>
                </a:solidFill>
                <a:latin typeface="Arial" pitchFamily="34" charset="0"/>
                <a:ea typeface="Verdana" pitchFamily="34" charset="0"/>
                <a:cs typeface="Verdana" pitchFamily="34" charset="0"/>
              </a:rPr>
              <a:t> </a:t>
            </a:r>
            <a:endParaRPr lang="en-US" sz="1200" dirty="0">
              <a:solidFill>
                <a:schemeClr val="bg1">
                  <a:lumMod val="50000"/>
                </a:schemeClr>
              </a:solidFill>
              <a:latin typeface="Arial" pitchFamily="34" charset="0"/>
              <a:ea typeface="Verdana" pitchFamily="34" charset="0"/>
              <a:cs typeface="Verdana" pitchFamily="34" charset="0"/>
            </a:endParaRPr>
          </a:p>
        </p:txBody>
      </p:sp>
      <p:pic>
        <p:nvPicPr>
          <p:cNvPr id="5" name="Audio 4">
            <a:hlinkClick r:id="" action="ppaction://media"/>
            <a:extLst>
              <a:ext uri="{FF2B5EF4-FFF2-40B4-BE49-F238E27FC236}">
                <a16:creationId xmlns:a16="http://schemas.microsoft.com/office/drawing/2014/main" id="{15BEF174-218B-413D-A949-1E593499C9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37557470"/>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EA2D31-CFD3-41BF-A566-9BF14880DB5E}"/>
              </a:ext>
            </a:extLst>
          </p:cNvPr>
          <p:cNvSpPr>
            <a:spLocks noGrp="1"/>
          </p:cNvSpPr>
          <p:nvPr>
            <p:ph idx="1"/>
          </p:nvPr>
        </p:nvSpPr>
        <p:spPr/>
        <p:txBody>
          <a:bodyPr/>
          <a:lstStyle/>
          <a:p>
            <a:pPr>
              <a:buFont typeface="Wingdings" panose="05000000000000000000" pitchFamily="2" charset="2"/>
              <a:buChar char="§"/>
            </a:pPr>
            <a:r>
              <a:rPr lang="en-US" dirty="0"/>
              <a:t>What happens if a CNA doesn’t populate an entry after they publish the CVE ID in their advisory?</a:t>
            </a:r>
          </a:p>
          <a:p>
            <a:pPr lvl="1">
              <a:buFont typeface="Wingdings" panose="05000000000000000000" pitchFamily="2" charset="2"/>
              <a:buChar char="§"/>
            </a:pPr>
            <a:r>
              <a:rPr lang="en-US" dirty="0"/>
              <a:t>People complain (often to MITRE)</a:t>
            </a:r>
          </a:p>
          <a:p>
            <a:pPr>
              <a:buFont typeface="Wingdings" panose="05000000000000000000" pitchFamily="2" charset="2"/>
              <a:buChar char="§"/>
            </a:pPr>
            <a:r>
              <a:rPr lang="en-US" dirty="0"/>
              <a:t>MITRE keeps track of requests to populate CVE entries</a:t>
            </a:r>
          </a:p>
          <a:p>
            <a:pPr>
              <a:buFont typeface="Wingdings" panose="05000000000000000000" pitchFamily="2" charset="2"/>
              <a:buChar char="§"/>
            </a:pPr>
            <a:r>
              <a:rPr lang="en-US" dirty="0"/>
              <a:t>MITRE also monitors several sources for vulnerabilities</a:t>
            </a:r>
          </a:p>
          <a:p>
            <a:pPr>
              <a:buFont typeface="Wingdings" panose="05000000000000000000" pitchFamily="2" charset="2"/>
              <a:buChar char="§"/>
            </a:pPr>
            <a:r>
              <a:rPr lang="en-US" dirty="0"/>
              <a:t>If the percentage of reserved CVE ID’s assigned by a CNA is greater than the total number of public CVE ID’s for the CNA in the last 12 months, then the CNA will not longer receive new CVE IDs until the percentage is below 5%.</a:t>
            </a:r>
          </a:p>
          <a:p>
            <a:endParaRPr lang="en-US" dirty="0"/>
          </a:p>
        </p:txBody>
      </p:sp>
      <p:sp>
        <p:nvSpPr>
          <p:cNvPr id="4" name="Slide Number Placeholder 3">
            <a:extLst>
              <a:ext uri="{FF2B5EF4-FFF2-40B4-BE49-F238E27FC236}">
                <a16:creationId xmlns:a16="http://schemas.microsoft.com/office/drawing/2014/main" id="{0A2C97B8-075E-4244-B030-7EE11464C269}"/>
              </a:ext>
            </a:extLst>
          </p:cNvPr>
          <p:cNvSpPr>
            <a:spLocks noGrp="1"/>
          </p:cNvSpPr>
          <p:nvPr>
            <p:ph type="sldNum" sz="quarter" idx="12"/>
          </p:nvPr>
        </p:nvSpPr>
        <p:spPr>
          <a:prstGeom prst="rect">
            <a:avLst/>
          </a:prstGeom>
        </p:spPr>
        <p:txBody>
          <a:bodyPr/>
          <a:lstStyle/>
          <a:p>
            <a:r>
              <a:rPr lang="en-US">
                <a:solidFill>
                  <a:srgbClr val="C1CD23"/>
                </a:solidFill>
              </a:rPr>
              <a:t>|</a:t>
            </a:r>
            <a:r>
              <a:rPr lang="en-US"/>
              <a:t> </a:t>
            </a:r>
            <a:fld id="{295008BC-DA31-4D19-837B-EFA4386B05F5}" type="slidenum">
              <a:rPr lang="en-US" smtClean="0">
                <a:solidFill>
                  <a:schemeClr val="tx1">
                    <a:lumMod val="50000"/>
                    <a:lumOff val="50000"/>
                  </a:schemeClr>
                </a:solidFill>
              </a:rPr>
              <a:pPr/>
              <a:t>30</a:t>
            </a:fld>
            <a:r>
              <a:rPr lang="en-US"/>
              <a:t> </a:t>
            </a:r>
            <a:r>
              <a:rPr lang="en-US">
                <a:solidFill>
                  <a:srgbClr val="C1CD23"/>
                </a:solidFill>
              </a:rPr>
              <a:t>|</a:t>
            </a:r>
            <a:endParaRPr lang="en-US" dirty="0">
              <a:solidFill>
                <a:srgbClr val="C1CD23"/>
              </a:solidFill>
            </a:endParaRPr>
          </a:p>
        </p:txBody>
      </p:sp>
      <p:sp>
        <p:nvSpPr>
          <p:cNvPr id="2" name="Title 1">
            <a:extLst>
              <a:ext uri="{FF2B5EF4-FFF2-40B4-BE49-F238E27FC236}">
                <a16:creationId xmlns:a16="http://schemas.microsoft.com/office/drawing/2014/main" id="{F0F8C3E4-B065-4111-AA81-36C46F53FD0B}"/>
              </a:ext>
            </a:extLst>
          </p:cNvPr>
          <p:cNvSpPr>
            <a:spLocks noGrp="1"/>
          </p:cNvSpPr>
          <p:nvPr>
            <p:ph type="title"/>
          </p:nvPr>
        </p:nvSpPr>
        <p:spPr/>
        <p:txBody>
          <a:bodyPr>
            <a:normAutofit/>
          </a:bodyPr>
          <a:lstStyle/>
          <a:p>
            <a:r>
              <a:rPr lang="en-US" dirty="0"/>
              <a:t>Reserved by Public (RBP) Policy (MITRE’s Policy) </a:t>
            </a:r>
          </a:p>
        </p:txBody>
      </p:sp>
      <p:pic>
        <p:nvPicPr>
          <p:cNvPr id="6" name="Picture 5">
            <a:extLst>
              <a:ext uri="{FF2B5EF4-FFF2-40B4-BE49-F238E27FC236}">
                <a16:creationId xmlns:a16="http://schemas.microsoft.com/office/drawing/2014/main" id="{4ECEE875-B24F-4083-9133-B007396D91EF}"/>
              </a:ext>
            </a:extLst>
          </p:cNvPr>
          <p:cNvPicPr>
            <a:picLocks noChangeAspect="1"/>
          </p:cNvPicPr>
          <p:nvPr/>
        </p:nvPicPr>
        <p:blipFill>
          <a:blip r:embed="rId5"/>
          <a:stretch>
            <a:fillRect/>
          </a:stretch>
        </p:blipFill>
        <p:spPr>
          <a:xfrm>
            <a:off x="3115137" y="4749775"/>
            <a:ext cx="4741305" cy="804717"/>
          </a:xfrm>
          <a:prstGeom prst="rect">
            <a:avLst/>
          </a:prstGeom>
        </p:spPr>
      </p:pic>
      <p:pic>
        <p:nvPicPr>
          <p:cNvPr id="8" name="Audio 7">
            <a:hlinkClick r:id="" action="ppaction://media"/>
            <a:extLst>
              <a:ext uri="{FF2B5EF4-FFF2-40B4-BE49-F238E27FC236}">
                <a16:creationId xmlns:a16="http://schemas.microsoft.com/office/drawing/2014/main" id="{AC69A522-DA5A-4ED7-A08C-E61FB05850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37316752"/>
      </p:ext>
    </p:extLst>
  </p:cSld>
  <p:clrMapOvr>
    <a:masterClrMapping/>
  </p:clrMapOvr>
  <mc:AlternateContent xmlns:mc="http://schemas.openxmlformats.org/markup-compatibility/2006" xmlns:p14="http://schemas.microsoft.com/office/powerpoint/2010/main">
    <mc:Choice Requires="p14">
      <p:transition spd="slow" p14:dur="2000" advTm="59000"/>
    </mc:Choice>
    <mc:Fallback xmlns="">
      <p:transition spd="slow" advTm="5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780CB-C181-435E-B144-27F989EF37DB}"/>
              </a:ext>
            </a:extLst>
          </p:cNvPr>
          <p:cNvSpPr>
            <a:spLocks noGrp="1"/>
          </p:cNvSpPr>
          <p:nvPr>
            <p:ph type="ctrTitle" sz="quarter"/>
          </p:nvPr>
        </p:nvSpPr>
        <p:spPr/>
        <p:txBody>
          <a:bodyPr/>
          <a:lstStyle/>
          <a:p>
            <a:r>
              <a:rPr lang="en-US" dirty="0"/>
              <a:t>Update CVE Entries</a:t>
            </a:r>
          </a:p>
        </p:txBody>
      </p:sp>
      <p:sp>
        <p:nvSpPr>
          <p:cNvPr id="3" name="Slide Number Placeholder 2">
            <a:extLst>
              <a:ext uri="{FF2B5EF4-FFF2-40B4-BE49-F238E27FC236}">
                <a16:creationId xmlns:a16="http://schemas.microsoft.com/office/drawing/2014/main" id="{73B34F68-BB84-4AE0-BAFD-A9D85A011EC1}"/>
              </a:ext>
            </a:extLst>
          </p:cNvPr>
          <p:cNvSpPr>
            <a:spLocks noGrp="1"/>
          </p:cNvSpPr>
          <p:nvPr>
            <p:ph type="sldNum" sz="quarter" idx="12"/>
          </p:nvPr>
        </p:nvSpPr>
        <p:spPr/>
        <p:txBody>
          <a:bodyPr/>
          <a:lstStyle/>
          <a:p>
            <a:r>
              <a:rPr lang="en-US">
                <a:latin typeface="Arial" pitchFamily="34" charset="0"/>
              </a:rPr>
              <a:t>| </a:t>
            </a:r>
            <a:fld id="{295008BC-DA31-4D19-837B-EFA4386B05F5}" type="slidenum">
              <a:rPr lang="en-US" smtClean="0">
                <a:latin typeface="Arial" pitchFamily="34" charset="0"/>
              </a:rPr>
              <a:pPr/>
              <a:t>31</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4" name="Audio 3">
            <a:hlinkClick r:id="" action="ppaction://media"/>
            <a:extLst>
              <a:ext uri="{FF2B5EF4-FFF2-40B4-BE49-F238E27FC236}">
                <a16:creationId xmlns:a16="http://schemas.microsoft.com/office/drawing/2014/main" id="{A8FA15C3-73A9-4377-9211-0888C941D2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6985273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CNA Is Asked to Update a CVE Entry</a:t>
            </a:r>
          </a:p>
        </p:txBody>
      </p:sp>
      <p:grpSp>
        <p:nvGrpSpPr>
          <p:cNvPr id="3" name="Group 2">
            <a:extLst>
              <a:ext uri="{FF2B5EF4-FFF2-40B4-BE49-F238E27FC236}">
                <a16:creationId xmlns:a16="http://schemas.microsoft.com/office/drawing/2014/main" id="{CB2BB435-BA41-4BED-B8B1-9CF56A34239F}"/>
              </a:ext>
            </a:extLst>
          </p:cNvPr>
          <p:cNvGrpSpPr/>
          <p:nvPr/>
        </p:nvGrpSpPr>
        <p:grpSpPr>
          <a:xfrm>
            <a:off x="3050022" y="1926071"/>
            <a:ext cx="6414654" cy="2505363"/>
            <a:chOff x="1154547" y="1687945"/>
            <a:chExt cx="6414654" cy="2505363"/>
          </a:xfrm>
        </p:grpSpPr>
        <p:sp>
          <p:nvSpPr>
            <p:cNvPr id="4" name="Rectangle: Rounded Corners 3"/>
            <p:cNvSpPr/>
            <p:nvPr/>
          </p:nvSpPr>
          <p:spPr>
            <a:xfrm>
              <a:off x="1154547" y="3103417"/>
              <a:ext cx="1736436" cy="1089891"/>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schemeClr val="bg1"/>
                  </a:solidFill>
                </a:rPr>
                <a:t>Reporter</a:t>
              </a:r>
            </a:p>
          </p:txBody>
        </p:sp>
        <p:cxnSp>
          <p:nvCxnSpPr>
            <p:cNvPr id="6" name="Straight Arrow Connector 5"/>
            <p:cNvCxnSpPr>
              <a:stCxn id="4" idx="3"/>
              <a:endCxn id="10" idx="1"/>
            </p:cNvCxnSpPr>
            <p:nvPr/>
          </p:nvCxnSpPr>
          <p:spPr>
            <a:xfrm>
              <a:off x="2890983" y="3648363"/>
              <a:ext cx="294178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9" name="Scroll: Vertical 8"/>
            <p:cNvSpPr/>
            <p:nvPr/>
          </p:nvSpPr>
          <p:spPr>
            <a:xfrm>
              <a:off x="3505200" y="1687945"/>
              <a:ext cx="1992489" cy="1839192"/>
            </a:xfrm>
            <a:prstGeom prst="verticalScroll">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Please update CVE-YYYY-NNNN</a:t>
              </a:r>
            </a:p>
            <a:p>
              <a:pPr algn="ctr"/>
              <a:r>
                <a:rPr lang="en-US" dirty="0">
                  <a:solidFill>
                    <a:schemeClr val="tx1"/>
                  </a:solidFill>
                </a:rPr>
                <a:t>….</a:t>
              </a:r>
            </a:p>
          </p:txBody>
        </p:sp>
        <p:sp>
          <p:nvSpPr>
            <p:cNvPr id="10" name="Rectangle: Rounded Corners 9"/>
            <p:cNvSpPr/>
            <p:nvPr/>
          </p:nvSpPr>
          <p:spPr>
            <a:xfrm>
              <a:off x="5832765" y="3103417"/>
              <a:ext cx="1736436" cy="1089891"/>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bg1"/>
                  </a:solidFill>
                </a:rPr>
                <a:t>CNA</a:t>
              </a:r>
            </a:p>
          </p:txBody>
        </p:sp>
      </p:grpSp>
      <p:pic>
        <p:nvPicPr>
          <p:cNvPr id="5" name="Audio 4">
            <a:hlinkClick r:id="" action="ppaction://media"/>
            <a:extLst>
              <a:ext uri="{FF2B5EF4-FFF2-40B4-BE49-F238E27FC236}">
                <a16:creationId xmlns:a16="http://schemas.microsoft.com/office/drawing/2014/main" id="{5390CA4A-6061-4A1C-A694-663B16C9E6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16272004"/>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Determine Responsible CNA</a:t>
            </a:r>
          </a:p>
        </p:txBody>
      </p:sp>
      <p:sp>
        <p:nvSpPr>
          <p:cNvPr id="4" name="Rectangle: Rounded Corners 3"/>
          <p:cNvSpPr/>
          <p:nvPr/>
        </p:nvSpPr>
        <p:spPr>
          <a:xfrm>
            <a:off x="2353927" y="1642918"/>
            <a:ext cx="1736436" cy="1089891"/>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schemeClr val="bg1"/>
                </a:solidFill>
              </a:rPr>
              <a:t>Reporter/CNA</a:t>
            </a:r>
          </a:p>
        </p:txBody>
      </p:sp>
      <p:sp>
        <p:nvSpPr>
          <p:cNvPr id="5" name="Scroll: Vertical 4"/>
          <p:cNvSpPr/>
          <p:nvPr/>
        </p:nvSpPr>
        <p:spPr>
          <a:xfrm>
            <a:off x="7242016" y="2393244"/>
            <a:ext cx="2935112" cy="2652889"/>
          </a:xfrm>
          <a:prstGeom prst="verticalScroll">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chemeClr val="tx1"/>
                </a:solidFill>
              </a:rPr>
              <a:t>CVE-YYYY-NNNN</a:t>
            </a:r>
          </a:p>
          <a:p>
            <a:r>
              <a:rPr lang="en-US" dirty="0">
                <a:solidFill>
                  <a:schemeClr val="tx1"/>
                </a:solidFill>
              </a:rPr>
              <a:t>Vulnerability in Product A allows attacker to do something bad.</a:t>
            </a:r>
          </a:p>
        </p:txBody>
      </p:sp>
      <p:cxnSp>
        <p:nvCxnSpPr>
          <p:cNvPr id="7" name="Straight Arrow Connector 6"/>
          <p:cNvCxnSpPr>
            <a:stCxn id="4" idx="3"/>
            <a:endCxn id="12" idx="1"/>
          </p:cNvCxnSpPr>
          <p:nvPr/>
        </p:nvCxnSpPr>
        <p:spPr>
          <a:xfrm>
            <a:off x="4090364" y="2187864"/>
            <a:ext cx="3529637" cy="127064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8" name="TextBox 7"/>
          <p:cNvSpPr txBox="1"/>
          <p:nvPr/>
        </p:nvSpPr>
        <p:spPr>
          <a:xfrm>
            <a:off x="7496740" y="1907621"/>
            <a:ext cx="2425664" cy="338554"/>
          </a:xfrm>
          <a:prstGeom prst="rect">
            <a:avLst/>
          </a:prstGeom>
          <a:noFill/>
        </p:spPr>
        <p:txBody>
          <a:bodyPr wrap="none" rtlCol="0">
            <a:spAutoFit/>
          </a:bodyPr>
          <a:lstStyle/>
          <a:p>
            <a:pPr>
              <a:spcAft>
                <a:spcPts val="600"/>
              </a:spcAft>
            </a:pPr>
            <a:r>
              <a:rPr lang="en-US" sz="1600" dirty="0">
                <a:ea typeface="Verdana" pitchFamily="34" charset="0"/>
                <a:cs typeface="Verdana" pitchFamily="34" charset="0"/>
              </a:rPr>
              <a:t>https://cve.mitre.org/cve/</a:t>
            </a:r>
          </a:p>
        </p:txBody>
      </p:sp>
      <p:graphicFrame>
        <p:nvGraphicFramePr>
          <p:cNvPr id="11" name="Table 10"/>
          <p:cNvGraphicFramePr>
            <a:graphicFrameLocks noGrp="1"/>
          </p:cNvGraphicFramePr>
          <p:nvPr/>
        </p:nvGraphicFramePr>
        <p:xfrm>
          <a:off x="2133600" y="3719687"/>
          <a:ext cx="4521006" cy="2225040"/>
        </p:xfrm>
        <a:graphic>
          <a:graphicData uri="http://schemas.openxmlformats.org/drawingml/2006/table">
            <a:tbl>
              <a:tblPr firstRow="1" bandRow="1">
                <a:tableStyleId>{5C22544A-7EE6-4342-B048-85BDC9FD1C3A}</a:tableStyleId>
              </a:tblPr>
              <a:tblGrid>
                <a:gridCol w="1507002">
                  <a:extLst>
                    <a:ext uri="{9D8B030D-6E8A-4147-A177-3AD203B41FA5}">
                      <a16:colId xmlns:a16="http://schemas.microsoft.com/office/drawing/2014/main" val="1889937737"/>
                    </a:ext>
                  </a:extLst>
                </a:gridCol>
                <a:gridCol w="1507002">
                  <a:extLst>
                    <a:ext uri="{9D8B030D-6E8A-4147-A177-3AD203B41FA5}">
                      <a16:colId xmlns:a16="http://schemas.microsoft.com/office/drawing/2014/main" val="2049972057"/>
                    </a:ext>
                  </a:extLst>
                </a:gridCol>
                <a:gridCol w="1507002">
                  <a:extLst>
                    <a:ext uri="{9D8B030D-6E8A-4147-A177-3AD203B41FA5}">
                      <a16:colId xmlns:a16="http://schemas.microsoft.com/office/drawing/2014/main" val="1728455630"/>
                    </a:ext>
                  </a:extLst>
                </a:gridCol>
              </a:tblGrid>
              <a:tr h="370840">
                <a:tc>
                  <a:txBody>
                    <a:bodyPr/>
                    <a:lstStyle/>
                    <a:p>
                      <a:r>
                        <a:rPr lang="en-US" dirty="0"/>
                        <a:t>CNA</a:t>
                      </a:r>
                    </a:p>
                  </a:txBody>
                  <a:tcPr/>
                </a:tc>
                <a:tc>
                  <a:txBody>
                    <a:bodyPr/>
                    <a:lstStyle/>
                    <a:p>
                      <a:r>
                        <a:rPr lang="en-US" dirty="0"/>
                        <a:t>Scope</a:t>
                      </a:r>
                    </a:p>
                  </a:txBody>
                  <a:tcPr/>
                </a:tc>
                <a:tc>
                  <a:txBody>
                    <a:bodyPr/>
                    <a:lstStyle/>
                    <a:p>
                      <a:r>
                        <a:rPr lang="en-US" dirty="0"/>
                        <a:t>Contact</a:t>
                      </a:r>
                    </a:p>
                  </a:txBody>
                  <a:tcPr/>
                </a:tc>
                <a:extLst>
                  <a:ext uri="{0D108BD9-81ED-4DB2-BD59-A6C34878D82A}">
                    <a16:rowId xmlns:a16="http://schemas.microsoft.com/office/drawing/2014/main" val="4182663542"/>
                  </a:ext>
                </a:extLst>
              </a:tr>
              <a:tr h="370840">
                <a:tc>
                  <a:txBody>
                    <a:bodyPr/>
                    <a:lstStyle/>
                    <a:p>
                      <a:r>
                        <a:rPr lang="en-US" dirty="0"/>
                        <a:t>CNA 1</a:t>
                      </a:r>
                    </a:p>
                  </a:txBody>
                  <a:tcPr/>
                </a:tc>
                <a:tc>
                  <a:txBody>
                    <a:bodyPr/>
                    <a:lstStyle/>
                    <a:p>
                      <a:r>
                        <a:rPr lang="en-US" dirty="0"/>
                        <a:t>Scope</a:t>
                      </a:r>
                      <a:r>
                        <a:rPr lang="en-US" baseline="0" dirty="0"/>
                        <a:t> 1</a:t>
                      </a:r>
                      <a:endParaRPr lang="en-US" dirty="0"/>
                    </a:p>
                  </a:txBody>
                  <a:tcPr/>
                </a:tc>
                <a:tc>
                  <a:txBody>
                    <a:bodyPr/>
                    <a:lstStyle/>
                    <a:p>
                      <a:r>
                        <a:rPr lang="en-US" dirty="0"/>
                        <a:t>Email</a:t>
                      </a:r>
                      <a:r>
                        <a:rPr lang="en-US" baseline="0" dirty="0"/>
                        <a:t> 1</a:t>
                      </a:r>
                      <a:endParaRPr lang="en-US" dirty="0"/>
                    </a:p>
                  </a:txBody>
                  <a:tcPr/>
                </a:tc>
                <a:extLst>
                  <a:ext uri="{0D108BD9-81ED-4DB2-BD59-A6C34878D82A}">
                    <a16:rowId xmlns:a16="http://schemas.microsoft.com/office/drawing/2014/main" val="1924468561"/>
                  </a:ext>
                </a:extLst>
              </a:tr>
              <a:tr h="370840">
                <a:tc>
                  <a:txBody>
                    <a:bodyPr/>
                    <a:lstStyle/>
                    <a:p>
                      <a:r>
                        <a:rPr lang="en-US" dirty="0"/>
                        <a:t>CNA 2</a:t>
                      </a:r>
                    </a:p>
                  </a:txBody>
                  <a:tcPr/>
                </a:tc>
                <a:tc>
                  <a:txBody>
                    <a:bodyPr/>
                    <a:lstStyle/>
                    <a:p>
                      <a:r>
                        <a:rPr lang="en-US" dirty="0"/>
                        <a:t>Scope 2</a:t>
                      </a:r>
                    </a:p>
                  </a:txBody>
                  <a:tcPr/>
                </a:tc>
                <a:tc>
                  <a:txBody>
                    <a:bodyPr/>
                    <a:lstStyle/>
                    <a:p>
                      <a:r>
                        <a:rPr lang="en-US" dirty="0"/>
                        <a:t>Form 1</a:t>
                      </a:r>
                    </a:p>
                  </a:txBody>
                  <a:tcPr/>
                </a:tc>
                <a:extLst>
                  <a:ext uri="{0D108BD9-81ED-4DB2-BD59-A6C34878D82A}">
                    <a16:rowId xmlns:a16="http://schemas.microsoft.com/office/drawing/2014/main" val="3153322895"/>
                  </a:ext>
                </a:extLst>
              </a:tr>
              <a:tr h="370840">
                <a:tc>
                  <a:txBody>
                    <a:bodyPr/>
                    <a:lstStyle/>
                    <a:p>
                      <a:r>
                        <a:rPr lang="en-US" dirty="0"/>
                        <a:t>CNA 3</a:t>
                      </a:r>
                    </a:p>
                  </a:txBody>
                  <a:tcPr/>
                </a:tc>
                <a:tc>
                  <a:txBody>
                    <a:bodyPr/>
                    <a:lstStyle/>
                    <a:p>
                      <a:r>
                        <a:rPr lang="en-US" dirty="0"/>
                        <a:t>Product </a:t>
                      </a:r>
                      <a:r>
                        <a:rPr lang="en-US" baseline="0" dirty="0"/>
                        <a:t>A…</a:t>
                      </a:r>
                      <a:endParaRPr lang="en-US" dirty="0"/>
                    </a:p>
                  </a:txBody>
                  <a:tcPr/>
                </a:tc>
                <a:tc>
                  <a:txBody>
                    <a:bodyPr/>
                    <a:lstStyle/>
                    <a:p>
                      <a:r>
                        <a:rPr lang="en-US" dirty="0"/>
                        <a:t>Email 2</a:t>
                      </a:r>
                    </a:p>
                  </a:txBody>
                  <a:tcPr/>
                </a:tc>
                <a:extLst>
                  <a:ext uri="{0D108BD9-81ED-4DB2-BD59-A6C34878D82A}">
                    <a16:rowId xmlns:a16="http://schemas.microsoft.com/office/drawing/2014/main" val="1203000951"/>
                  </a:ext>
                </a:extLst>
              </a:tr>
              <a:tr h="370840">
                <a:tc>
                  <a:txBody>
                    <a:bodyPr/>
                    <a:lstStyle/>
                    <a:p>
                      <a:r>
                        <a:rPr lang="en-US" dirty="0"/>
                        <a:t>CNA 4</a:t>
                      </a:r>
                    </a:p>
                  </a:txBody>
                  <a:tcPr/>
                </a:tc>
                <a:tc>
                  <a:txBody>
                    <a:bodyPr/>
                    <a:lstStyle/>
                    <a:p>
                      <a:r>
                        <a:rPr lang="en-US" dirty="0"/>
                        <a:t>Scope</a:t>
                      </a:r>
                      <a:r>
                        <a:rPr lang="en-US" baseline="0" dirty="0"/>
                        <a:t> 4</a:t>
                      </a:r>
                      <a:endParaRPr lang="en-US" dirty="0"/>
                    </a:p>
                  </a:txBody>
                  <a:tcPr/>
                </a:tc>
                <a:tc>
                  <a:txBody>
                    <a:bodyPr/>
                    <a:lstStyle/>
                    <a:p>
                      <a:r>
                        <a:rPr lang="en-US" dirty="0"/>
                        <a:t>Email 3</a:t>
                      </a:r>
                    </a:p>
                  </a:txBody>
                  <a:tcPr/>
                </a:tc>
                <a:extLst>
                  <a:ext uri="{0D108BD9-81ED-4DB2-BD59-A6C34878D82A}">
                    <a16:rowId xmlns:a16="http://schemas.microsoft.com/office/drawing/2014/main" val="2057767553"/>
                  </a:ext>
                </a:extLst>
              </a:tr>
              <a:tr h="370840">
                <a:tc>
                  <a:txBody>
                    <a:bodyPr/>
                    <a:lstStyle/>
                    <a:p>
                      <a:r>
                        <a:rPr lang="en-US" dirty="0"/>
                        <a:t>CNA 5</a:t>
                      </a:r>
                    </a:p>
                  </a:txBody>
                  <a:tcPr/>
                </a:tc>
                <a:tc>
                  <a:txBody>
                    <a:bodyPr/>
                    <a:lstStyle/>
                    <a:p>
                      <a:r>
                        <a:rPr lang="en-US" dirty="0"/>
                        <a:t>Scope 5</a:t>
                      </a:r>
                    </a:p>
                  </a:txBody>
                  <a:tcPr/>
                </a:tc>
                <a:tc>
                  <a:txBody>
                    <a:bodyPr/>
                    <a:lstStyle/>
                    <a:p>
                      <a:r>
                        <a:rPr lang="en-US" dirty="0"/>
                        <a:t>Form 2</a:t>
                      </a:r>
                    </a:p>
                  </a:txBody>
                  <a:tcPr/>
                </a:tc>
                <a:extLst>
                  <a:ext uri="{0D108BD9-81ED-4DB2-BD59-A6C34878D82A}">
                    <a16:rowId xmlns:a16="http://schemas.microsoft.com/office/drawing/2014/main" val="872638804"/>
                  </a:ext>
                </a:extLst>
              </a:tr>
            </a:tbl>
          </a:graphicData>
        </a:graphic>
      </p:graphicFrame>
      <p:sp>
        <p:nvSpPr>
          <p:cNvPr id="12" name="Rectangle: Rounded Corners 11"/>
          <p:cNvSpPr/>
          <p:nvPr/>
        </p:nvSpPr>
        <p:spPr>
          <a:xfrm>
            <a:off x="7620001" y="3327141"/>
            <a:ext cx="1106311" cy="262726"/>
          </a:xfrm>
          <a:prstGeom prst="round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chemeClr val="tx1"/>
              </a:solidFill>
            </a:endParaRPr>
          </a:p>
        </p:txBody>
      </p:sp>
      <p:cxnSp>
        <p:nvCxnSpPr>
          <p:cNvPr id="15" name="Straight Arrow Connector 14"/>
          <p:cNvCxnSpPr>
            <a:stCxn id="12" idx="1"/>
          </p:cNvCxnSpPr>
          <p:nvPr/>
        </p:nvCxnSpPr>
        <p:spPr>
          <a:xfrm flipH="1">
            <a:off x="6262610" y="3458504"/>
            <a:ext cx="1357390" cy="161385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6" name="TextBox 15"/>
          <p:cNvSpPr txBox="1"/>
          <p:nvPr/>
        </p:nvSpPr>
        <p:spPr>
          <a:xfrm>
            <a:off x="2056506" y="3284404"/>
            <a:ext cx="2556213" cy="400110"/>
          </a:xfrm>
          <a:prstGeom prst="rect">
            <a:avLst/>
          </a:prstGeom>
          <a:noFill/>
        </p:spPr>
        <p:txBody>
          <a:bodyPr wrap="none" rtlCol="0">
            <a:spAutoFit/>
          </a:bodyPr>
          <a:lstStyle/>
          <a:p>
            <a:pPr>
              <a:spcAft>
                <a:spcPts val="600"/>
              </a:spcAft>
            </a:pPr>
            <a:r>
              <a:rPr lang="en-US" sz="2000" b="1" dirty="0">
                <a:hlinkClick r:id="rId5"/>
              </a:rPr>
              <a:t>https://cve.mitre.org/</a:t>
            </a:r>
            <a:endParaRPr lang="en-US" sz="2000" b="1" dirty="0">
              <a:ea typeface="Verdana" pitchFamily="34" charset="0"/>
              <a:cs typeface="Verdana" pitchFamily="34" charset="0"/>
            </a:endParaRPr>
          </a:p>
        </p:txBody>
      </p:sp>
      <p:sp>
        <p:nvSpPr>
          <p:cNvPr id="17" name="Rectangle: Rounded Corners 16"/>
          <p:cNvSpPr/>
          <p:nvPr/>
        </p:nvSpPr>
        <p:spPr>
          <a:xfrm>
            <a:off x="2223912" y="4914769"/>
            <a:ext cx="4038698" cy="266831"/>
          </a:xfrm>
          <a:prstGeom prst="round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chemeClr val="tx1"/>
              </a:solidFill>
            </a:endParaRPr>
          </a:p>
        </p:txBody>
      </p:sp>
      <p:pic>
        <p:nvPicPr>
          <p:cNvPr id="3" name="Audio 2">
            <a:hlinkClick r:id="" action="ppaction://media"/>
            <a:extLst>
              <a:ext uri="{FF2B5EF4-FFF2-40B4-BE49-F238E27FC236}">
                <a16:creationId xmlns:a16="http://schemas.microsoft.com/office/drawing/2014/main" id="{CA7CEADA-9CE6-4475-B67D-CD20F6B210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596216256"/>
      </p:ext>
    </p:extLst>
  </p:cSld>
  <p:clrMapOvr>
    <a:masterClrMapping/>
  </p:clrMapOvr>
  <mc:AlternateContent xmlns:mc="http://schemas.openxmlformats.org/markup-compatibility/2006" xmlns:p14="http://schemas.microsoft.com/office/powerpoint/2010/main">
    <mc:Choice Requires="p14">
      <p:transition spd="slow" p14:dur="2000" advTm="20372"/>
    </mc:Choice>
    <mc:Fallback xmlns="">
      <p:transition spd="slow" advTm="20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Responsible CNA Is Asked to Make the Change</a:t>
            </a:r>
          </a:p>
        </p:txBody>
      </p:sp>
      <p:grpSp>
        <p:nvGrpSpPr>
          <p:cNvPr id="3" name="Group 2">
            <a:extLst>
              <a:ext uri="{FF2B5EF4-FFF2-40B4-BE49-F238E27FC236}">
                <a16:creationId xmlns:a16="http://schemas.microsoft.com/office/drawing/2014/main" id="{517776C6-D23C-4994-A2DB-8C5088A780EB}"/>
              </a:ext>
            </a:extLst>
          </p:cNvPr>
          <p:cNvGrpSpPr/>
          <p:nvPr/>
        </p:nvGrpSpPr>
        <p:grpSpPr>
          <a:xfrm>
            <a:off x="3126222" y="1897496"/>
            <a:ext cx="6414654" cy="2505363"/>
            <a:chOff x="1154547" y="1687945"/>
            <a:chExt cx="6414654" cy="2505363"/>
          </a:xfrm>
        </p:grpSpPr>
        <p:sp>
          <p:nvSpPr>
            <p:cNvPr id="4" name="Rectangle: Rounded Corners 3"/>
            <p:cNvSpPr/>
            <p:nvPr/>
          </p:nvSpPr>
          <p:spPr>
            <a:xfrm>
              <a:off x="1154547" y="3103417"/>
              <a:ext cx="1736436" cy="1089891"/>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schemeClr val="bg1"/>
                  </a:solidFill>
                </a:rPr>
                <a:t>Reporter/CNA</a:t>
              </a:r>
            </a:p>
          </p:txBody>
        </p:sp>
        <p:cxnSp>
          <p:nvCxnSpPr>
            <p:cNvPr id="6" name="Straight Arrow Connector 5"/>
            <p:cNvCxnSpPr>
              <a:stCxn id="4" idx="3"/>
              <a:endCxn id="10" idx="1"/>
            </p:cNvCxnSpPr>
            <p:nvPr/>
          </p:nvCxnSpPr>
          <p:spPr>
            <a:xfrm>
              <a:off x="2890983" y="3648363"/>
              <a:ext cx="294178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9" name="Scroll: Vertical 8"/>
            <p:cNvSpPr/>
            <p:nvPr/>
          </p:nvSpPr>
          <p:spPr>
            <a:xfrm>
              <a:off x="3505200" y="1687945"/>
              <a:ext cx="1992489" cy="1839192"/>
            </a:xfrm>
            <a:prstGeom prst="verticalScroll">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Please update CVE-YYYY-NNNN</a:t>
              </a:r>
            </a:p>
            <a:p>
              <a:pPr algn="ctr"/>
              <a:r>
                <a:rPr lang="en-US" dirty="0">
                  <a:solidFill>
                    <a:schemeClr val="tx1"/>
                  </a:solidFill>
                </a:rPr>
                <a:t>….</a:t>
              </a:r>
            </a:p>
          </p:txBody>
        </p:sp>
        <p:sp>
          <p:nvSpPr>
            <p:cNvPr id="10" name="Rectangle: Rounded Corners 9"/>
            <p:cNvSpPr/>
            <p:nvPr/>
          </p:nvSpPr>
          <p:spPr>
            <a:xfrm>
              <a:off x="5832765" y="3103417"/>
              <a:ext cx="1736436" cy="1089891"/>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bg1"/>
                  </a:solidFill>
                </a:rPr>
                <a:t>Responsible CNA</a:t>
              </a:r>
            </a:p>
          </p:txBody>
        </p:sp>
      </p:grpSp>
      <p:pic>
        <p:nvPicPr>
          <p:cNvPr id="5" name="Audio 4">
            <a:hlinkClick r:id="" action="ppaction://media"/>
            <a:extLst>
              <a:ext uri="{FF2B5EF4-FFF2-40B4-BE49-F238E27FC236}">
                <a16:creationId xmlns:a16="http://schemas.microsoft.com/office/drawing/2014/main" id="{0C11EFFE-EE9F-4289-BB3F-7638238956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7980468"/>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Responsible CNA Decides Whether to Change the Entry</a:t>
            </a:r>
          </a:p>
        </p:txBody>
      </p:sp>
      <p:grpSp>
        <p:nvGrpSpPr>
          <p:cNvPr id="3" name="Group 2">
            <a:extLst>
              <a:ext uri="{FF2B5EF4-FFF2-40B4-BE49-F238E27FC236}">
                <a16:creationId xmlns:a16="http://schemas.microsoft.com/office/drawing/2014/main" id="{1FDE27FE-2506-40F1-8670-A0293BAAA538}"/>
              </a:ext>
            </a:extLst>
          </p:cNvPr>
          <p:cNvGrpSpPr/>
          <p:nvPr/>
        </p:nvGrpSpPr>
        <p:grpSpPr>
          <a:xfrm>
            <a:off x="2199252" y="2224915"/>
            <a:ext cx="7793496" cy="3292834"/>
            <a:chOff x="2656706" y="2552906"/>
            <a:chExt cx="7793496" cy="3292834"/>
          </a:xfrm>
        </p:grpSpPr>
        <p:cxnSp>
          <p:nvCxnSpPr>
            <p:cNvPr id="6" name="Straight Arrow Connector 5"/>
            <p:cNvCxnSpPr>
              <a:cxnSpLocks/>
              <a:stCxn id="10" idx="3"/>
              <a:endCxn id="7" idx="1"/>
            </p:cNvCxnSpPr>
            <p:nvPr/>
          </p:nvCxnSpPr>
          <p:spPr>
            <a:xfrm flipV="1">
              <a:off x="4425980" y="3644323"/>
              <a:ext cx="586944" cy="2011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0" name="Rectangle: Rounded Corners 9"/>
            <p:cNvSpPr/>
            <p:nvPr/>
          </p:nvSpPr>
          <p:spPr>
            <a:xfrm>
              <a:off x="2656706" y="3151879"/>
              <a:ext cx="1769275" cy="1025109"/>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bg1"/>
                  </a:solidFill>
                </a:rPr>
                <a:t>Responsible CNA</a:t>
              </a:r>
            </a:p>
          </p:txBody>
        </p:sp>
        <p:sp>
          <p:nvSpPr>
            <p:cNvPr id="11" name="Rectangle: Rounded Corners 10"/>
            <p:cNvSpPr/>
            <p:nvPr/>
          </p:nvSpPr>
          <p:spPr>
            <a:xfrm>
              <a:off x="8650658" y="3109432"/>
              <a:ext cx="1769275" cy="1089891"/>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chemeClr val="bg1"/>
                  </a:solidFill>
                </a:rPr>
                <a:t>Root CNA</a:t>
              </a:r>
            </a:p>
          </p:txBody>
        </p:sp>
        <p:sp>
          <p:nvSpPr>
            <p:cNvPr id="14" name="TextBox 13"/>
            <p:cNvSpPr txBox="1"/>
            <p:nvPr/>
          </p:nvSpPr>
          <p:spPr>
            <a:xfrm>
              <a:off x="6899896" y="2552906"/>
              <a:ext cx="1893735" cy="984885"/>
            </a:xfrm>
            <a:prstGeom prst="rect">
              <a:avLst/>
            </a:prstGeom>
            <a:noFill/>
          </p:spPr>
          <p:txBody>
            <a:bodyPr wrap="square" rtlCol="0">
              <a:spAutoFit/>
            </a:bodyPr>
            <a:lstStyle/>
            <a:p>
              <a:pPr>
                <a:spcAft>
                  <a:spcPts val="600"/>
                </a:spcAft>
              </a:pPr>
              <a:r>
                <a:rPr lang="en-US" sz="1600" dirty="0">
                  <a:ea typeface="Verdana" pitchFamily="34" charset="0"/>
                  <a:cs typeface="Verdana" pitchFamily="34" charset="0"/>
                </a:rPr>
                <a:t>Please update</a:t>
              </a:r>
            </a:p>
            <a:p>
              <a:pPr>
                <a:spcAft>
                  <a:spcPts val="600"/>
                </a:spcAft>
              </a:pPr>
              <a:r>
                <a:rPr lang="en-US" sz="1600" dirty="0">
                  <a:ea typeface="Verdana" pitchFamily="34" charset="0"/>
                  <a:cs typeface="Verdana" pitchFamily="34" charset="0"/>
                </a:rPr>
                <a:t>CVE-YYYY-NNNN</a:t>
              </a:r>
            </a:p>
            <a:p>
              <a:pPr>
                <a:spcAft>
                  <a:spcPts val="600"/>
                </a:spcAft>
              </a:pPr>
              <a:r>
                <a:rPr lang="en-US" sz="1600" dirty="0">
                  <a:ea typeface="Verdana" pitchFamily="34" charset="0"/>
                  <a:cs typeface="Verdana" pitchFamily="34" charset="0"/>
                </a:rPr>
                <a:t>…</a:t>
              </a:r>
            </a:p>
          </p:txBody>
        </p:sp>
        <p:sp>
          <p:nvSpPr>
            <p:cNvPr id="7" name="Diamond 6">
              <a:extLst>
                <a:ext uri="{FF2B5EF4-FFF2-40B4-BE49-F238E27FC236}">
                  <a16:creationId xmlns:a16="http://schemas.microsoft.com/office/drawing/2014/main" id="{596E2B53-B1C4-4543-9378-6502890EFE2A}"/>
                </a:ext>
              </a:extLst>
            </p:cNvPr>
            <p:cNvSpPr/>
            <p:nvPr/>
          </p:nvSpPr>
          <p:spPr>
            <a:xfrm>
              <a:off x="5012925" y="2650023"/>
              <a:ext cx="2029943" cy="1988598"/>
            </a:xfrm>
            <a:prstGeom prst="diamond">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Should the entry be updated?</a:t>
              </a:r>
            </a:p>
          </p:txBody>
        </p:sp>
        <p:cxnSp>
          <p:nvCxnSpPr>
            <p:cNvPr id="15" name="Straight Arrow Connector 14">
              <a:extLst>
                <a:ext uri="{FF2B5EF4-FFF2-40B4-BE49-F238E27FC236}">
                  <a16:creationId xmlns:a16="http://schemas.microsoft.com/office/drawing/2014/main" id="{9C001801-4865-44B5-B4A8-9C5F5233E9F8}"/>
                </a:ext>
              </a:extLst>
            </p:cNvPr>
            <p:cNvCxnSpPr>
              <a:cxnSpLocks/>
              <a:stCxn id="7" idx="3"/>
            </p:cNvCxnSpPr>
            <p:nvPr/>
          </p:nvCxnSpPr>
          <p:spPr>
            <a:xfrm flipV="1">
              <a:off x="7042867" y="3634908"/>
              <a:ext cx="1607790" cy="94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7" name="Rectangle: Rounded Corners 16">
              <a:extLst>
                <a:ext uri="{FF2B5EF4-FFF2-40B4-BE49-F238E27FC236}">
                  <a16:creationId xmlns:a16="http://schemas.microsoft.com/office/drawing/2014/main" id="{2685C570-617C-4567-8651-D6B917CEF31D}"/>
                </a:ext>
              </a:extLst>
            </p:cNvPr>
            <p:cNvSpPr/>
            <p:nvPr/>
          </p:nvSpPr>
          <p:spPr>
            <a:xfrm>
              <a:off x="8680927" y="4755849"/>
              <a:ext cx="1769275" cy="1089891"/>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Reporter</a:t>
              </a:r>
            </a:p>
          </p:txBody>
        </p:sp>
        <p:cxnSp>
          <p:nvCxnSpPr>
            <p:cNvPr id="18" name="Straight Arrow Connector 17">
              <a:extLst>
                <a:ext uri="{FF2B5EF4-FFF2-40B4-BE49-F238E27FC236}">
                  <a16:creationId xmlns:a16="http://schemas.microsoft.com/office/drawing/2014/main" id="{84675EA8-31FC-4B4E-B9A0-1BD037E8BBF5}"/>
                </a:ext>
              </a:extLst>
            </p:cNvPr>
            <p:cNvCxnSpPr>
              <a:cxnSpLocks/>
              <a:stCxn id="7" idx="2"/>
              <a:endCxn id="17" idx="1"/>
            </p:cNvCxnSpPr>
            <p:nvPr/>
          </p:nvCxnSpPr>
          <p:spPr>
            <a:xfrm rot="16200000" flipH="1">
              <a:off x="7023326" y="3643192"/>
              <a:ext cx="662173" cy="265303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sp>
          <p:nvSpPr>
            <p:cNvPr id="21" name="TextBox 20">
              <a:extLst>
                <a:ext uri="{FF2B5EF4-FFF2-40B4-BE49-F238E27FC236}">
                  <a16:creationId xmlns:a16="http://schemas.microsoft.com/office/drawing/2014/main" id="{8B04A574-F08C-4AD0-AD9A-F2861F58AB61}"/>
                </a:ext>
              </a:extLst>
            </p:cNvPr>
            <p:cNvSpPr txBox="1"/>
            <p:nvPr/>
          </p:nvSpPr>
          <p:spPr>
            <a:xfrm>
              <a:off x="7042868" y="3666560"/>
              <a:ext cx="420243" cy="307777"/>
            </a:xfrm>
            <a:prstGeom prst="rect">
              <a:avLst/>
            </a:prstGeom>
            <a:noFill/>
          </p:spPr>
          <p:txBody>
            <a:bodyPr wrap="none" rtlCol="0">
              <a:spAutoFit/>
            </a:bodyPr>
            <a:lstStyle/>
            <a:p>
              <a:pPr>
                <a:spcAft>
                  <a:spcPts val="600"/>
                </a:spcAft>
              </a:pPr>
              <a:r>
                <a:rPr lang="en-US" sz="1400" dirty="0">
                  <a:ea typeface="Verdana" pitchFamily="34" charset="0"/>
                  <a:cs typeface="Verdana" pitchFamily="34" charset="0"/>
                </a:rPr>
                <a:t>Yes</a:t>
              </a:r>
            </a:p>
          </p:txBody>
        </p:sp>
        <p:sp>
          <p:nvSpPr>
            <p:cNvPr id="22" name="TextBox 21">
              <a:extLst>
                <a:ext uri="{FF2B5EF4-FFF2-40B4-BE49-F238E27FC236}">
                  <a16:creationId xmlns:a16="http://schemas.microsoft.com/office/drawing/2014/main" id="{4052554A-0933-494E-9942-74C659A98E06}"/>
                </a:ext>
              </a:extLst>
            </p:cNvPr>
            <p:cNvSpPr txBox="1"/>
            <p:nvPr/>
          </p:nvSpPr>
          <p:spPr>
            <a:xfrm>
              <a:off x="5486357" y="4834399"/>
              <a:ext cx="394660" cy="307777"/>
            </a:xfrm>
            <a:prstGeom prst="rect">
              <a:avLst/>
            </a:prstGeom>
            <a:noFill/>
          </p:spPr>
          <p:txBody>
            <a:bodyPr wrap="none" rtlCol="0">
              <a:spAutoFit/>
            </a:bodyPr>
            <a:lstStyle/>
            <a:p>
              <a:pPr>
                <a:spcAft>
                  <a:spcPts val="600"/>
                </a:spcAft>
              </a:pPr>
              <a:r>
                <a:rPr lang="en-US" sz="1400" dirty="0">
                  <a:ea typeface="Verdana" pitchFamily="34" charset="0"/>
                  <a:cs typeface="Verdana" pitchFamily="34" charset="0"/>
                </a:rPr>
                <a:t>No</a:t>
              </a:r>
            </a:p>
          </p:txBody>
        </p:sp>
        <p:sp>
          <p:nvSpPr>
            <p:cNvPr id="23" name="TextBox 22">
              <a:extLst>
                <a:ext uri="{FF2B5EF4-FFF2-40B4-BE49-F238E27FC236}">
                  <a16:creationId xmlns:a16="http://schemas.microsoft.com/office/drawing/2014/main" id="{34ED124E-3251-4810-9754-E1B672094B9D}"/>
                </a:ext>
              </a:extLst>
            </p:cNvPr>
            <p:cNvSpPr txBox="1"/>
            <p:nvPr/>
          </p:nvSpPr>
          <p:spPr>
            <a:xfrm>
              <a:off x="6573567" y="4308607"/>
              <a:ext cx="1893735" cy="907941"/>
            </a:xfrm>
            <a:prstGeom prst="rect">
              <a:avLst/>
            </a:prstGeom>
            <a:noFill/>
          </p:spPr>
          <p:txBody>
            <a:bodyPr wrap="square" rtlCol="0">
              <a:spAutoFit/>
            </a:bodyPr>
            <a:lstStyle/>
            <a:p>
              <a:pPr>
                <a:spcAft>
                  <a:spcPts val="600"/>
                </a:spcAft>
              </a:pPr>
              <a:r>
                <a:rPr lang="en-US" sz="1600" dirty="0">
                  <a:ea typeface="Verdana" pitchFamily="34" charset="0"/>
                  <a:cs typeface="Verdana" pitchFamily="34" charset="0"/>
                </a:rPr>
                <a:t>Unfortunately, we do not believe</a:t>
              </a:r>
            </a:p>
            <a:p>
              <a:pPr>
                <a:spcAft>
                  <a:spcPts val="600"/>
                </a:spcAft>
              </a:pPr>
              <a:r>
                <a:rPr lang="en-US" sz="1600" dirty="0">
                  <a:ea typeface="Verdana" pitchFamily="34" charset="0"/>
                  <a:cs typeface="Verdana" pitchFamily="34" charset="0"/>
                </a:rPr>
                <a:t>…</a:t>
              </a:r>
            </a:p>
          </p:txBody>
        </p:sp>
      </p:grpSp>
      <p:pic>
        <p:nvPicPr>
          <p:cNvPr id="4" name="Audio 3">
            <a:hlinkClick r:id="" action="ppaction://media"/>
            <a:extLst>
              <a:ext uri="{FF2B5EF4-FFF2-40B4-BE49-F238E27FC236}">
                <a16:creationId xmlns:a16="http://schemas.microsoft.com/office/drawing/2014/main" id="{2D9AC3B1-4BB3-4B17-9D8F-B0F3855443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34292217"/>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5715C-59D6-426F-B01B-F379E51C88FD}"/>
              </a:ext>
            </a:extLst>
          </p:cNvPr>
          <p:cNvSpPr>
            <a:spLocks noGrp="1"/>
          </p:cNvSpPr>
          <p:nvPr>
            <p:ph type="ctrTitle" sz="quarter"/>
          </p:nvPr>
        </p:nvSpPr>
        <p:spPr>
          <a:xfrm>
            <a:off x="1628775" y="2527300"/>
            <a:ext cx="9134475" cy="1803399"/>
          </a:xfrm>
        </p:spPr>
        <p:txBody>
          <a:bodyPr/>
          <a:lstStyle/>
          <a:p>
            <a:r>
              <a:rPr lang="en-US" dirty="0"/>
              <a:t>Updating CVE Entries with Counting Issues</a:t>
            </a:r>
          </a:p>
        </p:txBody>
      </p:sp>
      <p:sp>
        <p:nvSpPr>
          <p:cNvPr id="3" name="Slide Number Placeholder 2">
            <a:extLst>
              <a:ext uri="{FF2B5EF4-FFF2-40B4-BE49-F238E27FC236}">
                <a16:creationId xmlns:a16="http://schemas.microsoft.com/office/drawing/2014/main" id="{4431D98D-A52A-4893-BBBA-6ACB2031E413}"/>
              </a:ext>
            </a:extLst>
          </p:cNvPr>
          <p:cNvSpPr>
            <a:spLocks noGrp="1"/>
          </p:cNvSpPr>
          <p:nvPr>
            <p:ph type="sldNum" sz="quarter" idx="12"/>
          </p:nvPr>
        </p:nvSpPr>
        <p:spPr/>
        <p:txBody>
          <a:bodyPr/>
          <a:lstStyle/>
          <a:p>
            <a:r>
              <a:rPr lang="en-US">
                <a:latin typeface="Arial" pitchFamily="34" charset="0"/>
              </a:rPr>
              <a:t>| </a:t>
            </a:r>
            <a:fld id="{295008BC-DA31-4D19-837B-EFA4386B05F5}" type="slidenum">
              <a:rPr lang="en-US" smtClean="0">
                <a:latin typeface="Arial" pitchFamily="34" charset="0"/>
              </a:rPr>
              <a:pPr/>
              <a:t>36</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4" name="Audio 3">
            <a:hlinkClick r:id="" action="ppaction://media"/>
            <a:extLst>
              <a:ext uri="{FF2B5EF4-FFF2-40B4-BE49-F238E27FC236}">
                <a16:creationId xmlns:a16="http://schemas.microsoft.com/office/drawing/2014/main" id="{6CF47A4C-5AC1-43D7-ADBB-B07952C12D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44789186"/>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dirty="0"/>
              <a:t>The processes for updating entries with counting issues are in Appendix C of the </a:t>
            </a:r>
            <a:r>
              <a:rPr lang="en-US" i="1" dirty="0"/>
              <a:t>CNA Rules </a:t>
            </a:r>
            <a:r>
              <a:rPr lang="en-US" dirty="0"/>
              <a:t>v3.0</a:t>
            </a:r>
          </a:p>
          <a:p>
            <a:pPr lvl="1">
              <a:buFont typeface="Wingdings" panose="05000000000000000000" pitchFamily="2" charset="2"/>
              <a:buChar char="§"/>
            </a:pPr>
            <a:r>
              <a:rPr lang="en-US" dirty="0"/>
              <a:t>Rejecting CVE Entries</a:t>
            </a:r>
          </a:p>
          <a:p>
            <a:pPr lvl="1">
              <a:buFont typeface="Wingdings" panose="05000000000000000000" pitchFamily="2" charset="2"/>
              <a:buChar char="§"/>
            </a:pPr>
            <a:r>
              <a:rPr lang="en-US" dirty="0"/>
              <a:t>Merging CVE Entries</a:t>
            </a:r>
          </a:p>
          <a:p>
            <a:pPr lvl="1">
              <a:buFont typeface="Wingdings" panose="05000000000000000000" pitchFamily="2" charset="2"/>
              <a:buChar char="§"/>
            </a:pPr>
            <a:r>
              <a:rPr lang="en-US" dirty="0"/>
              <a:t>Splitting CVE Entries</a:t>
            </a:r>
          </a:p>
          <a:p>
            <a:pPr lvl="1">
              <a:buFont typeface="Wingdings" panose="05000000000000000000" pitchFamily="2" charset="2"/>
              <a:buChar char="§"/>
            </a:pPr>
            <a:r>
              <a:rPr lang="en-US" dirty="0"/>
              <a:t>Disputing CVE Entries</a:t>
            </a:r>
          </a:p>
          <a:p>
            <a:pPr marL="0" indent="0">
              <a:buNone/>
            </a:pPr>
            <a:endParaRPr lang="en-US" dirty="0"/>
          </a:p>
        </p:txBody>
      </p:sp>
      <p:sp>
        <p:nvSpPr>
          <p:cNvPr id="2" name="Title 1"/>
          <p:cNvSpPr>
            <a:spLocks noGrp="1"/>
          </p:cNvSpPr>
          <p:nvPr>
            <p:ph type="title"/>
          </p:nvPr>
        </p:nvSpPr>
        <p:spPr/>
        <p:txBody>
          <a:bodyPr>
            <a:normAutofit/>
          </a:bodyPr>
          <a:lstStyle/>
          <a:p>
            <a:r>
              <a:rPr lang="en-US" dirty="0"/>
              <a:t>Updating CVE Entries with Counting Issues</a:t>
            </a:r>
          </a:p>
        </p:txBody>
      </p:sp>
      <p:pic>
        <p:nvPicPr>
          <p:cNvPr id="8" name="Audio 7">
            <a:hlinkClick r:id="" action="ppaction://media"/>
            <a:extLst>
              <a:ext uri="{FF2B5EF4-FFF2-40B4-BE49-F238E27FC236}">
                <a16:creationId xmlns:a16="http://schemas.microsoft.com/office/drawing/2014/main" id="{29691C9A-AE0D-408F-8D93-B32D34DC78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23991238"/>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Wingdings" panose="05000000000000000000" pitchFamily="2" charset="2"/>
              <a:buChar char="§"/>
            </a:pPr>
            <a:r>
              <a:rPr lang="en-US" dirty="0"/>
              <a:t>Reasons</a:t>
            </a:r>
          </a:p>
          <a:p>
            <a:pPr lvl="1">
              <a:buFont typeface="Wingdings" panose="05000000000000000000" pitchFamily="2" charset="2"/>
              <a:buChar char="§"/>
            </a:pPr>
            <a:r>
              <a:rPr lang="en-US" dirty="0"/>
              <a:t>The issue is not a vulnerability  </a:t>
            </a:r>
          </a:p>
          <a:p>
            <a:pPr lvl="1">
              <a:buFont typeface="Wingdings" panose="05000000000000000000" pitchFamily="2" charset="2"/>
              <a:buChar char="§"/>
            </a:pPr>
            <a:r>
              <a:rPr lang="en-US" dirty="0"/>
              <a:t>You decide not to make the vulnerability public  </a:t>
            </a:r>
          </a:p>
          <a:p>
            <a:pPr lvl="1">
              <a:buFont typeface="Wingdings" panose="05000000000000000000" pitchFamily="2" charset="2"/>
              <a:buChar char="§"/>
            </a:pPr>
            <a:r>
              <a:rPr lang="en-US" dirty="0"/>
              <a:t>The product isn’t customer controlled  </a:t>
            </a:r>
          </a:p>
          <a:p>
            <a:pPr lvl="1">
              <a:buFont typeface="Wingdings" panose="05000000000000000000" pitchFamily="2" charset="2"/>
              <a:buChar char="§"/>
            </a:pPr>
            <a:r>
              <a:rPr lang="en-US" dirty="0"/>
              <a:t>The product isn’t generally available  </a:t>
            </a:r>
          </a:p>
        </p:txBody>
      </p:sp>
      <p:sp>
        <p:nvSpPr>
          <p:cNvPr id="2" name="Title 1"/>
          <p:cNvSpPr>
            <a:spLocks noGrp="1"/>
          </p:cNvSpPr>
          <p:nvPr>
            <p:ph type="title"/>
          </p:nvPr>
        </p:nvSpPr>
        <p:spPr/>
        <p:txBody>
          <a:bodyPr/>
          <a:lstStyle/>
          <a:p>
            <a:r>
              <a:rPr lang="en-US" dirty="0"/>
              <a:t>Rejecting a CVE ID Outright  </a:t>
            </a:r>
          </a:p>
        </p:txBody>
      </p:sp>
      <p:pic>
        <p:nvPicPr>
          <p:cNvPr id="4" name="Audio 3">
            <a:hlinkClick r:id="" action="ppaction://media"/>
            <a:extLst>
              <a:ext uri="{FF2B5EF4-FFF2-40B4-BE49-F238E27FC236}">
                <a16:creationId xmlns:a16="http://schemas.microsoft.com/office/drawing/2014/main" id="{6EC43F8D-4A1E-4121-9E0E-E17BB0A60A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77427844"/>
      </p:ext>
    </p:extLst>
  </p:cSld>
  <p:clrMapOvr>
    <a:masterClrMapping/>
  </p:clrMapOvr>
  <mc:AlternateContent xmlns:mc="http://schemas.openxmlformats.org/markup-compatibility/2006" xmlns:p14="http://schemas.microsoft.com/office/powerpoint/2010/main">
    <mc:Choice Requires="p14">
      <p:transition spd="slow" p14:dur="2000" advTm="11000"/>
    </mc:Choice>
    <mc:Fallback xmlns="">
      <p:transition spd="slow" advTm="1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Wingdings" panose="05000000000000000000" pitchFamily="2" charset="2"/>
              <a:buChar char="§"/>
            </a:pPr>
            <a:r>
              <a:rPr lang="en-US" dirty="0"/>
              <a:t>Rejection Process:</a:t>
            </a:r>
          </a:p>
          <a:p>
            <a:pPr marL="914400" lvl="1" indent="-457200">
              <a:buFont typeface="+mj-lt"/>
              <a:buAutoNum type="arabicPeriod"/>
            </a:pPr>
            <a:r>
              <a:rPr lang="en-US" dirty="0"/>
              <a:t>Update the Description saying that the CVE ID has been rejected</a:t>
            </a:r>
          </a:p>
          <a:p>
            <a:pPr marL="914400" lvl="1" indent="-457200">
              <a:buFont typeface="+mj-lt"/>
              <a:buAutoNum type="arabicPeriod"/>
            </a:pPr>
            <a:r>
              <a:rPr lang="en-US" dirty="0"/>
              <a:t>Remove the References</a:t>
            </a:r>
          </a:p>
          <a:p>
            <a:pPr>
              <a:buFont typeface="Wingdings" panose="05000000000000000000" pitchFamily="2" charset="2"/>
              <a:buChar char="§"/>
            </a:pPr>
            <a:r>
              <a:rPr lang="en-US" dirty="0"/>
              <a:t>Both populated and unpopulated entries can be rejected</a:t>
            </a:r>
          </a:p>
          <a:p>
            <a:pPr>
              <a:buFont typeface="Wingdings" panose="05000000000000000000" pitchFamily="2" charset="2"/>
              <a:buChar char="§"/>
            </a:pPr>
            <a:r>
              <a:rPr lang="en-US" dirty="0"/>
              <a:t>Merging entries can also result in rejected CVE Entries</a:t>
            </a:r>
          </a:p>
          <a:p>
            <a:endParaRPr lang="en-US" dirty="0"/>
          </a:p>
        </p:txBody>
      </p:sp>
      <p:sp>
        <p:nvSpPr>
          <p:cNvPr id="2" name="Title 1"/>
          <p:cNvSpPr>
            <a:spLocks noGrp="1"/>
          </p:cNvSpPr>
          <p:nvPr>
            <p:ph type="title"/>
          </p:nvPr>
        </p:nvSpPr>
        <p:spPr/>
        <p:txBody>
          <a:bodyPr/>
          <a:lstStyle/>
          <a:p>
            <a:r>
              <a:rPr lang="en-US" dirty="0"/>
              <a:t>Outright Rejection Process</a:t>
            </a:r>
          </a:p>
        </p:txBody>
      </p:sp>
      <p:pic>
        <p:nvPicPr>
          <p:cNvPr id="4" name="Audio 3">
            <a:hlinkClick r:id="" action="ppaction://media"/>
            <a:extLst>
              <a:ext uri="{FF2B5EF4-FFF2-40B4-BE49-F238E27FC236}">
                <a16:creationId xmlns:a16="http://schemas.microsoft.com/office/drawing/2014/main" id="{C5685BE0-AE26-413F-A939-809336BD34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8865806"/>
      </p:ext>
    </p:extLst>
  </p:cSld>
  <p:clrMapOvr>
    <a:masterClrMapping/>
  </p:clrMapOvr>
  <mc:AlternateContent xmlns:mc="http://schemas.openxmlformats.org/markup-compatibility/2006" xmlns:p14="http://schemas.microsoft.com/office/powerpoint/2010/main">
    <mc:Choice Requires="p14">
      <p:transition spd="slow" p14:dur="2000" advTm="24000"/>
    </mc:Choice>
    <mc:Fallback xmlns="">
      <p:transition spd="slow" advTm="2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45835-ADAB-459C-A3CA-33AE4344FD77}"/>
              </a:ext>
            </a:extLst>
          </p:cNvPr>
          <p:cNvSpPr>
            <a:spLocks noGrp="1"/>
          </p:cNvSpPr>
          <p:nvPr>
            <p:ph type="ctrTitle" sz="quarter"/>
          </p:nvPr>
        </p:nvSpPr>
        <p:spPr/>
        <p:txBody>
          <a:bodyPr/>
          <a:lstStyle/>
          <a:p>
            <a:r>
              <a:rPr lang="en-US" dirty="0"/>
              <a:t>Getting a CVE ID Block</a:t>
            </a:r>
          </a:p>
        </p:txBody>
      </p:sp>
      <p:sp>
        <p:nvSpPr>
          <p:cNvPr id="3" name="Slide Number Placeholder 2">
            <a:extLst>
              <a:ext uri="{FF2B5EF4-FFF2-40B4-BE49-F238E27FC236}">
                <a16:creationId xmlns:a16="http://schemas.microsoft.com/office/drawing/2014/main" id="{216F67FB-A2DA-4E3F-9A84-A84C50F4F7BA}"/>
              </a:ext>
            </a:extLst>
          </p:cNvPr>
          <p:cNvSpPr>
            <a:spLocks noGrp="1"/>
          </p:cNvSpPr>
          <p:nvPr>
            <p:ph type="sldNum" sz="quarter" idx="12"/>
          </p:nvPr>
        </p:nvSpPr>
        <p:spPr/>
        <p:txBody>
          <a:bodyPr/>
          <a:lstStyle/>
          <a:p>
            <a:r>
              <a:rPr lang="en-US" dirty="0">
                <a:latin typeface="Arial" pitchFamily="34" charset="0"/>
              </a:rPr>
              <a:t>| </a:t>
            </a:r>
            <a:fld id="{295008BC-DA31-4D19-837B-EFA4386B05F5}" type="slidenum">
              <a:rPr lang="en-US" smtClean="0">
                <a:latin typeface="Arial" pitchFamily="34" charset="0"/>
              </a:rPr>
              <a:pPr/>
              <a:t>4</a:t>
            </a:fld>
            <a:r>
              <a:rPr lang="en-US" dirty="0">
                <a:latin typeface="Arial" pitchFamily="34" charset="0"/>
              </a:rPr>
              <a:t> |</a:t>
            </a:r>
            <a:r>
              <a:rPr lang="en-US" dirty="0">
                <a:latin typeface="Arial" pitchFamily="34" charset="0"/>
                <a:ea typeface="Verdana" pitchFamily="34" charset="0"/>
                <a:cs typeface="Verdana" pitchFamily="34" charset="0"/>
              </a:rPr>
              <a:t> </a:t>
            </a:r>
          </a:p>
        </p:txBody>
      </p:sp>
      <p:pic>
        <p:nvPicPr>
          <p:cNvPr id="4" name="Audio 3">
            <a:hlinkClick r:id="" action="ppaction://media"/>
            <a:extLst>
              <a:ext uri="{FF2B5EF4-FFF2-40B4-BE49-F238E27FC236}">
                <a16:creationId xmlns:a16="http://schemas.microsoft.com/office/drawing/2014/main" id="{430CD930-B9B7-404F-A341-7DFF25AC78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49394852"/>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 REJECT **</a:t>
            </a:r>
          </a:p>
          <a:p>
            <a:pPr marL="0" indent="0">
              <a:buNone/>
            </a:pPr>
            <a:r>
              <a:rPr lang="en-US" dirty="0"/>
              <a:t>DO NOT USE THIS CANDIDATE NUMBER.  </a:t>
            </a:r>
          </a:p>
          <a:p>
            <a:pPr marL="0" indent="0">
              <a:buNone/>
            </a:pPr>
            <a:r>
              <a:rPr lang="en-US" dirty="0" err="1"/>
              <a:t>ConsultIDs</a:t>
            </a:r>
            <a:r>
              <a:rPr lang="en-US" dirty="0"/>
              <a:t>:</a:t>
            </a:r>
          </a:p>
          <a:p>
            <a:pPr marL="0" indent="0">
              <a:buNone/>
            </a:pPr>
            <a:r>
              <a:rPr lang="en-US" dirty="0"/>
              <a:t>Reason:  </a:t>
            </a:r>
          </a:p>
          <a:p>
            <a:pPr marL="0" indent="0">
              <a:buNone/>
            </a:pPr>
            <a:r>
              <a:rPr lang="en-US" dirty="0"/>
              <a:t>Notes:</a:t>
            </a:r>
          </a:p>
        </p:txBody>
      </p:sp>
      <p:sp>
        <p:nvSpPr>
          <p:cNvPr id="2" name="Title 1"/>
          <p:cNvSpPr>
            <a:spLocks noGrp="1"/>
          </p:cNvSpPr>
          <p:nvPr>
            <p:ph type="title"/>
          </p:nvPr>
        </p:nvSpPr>
        <p:spPr/>
        <p:txBody>
          <a:bodyPr/>
          <a:lstStyle/>
          <a:p>
            <a:r>
              <a:rPr lang="en-US" dirty="0"/>
              <a:t>Rejection Description Template</a:t>
            </a:r>
          </a:p>
        </p:txBody>
      </p:sp>
      <p:pic>
        <p:nvPicPr>
          <p:cNvPr id="4" name="Audio 3">
            <a:hlinkClick r:id="" action="ppaction://media"/>
            <a:extLst>
              <a:ext uri="{FF2B5EF4-FFF2-40B4-BE49-F238E27FC236}">
                <a16:creationId xmlns:a16="http://schemas.microsoft.com/office/drawing/2014/main" id="{8858B272-16D7-46F7-9A46-877CC2A8EB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597456311"/>
      </p:ext>
    </p:extLst>
  </p:cSld>
  <p:clrMapOvr>
    <a:masterClrMapping/>
  </p:clrMapOvr>
  <mc:AlternateContent xmlns:mc="http://schemas.openxmlformats.org/markup-compatibility/2006" xmlns:p14="http://schemas.microsoft.com/office/powerpoint/2010/main">
    <mc:Choice Requires="p14">
      <p:transition spd="slow" p14:dur="2000" advTm="5604"/>
    </mc:Choice>
    <mc:Fallback xmlns="">
      <p:transition spd="slow" advTm="5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Wingdings" panose="05000000000000000000" pitchFamily="2" charset="2"/>
              <a:buChar char="§"/>
            </a:pPr>
            <a:r>
              <a:rPr lang="en-US" dirty="0"/>
              <a:t>CVE IDs remain on the CVE List to reduce confusion</a:t>
            </a:r>
          </a:p>
          <a:p>
            <a:pPr lvl="1">
              <a:buFont typeface="Wingdings" panose="05000000000000000000" pitchFamily="2" charset="2"/>
              <a:buChar char="§"/>
            </a:pPr>
            <a:r>
              <a:rPr lang="en-US" dirty="0"/>
              <a:t>CVE IDs are used by many sources</a:t>
            </a:r>
          </a:p>
          <a:p>
            <a:pPr lvl="1">
              <a:buFont typeface="Wingdings" panose="05000000000000000000" pitchFamily="2" charset="2"/>
              <a:buChar char="§"/>
            </a:pPr>
            <a:r>
              <a:rPr lang="en-US" dirty="0"/>
              <a:t>Not all sources change the CVE ID they use</a:t>
            </a:r>
          </a:p>
          <a:p>
            <a:pPr lvl="1">
              <a:buFont typeface="Wingdings" panose="05000000000000000000" pitchFamily="2" charset="2"/>
              <a:buChar char="§"/>
            </a:pPr>
            <a:r>
              <a:rPr lang="en-US" dirty="0"/>
              <a:t>Having an entry explaining why the ID should not be used reduces confusion</a:t>
            </a:r>
          </a:p>
          <a:p>
            <a:endParaRPr lang="en-US" dirty="0"/>
          </a:p>
        </p:txBody>
      </p:sp>
      <p:sp>
        <p:nvSpPr>
          <p:cNvPr id="2" name="Title 1"/>
          <p:cNvSpPr>
            <a:spLocks noGrp="1"/>
          </p:cNvSpPr>
          <p:nvPr>
            <p:ph type="title"/>
          </p:nvPr>
        </p:nvSpPr>
        <p:spPr/>
        <p:txBody>
          <a:bodyPr>
            <a:normAutofit/>
          </a:bodyPr>
          <a:lstStyle/>
          <a:p>
            <a:r>
              <a:rPr lang="en-US" dirty="0"/>
              <a:t>Why Not Remove the Entry from the CVE List</a:t>
            </a:r>
          </a:p>
        </p:txBody>
      </p:sp>
      <p:pic>
        <p:nvPicPr>
          <p:cNvPr id="5" name="Audio 4">
            <a:hlinkClick r:id="" action="ppaction://media"/>
            <a:extLst>
              <a:ext uri="{FF2B5EF4-FFF2-40B4-BE49-F238E27FC236}">
                <a16:creationId xmlns:a16="http://schemas.microsoft.com/office/drawing/2014/main" id="{93990D92-D23D-4876-9343-4D25FAA855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55357120"/>
      </p:ext>
    </p:extLst>
  </p:cSld>
  <p:clrMapOvr>
    <a:masterClrMapping/>
  </p:clrMapOvr>
  <mc:AlternateContent xmlns:mc="http://schemas.openxmlformats.org/markup-compatibility/2006" xmlns:p14="http://schemas.microsoft.com/office/powerpoint/2010/main">
    <mc:Choice Requires="p14">
      <p:transition spd="slow" p14:dur="2000" advTm="19000"/>
    </mc:Choice>
    <mc:Fallback xmlns="">
      <p:transition spd="slow" advTm="1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5"/>
          <a:stretch/>
        </p:blipFill>
        <p:spPr bwMode="auto">
          <a:xfrm>
            <a:off x="2247609" y="1371600"/>
            <a:ext cx="7974594" cy="479425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normAutofit/>
          </a:bodyPr>
          <a:lstStyle/>
          <a:p>
            <a:r>
              <a:rPr lang="en-US" dirty="0"/>
              <a:t>Examples of CVE IDs that Have Been Rejected</a:t>
            </a:r>
          </a:p>
        </p:txBody>
      </p:sp>
      <p:pic>
        <p:nvPicPr>
          <p:cNvPr id="5" name="Picture 4"/>
          <p:cNvPicPr/>
          <p:nvPr/>
        </p:nvPicPr>
        <p:blipFill rotWithShape="1">
          <a:blip r:embed="rId6"/>
          <a:srcRect l="26602" t="31455" r="3205" b="32824"/>
          <a:stretch/>
        </p:blipFill>
        <p:spPr bwMode="auto">
          <a:xfrm>
            <a:off x="2133600" y="3740232"/>
            <a:ext cx="8229600" cy="2382068"/>
          </a:xfrm>
          <a:prstGeom prst="rect">
            <a:avLst/>
          </a:prstGeom>
          <a:ln>
            <a:noFill/>
          </a:ln>
          <a:extLst>
            <a:ext uri="{53640926-AAD7-44D8-BBD7-CCE9431645EC}">
              <a14:shadowObscured xmlns:a14="http://schemas.microsoft.com/office/drawing/2010/main"/>
            </a:ext>
          </a:extLst>
        </p:spPr>
      </p:pic>
      <p:pic>
        <p:nvPicPr>
          <p:cNvPr id="3" name="Audio 2">
            <a:hlinkClick r:id="" action="ppaction://media"/>
            <a:extLst>
              <a:ext uri="{FF2B5EF4-FFF2-40B4-BE49-F238E27FC236}">
                <a16:creationId xmlns:a16="http://schemas.microsoft.com/office/drawing/2014/main" id="{9FCA27A6-C664-4797-8903-2451ACB864D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12580629"/>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Wingdings" panose="05000000000000000000" pitchFamily="2" charset="2"/>
              <a:buChar char="§"/>
            </a:pPr>
            <a:r>
              <a:rPr lang="en-US" dirty="0"/>
              <a:t>Not independently fixable  </a:t>
            </a:r>
          </a:p>
          <a:p>
            <a:pPr>
              <a:buFont typeface="Wingdings" panose="05000000000000000000" pitchFamily="2" charset="2"/>
              <a:buChar char="§"/>
            </a:pPr>
            <a:r>
              <a:rPr lang="en-US" dirty="0"/>
              <a:t>Result of shared codebase, library, protocol, etc.  </a:t>
            </a:r>
          </a:p>
          <a:p>
            <a:pPr>
              <a:buFont typeface="Wingdings" panose="05000000000000000000" pitchFamily="2" charset="2"/>
              <a:buChar char="§"/>
            </a:pPr>
            <a:r>
              <a:rPr lang="en-US" dirty="0"/>
              <a:t>Duplicate assignment  </a:t>
            </a:r>
          </a:p>
          <a:p>
            <a:pPr>
              <a:buFont typeface="Wingdings" panose="05000000000000000000" pitchFamily="2" charset="2"/>
              <a:buChar char="§"/>
            </a:pPr>
            <a:r>
              <a:rPr lang="en-US" dirty="0"/>
              <a:t>A typo in an advisory causes a duplicate assignment  </a:t>
            </a:r>
          </a:p>
        </p:txBody>
      </p:sp>
      <p:sp>
        <p:nvSpPr>
          <p:cNvPr id="2" name="Title 1"/>
          <p:cNvSpPr>
            <a:spLocks noGrp="1"/>
          </p:cNvSpPr>
          <p:nvPr>
            <p:ph type="title"/>
          </p:nvPr>
        </p:nvSpPr>
        <p:spPr/>
        <p:txBody>
          <a:bodyPr/>
          <a:lstStyle/>
          <a:p>
            <a:r>
              <a:rPr lang="en-US" dirty="0"/>
              <a:t>Merging CVE Entries</a:t>
            </a:r>
          </a:p>
        </p:txBody>
      </p:sp>
      <p:pic>
        <p:nvPicPr>
          <p:cNvPr id="4" name="Audio 3">
            <a:hlinkClick r:id="" action="ppaction://media"/>
            <a:extLst>
              <a:ext uri="{FF2B5EF4-FFF2-40B4-BE49-F238E27FC236}">
                <a16:creationId xmlns:a16="http://schemas.microsoft.com/office/drawing/2014/main" id="{46CDC9D6-D0B7-4E57-B8AD-C8A936718B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5887805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457200" indent="-457200">
              <a:buFont typeface="+mj-lt"/>
              <a:buAutoNum type="arabicPeriod"/>
            </a:pPr>
            <a:r>
              <a:rPr lang="en-US" dirty="0"/>
              <a:t>Determine which CVE ID to associate with the issue</a:t>
            </a:r>
          </a:p>
          <a:p>
            <a:pPr marL="457200" indent="-457200">
              <a:buFont typeface="+mj-lt"/>
              <a:buAutoNum type="arabicPeriod"/>
            </a:pPr>
            <a:r>
              <a:rPr lang="en-US" dirty="0"/>
              <a:t>Merge the information from the other CVE IDs into chosen CVE ID</a:t>
            </a:r>
          </a:p>
          <a:p>
            <a:pPr marL="457200" indent="-457200">
              <a:buFont typeface="+mj-lt"/>
              <a:buAutoNum type="arabicPeriod"/>
            </a:pPr>
            <a:r>
              <a:rPr lang="en-US" dirty="0"/>
              <a:t>Update the CVE IDs that were not chosen with a REJECT Description that points to the chosen CVE ID as the correct one to use</a:t>
            </a:r>
          </a:p>
          <a:p>
            <a:pPr marL="0" indent="0">
              <a:buNone/>
            </a:pPr>
            <a:endParaRPr lang="en-US" dirty="0"/>
          </a:p>
        </p:txBody>
      </p:sp>
      <p:sp>
        <p:nvSpPr>
          <p:cNvPr id="2" name="Title 1"/>
          <p:cNvSpPr>
            <a:spLocks noGrp="1"/>
          </p:cNvSpPr>
          <p:nvPr>
            <p:ph type="title"/>
          </p:nvPr>
        </p:nvSpPr>
        <p:spPr/>
        <p:txBody>
          <a:bodyPr/>
          <a:lstStyle/>
          <a:p>
            <a:r>
              <a:rPr lang="en-US" dirty="0"/>
              <a:t>Process for Merging CVE Entries</a:t>
            </a:r>
          </a:p>
        </p:txBody>
      </p:sp>
      <p:pic>
        <p:nvPicPr>
          <p:cNvPr id="4" name="Audio 3">
            <a:hlinkClick r:id="" action="ppaction://media"/>
            <a:extLst>
              <a:ext uri="{FF2B5EF4-FFF2-40B4-BE49-F238E27FC236}">
                <a16:creationId xmlns:a16="http://schemas.microsoft.com/office/drawing/2014/main" id="{7E604CC1-F313-44FC-8030-B778C5E884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59305068"/>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457200" indent="-457200">
              <a:buFont typeface="+mj-lt"/>
              <a:buAutoNum type="arabicPeriod"/>
            </a:pPr>
            <a:r>
              <a:rPr lang="en-US" dirty="0"/>
              <a:t>Most referenced identifier</a:t>
            </a:r>
          </a:p>
          <a:p>
            <a:pPr marL="457200" indent="-457200">
              <a:buFont typeface="+mj-lt"/>
              <a:buAutoNum type="arabicPeriod"/>
            </a:pPr>
            <a:r>
              <a:rPr lang="en-US" dirty="0"/>
              <a:t>Most authoritative source </a:t>
            </a:r>
          </a:p>
          <a:p>
            <a:pPr lvl="1">
              <a:buFont typeface="Wingdings" panose="05000000000000000000" pitchFamily="2" charset="2"/>
              <a:buChar char="§"/>
            </a:pPr>
            <a:r>
              <a:rPr lang="en-US" dirty="0"/>
              <a:t>Roughly prioritized as: vendor, coordinator, researcher</a:t>
            </a:r>
          </a:p>
          <a:p>
            <a:pPr marL="457200" indent="-457200">
              <a:buFont typeface="+mj-lt"/>
              <a:buAutoNum type="arabicPeriod"/>
            </a:pPr>
            <a:r>
              <a:rPr lang="en-US" dirty="0"/>
              <a:t>Longest public</a:t>
            </a:r>
          </a:p>
          <a:p>
            <a:pPr marL="457200" indent="-457200">
              <a:buFont typeface="+mj-lt"/>
              <a:buAutoNum type="arabicPeriod"/>
            </a:pPr>
            <a:r>
              <a:rPr lang="en-US" dirty="0"/>
              <a:t>Smallest numeric portion</a:t>
            </a:r>
          </a:p>
          <a:p>
            <a:pPr marL="0" indent="0">
              <a:buNone/>
            </a:pPr>
            <a:endParaRPr lang="en-US" dirty="0"/>
          </a:p>
        </p:txBody>
      </p:sp>
      <p:sp>
        <p:nvSpPr>
          <p:cNvPr id="2" name="Title 1"/>
          <p:cNvSpPr>
            <a:spLocks noGrp="1"/>
          </p:cNvSpPr>
          <p:nvPr>
            <p:ph type="title"/>
          </p:nvPr>
        </p:nvSpPr>
        <p:spPr/>
        <p:txBody>
          <a:bodyPr>
            <a:normAutofit/>
          </a:bodyPr>
          <a:lstStyle/>
          <a:p>
            <a:r>
              <a:rPr lang="en-US" dirty="0"/>
              <a:t>Conditions for Deciding which CVE ID to Keep</a:t>
            </a:r>
          </a:p>
        </p:txBody>
      </p:sp>
      <p:pic>
        <p:nvPicPr>
          <p:cNvPr id="5" name="Audio 4">
            <a:hlinkClick r:id="" action="ppaction://media"/>
            <a:extLst>
              <a:ext uri="{FF2B5EF4-FFF2-40B4-BE49-F238E27FC236}">
                <a16:creationId xmlns:a16="http://schemas.microsoft.com/office/drawing/2014/main" id="{4D83DCD5-D9B9-4A84-A54C-F570A0A993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51366937"/>
      </p:ext>
    </p:extLst>
  </p:cSld>
  <p:clrMapOvr>
    <a:masterClrMapping/>
  </p:clrMapOvr>
  <mc:AlternateContent xmlns:mc="http://schemas.openxmlformats.org/markup-compatibility/2006" xmlns:p14="http://schemas.microsoft.com/office/powerpoint/2010/main">
    <mc:Choice Requires="p14">
      <p:transition spd="slow" p14:dur="2000" advTm="13519"/>
    </mc:Choice>
    <mc:Fallback xmlns="">
      <p:transition spd="slow" advTm="13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of a Merged CVE ID</a:t>
            </a:r>
          </a:p>
        </p:txBody>
      </p:sp>
      <p:pic>
        <p:nvPicPr>
          <p:cNvPr id="6" name="Picture 5"/>
          <p:cNvPicPr/>
          <p:nvPr/>
        </p:nvPicPr>
        <p:blipFill rotWithShape="1">
          <a:blip r:embed="rId5"/>
          <a:srcRect l="28366" t="36673" r="3525" b="25462"/>
          <a:stretch/>
        </p:blipFill>
        <p:spPr bwMode="auto">
          <a:xfrm>
            <a:off x="2264070" y="1312522"/>
            <a:ext cx="7755344" cy="1858863"/>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6"/>
          <a:srcRect l="28205" t="36673" r="3205" b="31127"/>
          <a:stretch/>
        </p:blipFill>
        <p:spPr bwMode="auto">
          <a:xfrm>
            <a:off x="2264070" y="3137423"/>
            <a:ext cx="7755344" cy="1562986"/>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7"/>
          <a:srcRect l="28045" t="50686" r="3525" b="17710"/>
          <a:stretch/>
        </p:blipFill>
        <p:spPr bwMode="auto">
          <a:xfrm>
            <a:off x="2264070" y="4660007"/>
            <a:ext cx="7755344" cy="1520455"/>
          </a:xfrm>
          <a:prstGeom prst="rect">
            <a:avLst/>
          </a:prstGeom>
          <a:ln>
            <a:noFill/>
          </a:ln>
          <a:extLst>
            <a:ext uri="{53640926-AAD7-44D8-BBD7-CCE9431645EC}">
              <a14:shadowObscured xmlns:a14="http://schemas.microsoft.com/office/drawing/2010/main"/>
            </a:ext>
          </a:extLst>
        </p:spPr>
      </p:pic>
      <p:pic>
        <p:nvPicPr>
          <p:cNvPr id="3" name="Audio 2">
            <a:hlinkClick r:id="" action="ppaction://media"/>
            <a:extLst>
              <a:ext uri="{FF2B5EF4-FFF2-40B4-BE49-F238E27FC236}">
                <a16:creationId xmlns:a16="http://schemas.microsoft.com/office/drawing/2014/main" id="{1D5C2010-BC3D-436E-AD02-66FE8A8BAC8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72634217"/>
      </p:ext>
    </p:extLst>
  </p:cSld>
  <p:clrMapOvr>
    <a:masterClrMapping/>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Wingdings" panose="05000000000000000000" pitchFamily="2" charset="2"/>
              <a:buChar char="§"/>
            </a:pPr>
            <a:r>
              <a:rPr lang="en-US" dirty="0"/>
              <a:t>Contains interpedently fixable bugs  </a:t>
            </a:r>
          </a:p>
          <a:p>
            <a:pPr>
              <a:buFont typeface="Wingdings" panose="05000000000000000000" pitchFamily="2" charset="2"/>
              <a:buChar char="§"/>
            </a:pPr>
            <a:r>
              <a:rPr lang="en-US" dirty="0"/>
              <a:t>Does not share a codebase  </a:t>
            </a:r>
          </a:p>
          <a:p>
            <a:pPr>
              <a:buFont typeface="Wingdings" panose="05000000000000000000" pitchFamily="2" charset="2"/>
              <a:buChar char="§"/>
            </a:pPr>
            <a:r>
              <a:rPr lang="en-US" dirty="0"/>
              <a:t>Determined to be implementation specific  </a:t>
            </a:r>
          </a:p>
          <a:p>
            <a:endParaRPr lang="en-US" dirty="0"/>
          </a:p>
        </p:txBody>
      </p:sp>
      <p:sp>
        <p:nvSpPr>
          <p:cNvPr id="2" name="Title 1"/>
          <p:cNvSpPr>
            <a:spLocks noGrp="1"/>
          </p:cNvSpPr>
          <p:nvPr>
            <p:ph type="title"/>
          </p:nvPr>
        </p:nvSpPr>
        <p:spPr/>
        <p:txBody>
          <a:bodyPr/>
          <a:lstStyle/>
          <a:p>
            <a:r>
              <a:rPr lang="en-US" dirty="0"/>
              <a:t>Splitting CVE Entries</a:t>
            </a:r>
          </a:p>
        </p:txBody>
      </p:sp>
      <p:pic>
        <p:nvPicPr>
          <p:cNvPr id="7" name="Audio 6">
            <a:hlinkClick r:id="" action="ppaction://media"/>
            <a:extLst>
              <a:ext uri="{FF2B5EF4-FFF2-40B4-BE49-F238E27FC236}">
                <a16:creationId xmlns:a16="http://schemas.microsoft.com/office/drawing/2014/main" id="{83A60FDA-F5AC-4138-99AD-76F073F368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65183561"/>
      </p:ext>
    </p:extLst>
  </p:cSld>
  <p:clrMapOvr>
    <a:masterClrMapping/>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pPr>
              <a:buFont typeface="Wingdings" panose="05000000000000000000" pitchFamily="2" charset="2"/>
              <a:buChar char="§"/>
            </a:pPr>
            <a:r>
              <a:rPr lang="en-US" dirty="0"/>
              <a:t>Process for splitting</a:t>
            </a:r>
          </a:p>
          <a:p>
            <a:pPr marL="914400" lvl="1" indent="-457200">
              <a:buFont typeface="+mj-lt"/>
              <a:buAutoNum type="arabicPeriod"/>
            </a:pPr>
            <a:r>
              <a:rPr lang="en-US" dirty="0"/>
              <a:t>Determine which vulnerability should be associated with the original CVE ID</a:t>
            </a:r>
          </a:p>
          <a:p>
            <a:pPr marL="914400" lvl="1" indent="-457200">
              <a:buFont typeface="+mj-lt"/>
              <a:buAutoNum type="arabicPeriod"/>
            </a:pPr>
            <a:r>
              <a:rPr lang="en-US" dirty="0"/>
              <a:t>Assign CVE IDs to the additional vulnerabilities</a:t>
            </a:r>
          </a:p>
          <a:p>
            <a:pPr marL="914400" lvl="1" indent="-457200">
              <a:buFont typeface="+mj-lt"/>
              <a:buAutoNum type="arabicPeriod"/>
            </a:pPr>
            <a:r>
              <a:rPr lang="en-US" dirty="0"/>
              <a:t>Include a NOTE pointing to the original CVE ID in the descriptions of the CVE Entries for the new CVE IDs</a:t>
            </a:r>
          </a:p>
          <a:p>
            <a:pPr marL="914400" lvl="1" indent="-457200">
              <a:buFont typeface="+mj-lt"/>
              <a:buAutoNum type="arabicPeriod"/>
            </a:pPr>
            <a:r>
              <a:rPr lang="en-US" dirty="0"/>
              <a:t>Update Description of the CVE Entry for the original CVE ID with a NOTE saying that the entry has been split and point to the additional CVE IDs</a:t>
            </a:r>
          </a:p>
          <a:p>
            <a:pPr>
              <a:buFont typeface="Wingdings" panose="05000000000000000000" pitchFamily="2" charset="2"/>
              <a:buChar char="§"/>
            </a:pPr>
            <a:r>
              <a:rPr lang="en-US" dirty="0"/>
              <a:t>Conditions for determining which vulnerability gets the original ID</a:t>
            </a:r>
          </a:p>
          <a:p>
            <a:pPr marL="914400" lvl="1" indent="-457200">
              <a:buFont typeface="+mj-lt"/>
              <a:buAutoNum type="arabicPeriod"/>
            </a:pPr>
            <a:r>
              <a:rPr lang="en-US" dirty="0"/>
              <a:t>Most commonly associated vulnerability </a:t>
            </a:r>
          </a:p>
          <a:p>
            <a:pPr marL="914400" lvl="1" indent="-457200">
              <a:buFont typeface="+mj-lt"/>
              <a:buAutoNum type="arabicPeriod"/>
            </a:pPr>
            <a:r>
              <a:rPr lang="en-US" dirty="0"/>
              <a:t>Most severe risk </a:t>
            </a:r>
          </a:p>
          <a:p>
            <a:pPr marL="914400" lvl="1" indent="-457200">
              <a:buFont typeface="+mj-lt"/>
              <a:buAutoNum type="arabicPeriod"/>
            </a:pPr>
            <a:r>
              <a:rPr lang="en-US" dirty="0"/>
              <a:t>Broadest range of affected versions</a:t>
            </a:r>
          </a:p>
          <a:p>
            <a:pPr marL="914400" lvl="1" indent="-457200">
              <a:buFont typeface="+mj-lt"/>
              <a:buAutoNum type="arabicPeriod"/>
            </a:pPr>
            <a:r>
              <a:rPr lang="en-US" dirty="0"/>
              <a:t>Described first in initial publication</a:t>
            </a:r>
          </a:p>
          <a:p>
            <a:endParaRPr lang="en-US" dirty="0"/>
          </a:p>
        </p:txBody>
      </p:sp>
      <p:sp>
        <p:nvSpPr>
          <p:cNvPr id="2" name="Title 1"/>
          <p:cNvSpPr>
            <a:spLocks noGrp="1"/>
          </p:cNvSpPr>
          <p:nvPr>
            <p:ph type="title"/>
          </p:nvPr>
        </p:nvSpPr>
        <p:spPr/>
        <p:txBody>
          <a:bodyPr/>
          <a:lstStyle/>
          <a:p>
            <a:r>
              <a:rPr lang="en-US" dirty="0"/>
              <a:t>Splitting CVE IDs</a:t>
            </a:r>
          </a:p>
        </p:txBody>
      </p:sp>
      <p:pic>
        <p:nvPicPr>
          <p:cNvPr id="7" name="Audio 6">
            <a:hlinkClick r:id="" action="ppaction://media"/>
            <a:extLst>
              <a:ext uri="{FF2B5EF4-FFF2-40B4-BE49-F238E27FC236}">
                <a16:creationId xmlns:a16="http://schemas.microsoft.com/office/drawing/2014/main" id="{5B074112-9466-4333-AA30-881FBBB024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899750048"/>
      </p:ext>
    </p:extLst>
  </p:cSld>
  <p:clrMapOvr>
    <a:masterClrMapping/>
  </p:clrMapOvr>
  <mc:AlternateContent xmlns:mc="http://schemas.openxmlformats.org/markup-compatibility/2006" xmlns:p14="http://schemas.microsoft.com/office/powerpoint/2010/main">
    <mc:Choice Requires="p14">
      <p:transition spd="slow" p14:dur="2000" advTm="52002"/>
    </mc:Choice>
    <mc:Fallback xmlns="">
      <p:transition spd="slow" advTm="52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5"/>
          <a:stretch/>
        </p:blipFill>
        <p:spPr bwMode="auto">
          <a:xfrm>
            <a:off x="1775139" y="1371600"/>
            <a:ext cx="8919534" cy="479425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lstStyle/>
          <a:p>
            <a:r>
              <a:rPr lang="en-US" dirty="0"/>
              <a:t>Split CVE ID Example</a:t>
            </a:r>
          </a:p>
        </p:txBody>
      </p:sp>
      <p:pic>
        <p:nvPicPr>
          <p:cNvPr id="5" name="Picture 4"/>
          <p:cNvPicPr/>
          <p:nvPr/>
        </p:nvPicPr>
        <p:blipFill rotWithShape="1">
          <a:blip r:embed="rId6"/>
          <a:srcRect l="28205" t="50388" r="3525" b="14728"/>
          <a:stretch/>
        </p:blipFill>
        <p:spPr bwMode="auto">
          <a:xfrm>
            <a:off x="2133600" y="3575699"/>
            <a:ext cx="8229600" cy="2565619"/>
          </a:xfrm>
          <a:prstGeom prst="rect">
            <a:avLst/>
          </a:prstGeom>
          <a:ln>
            <a:noFill/>
          </a:ln>
          <a:extLst>
            <a:ext uri="{53640926-AAD7-44D8-BBD7-CCE9431645EC}">
              <a14:shadowObscured xmlns:a14="http://schemas.microsoft.com/office/drawing/2010/main"/>
            </a:ext>
          </a:extLst>
        </p:spPr>
      </p:pic>
      <p:pic>
        <p:nvPicPr>
          <p:cNvPr id="3" name="Audio 2">
            <a:hlinkClick r:id="" action="ppaction://media"/>
            <a:extLst>
              <a:ext uri="{FF2B5EF4-FFF2-40B4-BE49-F238E27FC236}">
                <a16:creationId xmlns:a16="http://schemas.microsoft.com/office/drawing/2014/main" id="{5BCC618C-4186-4F7F-8ED6-7533AF3105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13124386"/>
      </p:ext>
    </p:extLst>
  </p:cSld>
  <p:clrMapOvr>
    <a:masterClrMapping/>
  </p:clrMapOvr>
  <mc:AlternateContent xmlns:mc="http://schemas.openxmlformats.org/markup-compatibility/2006" xmlns:p14="http://schemas.microsoft.com/office/powerpoint/2010/main">
    <mc:Choice Requires="p14">
      <p:transition spd="slow" p14:dur="2000" advTm="6220"/>
    </mc:Choice>
    <mc:Fallback xmlns="">
      <p:transition spd="slow" advTm="6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F80DF9-AE31-4BD1-AE00-83EB8F6E84CF}"/>
              </a:ext>
            </a:extLst>
          </p:cNvPr>
          <p:cNvSpPr>
            <a:spLocks noGrp="1"/>
          </p:cNvSpPr>
          <p:nvPr>
            <p:ph type="title"/>
          </p:nvPr>
        </p:nvSpPr>
        <p:spPr/>
        <p:txBody>
          <a:bodyPr/>
          <a:lstStyle/>
          <a:p>
            <a:pPr>
              <a:lnSpc>
                <a:spcPts val="3200"/>
              </a:lnSpc>
            </a:pPr>
            <a:r>
              <a:rPr lang="en-US" sz="2900" dirty="0">
                <a:latin typeface="Helvetica LT Std" pitchFamily="34" charset="0"/>
                <a:ea typeface="Verdana" pitchFamily="34" charset="0"/>
              </a:rPr>
              <a:t>Determine process for getting a CVE ID block</a:t>
            </a:r>
          </a:p>
        </p:txBody>
      </p:sp>
      <p:sp>
        <p:nvSpPr>
          <p:cNvPr id="5" name="Content Placeholder 4">
            <a:extLst>
              <a:ext uri="{FF2B5EF4-FFF2-40B4-BE49-F238E27FC236}">
                <a16:creationId xmlns:a16="http://schemas.microsoft.com/office/drawing/2014/main" id="{356CA52F-E969-4894-984F-1287A592985E}"/>
              </a:ext>
            </a:extLst>
          </p:cNvPr>
          <p:cNvSpPr>
            <a:spLocks noGrp="1"/>
          </p:cNvSpPr>
          <p:nvPr>
            <p:ph idx="1"/>
          </p:nvPr>
        </p:nvSpPr>
        <p:spPr>
          <a:xfrm>
            <a:off x="616448" y="1395455"/>
            <a:ext cx="11236720" cy="4794737"/>
          </a:xfrm>
        </p:spPr>
        <p:txBody>
          <a:bodyPr/>
          <a:lstStyle/>
          <a:p>
            <a:pPr marL="228600" indent="-228600" defTabSz="914400">
              <a:spcBef>
                <a:spcPts val="1000"/>
              </a:spcBef>
              <a:spcAft>
                <a:spcPts val="600"/>
              </a:spcAft>
            </a:pPr>
            <a:r>
              <a:rPr lang="en-US" sz="2000" dirty="0"/>
              <a:t>The Root CNA defines how sub-CNA’s can obtain CVE IDs</a:t>
            </a:r>
          </a:p>
          <a:p>
            <a:pPr marL="228600" indent="-228600" defTabSz="914400">
              <a:spcBef>
                <a:spcPts val="1000"/>
              </a:spcBef>
              <a:spcAft>
                <a:spcPts val="600"/>
              </a:spcAft>
            </a:pPr>
            <a:r>
              <a:rPr lang="en-US" sz="2000" dirty="0"/>
              <a:t>The Root CNA may choose to have CNA’s:  </a:t>
            </a:r>
          </a:p>
          <a:p>
            <a:pPr marL="765469" lvl="2" indent="-457200" defTabSz="914400">
              <a:spcBef>
                <a:spcPts val="1000"/>
              </a:spcBef>
              <a:spcAft>
                <a:spcPts val="600"/>
              </a:spcAft>
              <a:buSzPct val="120000"/>
              <a:buFont typeface="+mj-lt"/>
              <a:buAutoNum type="arabicParenR"/>
            </a:pPr>
            <a:r>
              <a:rPr lang="en-US" sz="2000" b="1" dirty="0"/>
              <a:t>Go directly to the Root  </a:t>
            </a:r>
          </a:p>
          <a:p>
            <a:pPr marL="765469" lvl="2" indent="-457200" defTabSz="914400">
              <a:spcBef>
                <a:spcPts val="1000"/>
              </a:spcBef>
              <a:spcAft>
                <a:spcPts val="600"/>
              </a:spcAft>
              <a:buSzPct val="120000"/>
              <a:buFont typeface="+mj-lt"/>
              <a:buAutoNum type="arabicParenR"/>
            </a:pPr>
            <a:r>
              <a:rPr lang="en-US" sz="2000" b="1" dirty="0"/>
              <a:t>Go directly to the Secretariat </a:t>
            </a:r>
          </a:p>
          <a:p>
            <a:pPr marL="461423" indent="-457200"/>
            <a:endParaRPr lang="en-US" dirty="0"/>
          </a:p>
        </p:txBody>
      </p:sp>
      <p:sp>
        <p:nvSpPr>
          <p:cNvPr id="3" name="Slide Number Placeholder 2">
            <a:extLst>
              <a:ext uri="{FF2B5EF4-FFF2-40B4-BE49-F238E27FC236}">
                <a16:creationId xmlns:a16="http://schemas.microsoft.com/office/drawing/2014/main" id="{43B07DD9-626C-40CA-AC10-4221755C720F}"/>
              </a:ext>
            </a:extLst>
          </p:cNvPr>
          <p:cNvSpPr>
            <a:spLocks noGrp="1"/>
          </p:cNvSpPr>
          <p:nvPr>
            <p:ph type="sldNum" sz="quarter" idx="12"/>
          </p:nvPr>
        </p:nvSpPr>
        <p:spPr/>
        <p:txBody>
          <a:bodyPr/>
          <a:lstStyle/>
          <a:p>
            <a:r>
              <a:rPr lang="en-US">
                <a:latin typeface="Arial" pitchFamily="34" charset="0"/>
              </a:rPr>
              <a:t>| </a:t>
            </a:r>
            <a:fld id="{295008BC-DA31-4D19-837B-EFA4386B05F5}" type="slidenum">
              <a:rPr lang="en-US" smtClean="0">
                <a:latin typeface="Arial" pitchFamily="34" charset="0"/>
              </a:rPr>
              <a:pPr/>
              <a:t>5</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2" name="Audio 1">
            <a:hlinkClick r:id="" action="ppaction://media"/>
            <a:extLst>
              <a:ext uri="{FF2B5EF4-FFF2-40B4-BE49-F238E27FC236}">
                <a16:creationId xmlns:a16="http://schemas.microsoft.com/office/drawing/2014/main" id="{08100C6A-BEF7-4EB9-B317-658E307FE3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27088721"/>
      </p:ext>
    </p:extLst>
  </p:cSld>
  <p:clrMapOvr>
    <a:masterClrMapping/>
  </p:clrMapOvr>
  <mc:AlternateContent xmlns:mc="http://schemas.openxmlformats.org/markup-compatibility/2006" xmlns:p14="http://schemas.microsoft.com/office/powerpoint/2010/main">
    <mc:Choice Requires="p14">
      <p:transition spd="slow" p14:dur="2000" advTm="16349"/>
    </mc:Choice>
    <mc:Fallback xmlns="">
      <p:transition spd="slow" advTm="16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Wingdings" panose="05000000000000000000" pitchFamily="2" charset="2"/>
              <a:buChar char="§"/>
            </a:pPr>
            <a:r>
              <a:rPr lang="en-US" dirty="0"/>
              <a:t>Use a dispute when:</a:t>
            </a:r>
          </a:p>
          <a:p>
            <a:pPr lvl="1"/>
            <a:r>
              <a:rPr lang="en-US" dirty="0"/>
              <a:t>The CVE ID was assigned correctly using the </a:t>
            </a:r>
            <a:r>
              <a:rPr lang="en-US" i="1" dirty="0"/>
              <a:t>CNA Rules</a:t>
            </a:r>
            <a:r>
              <a:rPr lang="en-US" dirty="0"/>
              <a:t>, but</a:t>
            </a:r>
          </a:p>
          <a:p>
            <a:pPr lvl="1"/>
            <a:r>
              <a:rPr lang="en-US" dirty="0"/>
              <a:t>An authoritative source questions the validity of the vulnerability</a:t>
            </a:r>
          </a:p>
          <a:p>
            <a:pPr>
              <a:buFont typeface="Wingdings" panose="05000000000000000000" pitchFamily="2" charset="2"/>
              <a:buChar char="§"/>
            </a:pPr>
            <a:r>
              <a:rPr lang="en-US" dirty="0"/>
              <a:t>Process creating a dispute</a:t>
            </a:r>
          </a:p>
          <a:p>
            <a:pPr marL="914400" lvl="1" indent="-457200">
              <a:buFont typeface="+mj-lt"/>
              <a:buAutoNum type="arabicPeriod"/>
            </a:pPr>
            <a:r>
              <a:rPr lang="en-US" dirty="0"/>
              <a:t>Add “** DISPUTE **” to the beginning of the Description</a:t>
            </a:r>
          </a:p>
          <a:p>
            <a:pPr marL="914400" lvl="1" indent="-457200">
              <a:buFont typeface="+mj-lt"/>
              <a:buAutoNum type="arabicPeriod"/>
            </a:pPr>
            <a:r>
              <a:rPr lang="en-US" dirty="0"/>
              <a:t>Add a NOTE to the end of the Description explaining why the vulnerability is disputed</a:t>
            </a:r>
          </a:p>
        </p:txBody>
      </p:sp>
      <p:sp>
        <p:nvSpPr>
          <p:cNvPr id="2" name="Title 1"/>
          <p:cNvSpPr>
            <a:spLocks noGrp="1"/>
          </p:cNvSpPr>
          <p:nvPr>
            <p:ph type="title"/>
          </p:nvPr>
        </p:nvSpPr>
        <p:spPr/>
        <p:txBody>
          <a:bodyPr/>
          <a:lstStyle/>
          <a:p>
            <a:r>
              <a:rPr lang="en-US" dirty="0"/>
              <a:t>Disputed CVE Entries</a:t>
            </a:r>
          </a:p>
        </p:txBody>
      </p:sp>
      <p:pic>
        <p:nvPicPr>
          <p:cNvPr id="5" name="Audio 4">
            <a:hlinkClick r:id="" action="ppaction://media"/>
            <a:extLst>
              <a:ext uri="{FF2B5EF4-FFF2-40B4-BE49-F238E27FC236}">
                <a16:creationId xmlns:a16="http://schemas.microsoft.com/office/drawing/2014/main" id="{F8EE0D33-1F02-4A32-B567-DBF396FE99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10853063"/>
      </p:ext>
    </p:extLst>
  </p:cSld>
  <p:clrMapOvr>
    <a:masterClrMapping/>
  </p:clrMapOvr>
  <mc:AlternateContent xmlns:mc="http://schemas.openxmlformats.org/markup-compatibility/2006" xmlns:p14="http://schemas.microsoft.com/office/powerpoint/2010/main">
    <mc:Choice Requires="p14">
      <p:transition spd="slow" p14:dur="2000" advTm="26000"/>
    </mc:Choice>
    <mc:Fallback xmlns="">
      <p:transition spd="slow"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5"/>
          <a:stretch/>
        </p:blipFill>
        <p:spPr bwMode="auto">
          <a:xfrm>
            <a:off x="1775139" y="1371600"/>
            <a:ext cx="8919534" cy="479425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lstStyle/>
          <a:p>
            <a:r>
              <a:rPr lang="en-US" dirty="0"/>
              <a:t>Dispute Example</a:t>
            </a:r>
          </a:p>
        </p:txBody>
      </p:sp>
      <p:pic>
        <p:nvPicPr>
          <p:cNvPr id="3" name="Audio 2">
            <a:hlinkClick r:id="" action="ppaction://media"/>
            <a:extLst>
              <a:ext uri="{FF2B5EF4-FFF2-40B4-BE49-F238E27FC236}">
                <a16:creationId xmlns:a16="http://schemas.microsoft.com/office/drawing/2014/main" id="{4767CAC5-F015-4509-9027-F16AC02E7B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852100278"/>
      </p:ext>
    </p:extLst>
  </p:cSld>
  <p:clrMapOvr>
    <a:masterClrMapping/>
  </p:clrMapOvr>
  <mc:AlternateContent xmlns:mc="http://schemas.openxmlformats.org/markup-compatibility/2006" xmlns:p14="http://schemas.microsoft.com/office/powerpoint/2010/main">
    <mc:Choice Requires="p14">
      <p:transition spd="slow" p14:dur="2000" advTm="24536"/>
    </mc:Choice>
    <mc:Fallback xmlns="">
      <p:transition spd="slow" advTm="24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49B98-FB3F-456C-96C0-0694D8E4B678}"/>
              </a:ext>
            </a:extLst>
          </p:cNvPr>
          <p:cNvSpPr>
            <a:spLocks noGrp="1"/>
          </p:cNvSpPr>
          <p:nvPr>
            <p:ph type="ctrTitle" sz="quarter"/>
          </p:nvPr>
        </p:nvSpPr>
        <p:spPr/>
        <p:txBody>
          <a:bodyPr/>
          <a:lstStyle/>
          <a:p>
            <a:r>
              <a:rPr lang="en-US" dirty="0"/>
              <a:t>Escalation</a:t>
            </a:r>
          </a:p>
        </p:txBody>
      </p:sp>
      <p:sp>
        <p:nvSpPr>
          <p:cNvPr id="3" name="Slide Number Placeholder 2">
            <a:extLst>
              <a:ext uri="{FF2B5EF4-FFF2-40B4-BE49-F238E27FC236}">
                <a16:creationId xmlns:a16="http://schemas.microsoft.com/office/drawing/2014/main" id="{277D94D7-92C5-4708-B94E-CFC14E4CAA07}"/>
              </a:ext>
            </a:extLst>
          </p:cNvPr>
          <p:cNvSpPr>
            <a:spLocks noGrp="1"/>
          </p:cNvSpPr>
          <p:nvPr>
            <p:ph type="sldNum" sz="quarter" idx="12"/>
          </p:nvPr>
        </p:nvSpPr>
        <p:spPr/>
        <p:txBody>
          <a:bodyPr/>
          <a:lstStyle/>
          <a:p>
            <a:r>
              <a:rPr lang="en-US">
                <a:latin typeface="Arial" pitchFamily="34" charset="0"/>
              </a:rPr>
              <a:t>| </a:t>
            </a:r>
            <a:fld id="{295008BC-DA31-4D19-837B-EFA4386B05F5}" type="slidenum">
              <a:rPr lang="en-US" smtClean="0">
                <a:latin typeface="Arial" pitchFamily="34" charset="0"/>
              </a:rPr>
              <a:pPr/>
              <a:t>52</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5" name="Audio 4">
            <a:hlinkClick r:id="" action="ppaction://media"/>
            <a:extLst>
              <a:ext uri="{FF2B5EF4-FFF2-40B4-BE49-F238E27FC236}">
                <a16:creationId xmlns:a16="http://schemas.microsoft.com/office/drawing/2014/main" id="{64C877A9-E6E8-4697-A713-B5083A7697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722521682"/>
      </p:ext>
    </p:extLst>
  </p:cSld>
  <p:clrMapOvr>
    <a:masterClrMapping/>
  </p:clrMapOvr>
  <mc:AlternateContent xmlns:mc="http://schemas.openxmlformats.org/markup-compatibility/2006" xmlns:p14="http://schemas.microsoft.com/office/powerpoint/2010/main">
    <mc:Choice Requires="p14">
      <p:transition spd="slow" p14:dur="2000" advTm="6053"/>
    </mc:Choice>
    <mc:Fallback xmlns="">
      <p:transition spd="slow" advTm="6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Wingdings" panose="05000000000000000000" pitchFamily="2" charset="2"/>
              <a:buChar char="§"/>
            </a:pPr>
            <a:r>
              <a:rPr lang="en-US" dirty="0"/>
              <a:t>If the authorized CNA rejects the change or is unresponsive:</a:t>
            </a:r>
          </a:p>
          <a:p>
            <a:pPr marL="914400" lvl="1" indent="-457200">
              <a:buFont typeface="+mj-lt"/>
              <a:buAutoNum type="arabicPeriod"/>
            </a:pPr>
            <a:r>
              <a:rPr lang="en-US" dirty="0"/>
              <a:t>The requester can escalate to the appropriate Root CNA</a:t>
            </a:r>
          </a:p>
          <a:p>
            <a:pPr marL="914400" lvl="1" indent="-457200">
              <a:buFont typeface="+mj-lt"/>
              <a:buAutoNum type="arabicPeriod"/>
            </a:pPr>
            <a:r>
              <a:rPr lang="en-US" dirty="0"/>
              <a:t>The Root CNA requests the reasoning behind the Sub-CNA’s decision</a:t>
            </a:r>
          </a:p>
          <a:p>
            <a:pPr marL="914400" lvl="1" indent="-457200">
              <a:buFont typeface="+mj-lt"/>
              <a:buAutoNum type="arabicPeriod"/>
            </a:pPr>
            <a:r>
              <a:rPr lang="en-US" dirty="0"/>
              <a:t>The Root CNA determines which action is appropriate</a:t>
            </a:r>
          </a:p>
          <a:p>
            <a:pPr marL="914400" lvl="1" indent="-457200">
              <a:buFont typeface="+mj-lt"/>
              <a:buAutoNum type="arabicPeriod"/>
            </a:pPr>
            <a:r>
              <a:rPr lang="en-US" dirty="0"/>
              <a:t>The Root CNA informs the requester and the Sub-CNA of its decision</a:t>
            </a:r>
          </a:p>
        </p:txBody>
      </p:sp>
      <p:sp>
        <p:nvSpPr>
          <p:cNvPr id="2" name="Title 1"/>
          <p:cNvSpPr>
            <a:spLocks noGrp="1"/>
          </p:cNvSpPr>
          <p:nvPr>
            <p:ph type="title"/>
          </p:nvPr>
        </p:nvSpPr>
        <p:spPr/>
        <p:txBody>
          <a:bodyPr/>
          <a:lstStyle/>
          <a:p>
            <a:r>
              <a:rPr lang="en-US" dirty="0"/>
              <a:t>Escalation Process</a:t>
            </a:r>
          </a:p>
        </p:txBody>
      </p:sp>
      <p:pic>
        <p:nvPicPr>
          <p:cNvPr id="5" name="Audio 4">
            <a:hlinkClick r:id="" action="ppaction://media"/>
            <a:extLst>
              <a:ext uri="{FF2B5EF4-FFF2-40B4-BE49-F238E27FC236}">
                <a16:creationId xmlns:a16="http://schemas.microsoft.com/office/drawing/2014/main" id="{319D57D8-151B-4E96-BE7F-E4DBB7BAA4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716548620"/>
      </p:ext>
    </p:extLst>
  </p:cSld>
  <p:clrMapOvr>
    <a:masterClrMapping/>
  </p:clrMapOvr>
  <mc:AlternateContent xmlns:mc="http://schemas.openxmlformats.org/markup-compatibility/2006" xmlns:p14="http://schemas.microsoft.com/office/powerpoint/2010/main">
    <mc:Choice Requires="p14">
      <p:transition spd="slow" p14:dur="2000" advTm="22785"/>
    </mc:Choice>
    <mc:Fallback xmlns="">
      <p:transition spd="slow" advTm="22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8C2D1-CC54-4989-A384-2562CC5B6C43}"/>
              </a:ext>
            </a:extLst>
          </p:cNvPr>
          <p:cNvSpPr>
            <a:spLocks noGrp="1"/>
          </p:cNvSpPr>
          <p:nvPr>
            <p:ph type="ctrTitle" sz="quarter"/>
          </p:nvPr>
        </p:nvSpPr>
        <p:spPr/>
        <p:txBody>
          <a:bodyPr/>
          <a:lstStyle/>
          <a:p>
            <a:r>
              <a:rPr lang="en-US" dirty="0"/>
              <a:t>CVE ID Expiration</a:t>
            </a:r>
          </a:p>
        </p:txBody>
      </p:sp>
      <p:sp>
        <p:nvSpPr>
          <p:cNvPr id="3" name="Slide Number Placeholder 2">
            <a:extLst>
              <a:ext uri="{FF2B5EF4-FFF2-40B4-BE49-F238E27FC236}">
                <a16:creationId xmlns:a16="http://schemas.microsoft.com/office/drawing/2014/main" id="{36F45217-A2E2-48BF-80C5-D4CBD3113603}"/>
              </a:ext>
            </a:extLst>
          </p:cNvPr>
          <p:cNvSpPr>
            <a:spLocks noGrp="1"/>
          </p:cNvSpPr>
          <p:nvPr>
            <p:ph type="sldNum" sz="quarter" idx="12"/>
          </p:nvPr>
        </p:nvSpPr>
        <p:spPr/>
        <p:txBody>
          <a:bodyPr/>
          <a:lstStyle/>
          <a:p>
            <a:r>
              <a:rPr lang="en-US">
                <a:latin typeface="Arial" pitchFamily="34" charset="0"/>
              </a:rPr>
              <a:t>| </a:t>
            </a:r>
            <a:fld id="{295008BC-DA31-4D19-837B-EFA4386B05F5}" type="slidenum">
              <a:rPr lang="en-US" smtClean="0">
                <a:latin typeface="Arial" pitchFamily="34" charset="0"/>
              </a:rPr>
              <a:pPr/>
              <a:t>54</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4" name="Audio 3">
            <a:hlinkClick r:id="" action="ppaction://media"/>
            <a:extLst>
              <a:ext uri="{FF2B5EF4-FFF2-40B4-BE49-F238E27FC236}">
                <a16:creationId xmlns:a16="http://schemas.microsoft.com/office/drawing/2014/main" id="{187E16A6-6930-444F-AE20-FA1F3EE76B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2128444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Wingdings" panose="05000000000000000000" pitchFamily="2" charset="2"/>
              <a:buChar char="§"/>
            </a:pPr>
            <a:r>
              <a:rPr lang="en-US" dirty="0"/>
              <a:t>CVE ID’s assigned to a vulnerability that are NOT published do not expire</a:t>
            </a:r>
          </a:p>
          <a:p>
            <a:pPr>
              <a:buFont typeface="Wingdings" panose="05000000000000000000" pitchFamily="2" charset="2"/>
              <a:buChar char="§"/>
            </a:pPr>
            <a:r>
              <a:rPr lang="en-US" dirty="0"/>
              <a:t>Unassigned CVE IDs for a given year expire at the end of the year</a:t>
            </a:r>
          </a:p>
          <a:p>
            <a:pPr>
              <a:buFont typeface="Wingdings" panose="05000000000000000000" pitchFamily="2" charset="2"/>
              <a:buChar char="§"/>
            </a:pPr>
            <a:r>
              <a:rPr lang="en-US" dirty="0"/>
              <a:t>Each CNA is expected to tell their parent CNA which CVE IDs they did not use</a:t>
            </a:r>
          </a:p>
          <a:p>
            <a:pPr>
              <a:buFont typeface="Wingdings" panose="05000000000000000000" pitchFamily="2" charset="2"/>
              <a:buChar char="§"/>
            </a:pPr>
            <a:r>
              <a:rPr lang="en-US" dirty="0"/>
              <a:t>Secretariat will reject the CVE IDs that are not used</a:t>
            </a:r>
          </a:p>
        </p:txBody>
      </p:sp>
      <p:sp>
        <p:nvSpPr>
          <p:cNvPr id="2" name="Title 1"/>
          <p:cNvSpPr>
            <a:spLocks noGrp="1"/>
          </p:cNvSpPr>
          <p:nvPr>
            <p:ph type="title"/>
          </p:nvPr>
        </p:nvSpPr>
        <p:spPr/>
        <p:txBody>
          <a:bodyPr/>
          <a:lstStyle/>
          <a:p>
            <a:r>
              <a:rPr lang="en-US" dirty="0"/>
              <a:t>CVE ID Expiration</a:t>
            </a:r>
          </a:p>
        </p:txBody>
      </p:sp>
      <p:pic>
        <p:nvPicPr>
          <p:cNvPr id="6" name="Audio 5">
            <a:hlinkClick r:id="" action="ppaction://media"/>
            <a:extLst>
              <a:ext uri="{FF2B5EF4-FFF2-40B4-BE49-F238E27FC236}">
                <a16:creationId xmlns:a16="http://schemas.microsoft.com/office/drawing/2014/main" id="{466C8B4C-64A0-45FB-B736-5893C40A49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255821468"/>
      </p:ext>
    </p:extLst>
  </p:cSld>
  <p:clrMapOvr>
    <a:masterClrMapping/>
  </p:clrMapOvr>
  <mc:AlternateContent xmlns:mc="http://schemas.openxmlformats.org/markup-compatibility/2006" xmlns:p14="http://schemas.microsoft.com/office/powerpoint/2010/main">
    <mc:Choice Requires="p14">
      <p:transition spd="slow" p14:dur="2000" advTm="28184"/>
    </mc:Choice>
    <mc:Fallback xmlns="">
      <p:transition spd="slow" advTm="28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CNA Records Assignments</a:t>
            </a:r>
          </a:p>
        </p:txBody>
      </p:sp>
      <p:graphicFrame>
        <p:nvGraphicFramePr>
          <p:cNvPr id="18" name="Table 17"/>
          <p:cNvGraphicFramePr>
            <a:graphicFrameLocks noGrp="1"/>
          </p:cNvGraphicFramePr>
          <p:nvPr/>
        </p:nvGraphicFramePr>
        <p:xfrm>
          <a:off x="2840069" y="1397561"/>
          <a:ext cx="6716496" cy="4617720"/>
        </p:xfrm>
        <a:graphic>
          <a:graphicData uri="http://schemas.openxmlformats.org/drawingml/2006/table">
            <a:tbl>
              <a:tblPr firstRow="1" bandRow="1">
                <a:tableStyleId>{5C22544A-7EE6-4342-B048-85BDC9FD1C3A}</a:tableStyleId>
              </a:tblPr>
              <a:tblGrid>
                <a:gridCol w="2238832">
                  <a:extLst>
                    <a:ext uri="{9D8B030D-6E8A-4147-A177-3AD203B41FA5}">
                      <a16:colId xmlns:a16="http://schemas.microsoft.com/office/drawing/2014/main" val="400523164"/>
                    </a:ext>
                  </a:extLst>
                </a:gridCol>
                <a:gridCol w="2238832">
                  <a:extLst>
                    <a:ext uri="{9D8B030D-6E8A-4147-A177-3AD203B41FA5}">
                      <a16:colId xmlns:a16="http://schemas.microsoft.com/office/drawing/2014/main" val="3986499393"/>
                    </a:ext>
                  </a:extLst>
                </a:gridCol>
                <a:gridCol w="2238832">
                  <a:extLst>
                    <a:ext uri="{9D8B030D-6E8A-4147-A177-3AD203B41FA5}">
                      <a16:colId xmlns:a16="http://schemas.microsoft.com/office/drawing/2014/main" val="3400215702"/>
                    </a:ext>
                  </a:extLst>
                </a:gridCol>
              </a:tblGrid>
              <a:tr h="370840">
                <a:tc gridSpan="3">
                  <a:txBody>
                    <a:bodyPr/>
                    <a:lstStyle/>
                    <a:p>
                      <a:pPr algn="ctr"/>
                      <a:r>
                        <a:rPr lang="en-US" dirty="0"/>
                        <a:t>CVE</a:t>
                      </a:r>
                      <a:r>
                        <a:rPr lang="en-US" baseline="0" dirty="0"/>
                        <a:t> ID Assignment Records</a:t>
                      </a:r>
                      <a:endParaRPr lang="en-US" dirty="0"/>
                    </a:p>
                  </a:txBody>
                  <a:tcPr/>
                </a:tc>
                <a:tc hMerge="1">
                  <a:txBody>
                    <a:bodyPr/>
                    <a:lstStyle/>
                    <a:p>
                      <a:endParaRPr lang="en-US" dirty="0"/>
                    </a:p>
                  </a:txBody>
                  <a:tcPr/>
                </a:tc>
                <a:tc hMerge="1">
                  <a:txBody>
                    <a:bodyPr/>
                    <a:lstStyle/>
                    <a:p>
                      <a:pPr algn="ctr"/>
                      <a:endParaRPr lang="en-US" dirty="0"/>
                    </a:p>
                  </a:txBody>
                  <a:tcPr/>
                </a:tc>
                <a:extLst>
                  <a:ext uri="{0D108BD9-81ED-4DB2-BD59-A6C34878D82A}">
                    <a16:rowId xmlns:a16="http://schemas.microsoft.com/office/drawing/2014/main" val="2553175617"/>
                  </a:ext>
                </a:extLst>
              </a:tr>
              <a:tr h="370840">
                <a:tc>
                  <a:txBody>
                    <a:bodyPr/>
                    <a:lstStyle/>
                    <a:p>
                      <a:r>
                        <a:rPr lang="en-US" dirty="0" err="1"/>
                        <a:t>Vuln</a:t>
                      </a:r>
                      <a:r>
                        <a:rPr lang="en-US" dirty="0"/>
                        <a:t>.</a:t>
                      </a:r>
                      <a:r>
                        <a:rPr lang="en-US" baseline="0" dirty="0"/>
                        <a:t> A</a:t>
                      </a:r>
                      <a:endParaRPr lang="en-US" dirty="0"/>
                    </a:p>
                  </a:txBody>
                  <a:tcPr/>
                </a:tc>
                <a:tc>
                  <a:txBody>
                    <a:bodyPr/>
                    <a:lstStyle/>
                    <a:p>
                      <a:r>
                        <a:rPr lang="en-US" sz="1800" dirty="0">
                          <a:ea typeface="Verdana" pitchFamily="34" charset="0"/>
                          <a:cs typeface="Verdana" pitchFamily="34" charset="0"/>
                        </a:rPr>
                        <a:t>CVE-YYYY-1024</a:t>
                      </a:r>
                      <a:endParaRPr lang="en-US" dirty="0"/>
                    </a:p>
                  </a:txBody>
                  <a:tcPr/>
                </a:tc>
                <a:tc>
                  <a:txBody>
                    <a:bodyPr/>
                    <a:lstStyle/>
                    <a:p>
                      <a:r>
                        <a:rPr lang="en-US" dirty="0"/>
                        <a:t>Populated</a:t>
                      </a:r>
                    </a:p>
                  </a:txBody>
                  <a:tcPr/>
                </a:tc>
                <a:extLst>
                  <a:ext uri="{0D108BD9-81ED-4DB2-BD59-A6C34878D82A}">
                    <a16:rowId xmlns:a16="http://schemas.microsoft.com/office/drawing/2014/main" val="138423145"/>
                  </a:ext>
                </a:extLst>
              </a:tr>
              <a:tr h="370840">
                <a:tc>
                  <a:txBody>
                    <a:bodyPr/>
                    <a:lstStyle/>
                    <a:p>
                      <a:r>
                        <a:rPr lang="en-US" dirty="0" err="1"/>
                        <a:t>Vuln</a:t>
                      </a:r>
                      <a:r>
                        <a:rPr lang="en-US" dirty="0"/>
                        <a:t>. 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a typeface="Verdana" pitchFamily="34" charset="0"/>
                          <a:cs typeface="Verdana" pitchFamily="34" charset="0"/>
                        </a:rPr>
                        <a:t>CVE-YYYY-1025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a typeface="Verdana" pitchFamily="34" charset="0"/>
                          <a:cs typeface="Verdana" pitchFamily="34" charset="0"/>
                        </a:rPr>
                        <a:t>Populated</a:t>
                      </a:r>
                    </a:p>
                  </a:txBody>
                  <a:tcPr/>
                </a:tc>
                <a:extLst>
                  <a:ext uri="{0D108BD9-81ED-4DB2-BD59-A6C34878D82A}">
                    <a16:rowId xmlns:a16="http://schemas.microsoft.com/office/drawing/2014/main" val="3207838011"/>
                  </a:ext>
                </a:extLst>
              </a:tr>
              <a:tr h="370840">
                <a:tc>
                  <a:txBody>
                    <a:bodyPr/>
                    <a:lstStyle/>
                    <a:p>
                      <a:r>
                        <a:rPr lang="en-US" dirty="0" err="1"/>
                        <a:t>Vuln</a:t>
                      </a:r>
                      <a:r>
                        <a:rPr lang="en-US" dirty="0"/>
                        <a:t>.</a:t>
                      </a:r>
                      <a:r>
                        <a:rPr lang="en-US" baseline="0" dirty="0"/>
                        <a:t> 2</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a typeface="Verdana" pitchFamily="34" charset="0"/>
                          <a:cs typeface="Verdana" pitchFamily="34" charset="0"/>
                        </a:rPr>
                        <a:t>CVE-YYYY-1026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a typeface="Verdana" pitchFamily="34" charset="0"/>
                          <a:cs typeface="Verdana" pitchFamily="34" charset="0"/>
                        </a:rPr>
                        <a:t>Populated</a:t>
                      </a:r>
                    </a:p>
                  </a:txBody>
                  <a:tcPr/>
                </a:tc>
                <a:extLst>
                  <a:ext uri="{0D108BD9-81ED-4DB2-BD59-A6C34878D82A}">
                    <a16:rowId xmlns:a16="http://schemas.microsoft.com/office/drawing/2014/main" val="638173911"/>
                  </a:ext>
                </a:extLst>
              </a:tr>
              <a:tr h="370840">
                <a:tc>
                  <a:txBody>
                    <a:bodyPr/>
                    <a:lstStyle/>
                    <a:p>
                      <a:r>
                        <a:rPr lang="en-US" dirty="0" err="1"/>
                        <a:t>Vuln</a:t>
                      </a:r>
                      <a:r>
                        <a:rPr lang="en-US" dirty="0"/>
                        <a:t>. 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a typeface="Verdana" pitchFamily="34" charset="0"/>
                          <a:cs typeface="Verdana" pitchFamily="34" charset="0"/>
                        </a:rPr>
                        <a:t>CVE-YYYY-1027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a typeface="Verdana" pitchFamily="34" charset="0"/>
                          <a:cs typeface="Verdana" pitchFamily="34" charset="0"/>
                        </a:rPr>
                        <a:t>Populated</a:t>
                      </a:r>
                    </a:p>
                  </a:txBody>
                  <a:tcPr/>
                </a:tc>
                <a:extLst>
                  <a:ext uri="{0D108BD9-81ED-4DB2-BD59-A6C34878D82A}">
                    <a16:rowId xmlns:a16="http://schemas.microsoft.com/office/drawing/2014/main" val="1289561743"/>
                  </a:ext>
                </a:extLst>
              </a:tr>
              <a:tr h="370840">
                <a:tc>
                  <a:txBody>
                    <a:bodyPr/>
                    <a:lstStyle/>
                    <a:p>
                      <a:r>
                        <a:rPr lang="en-US" dirty="0" err="1"/>
                        <a:t>Vuln</a:t>
                      </a:r>
                      <a:r>
                        <a:rPr lang="en-US" dirty="0"/>
                        <a:t>. X</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a typeface="Verdana" pitchFamily="34" charset="0"/>
                          <a:cs typeface="Verdana" pitchFamily="34" charset="0"/>
                        </a:rPr>
                        <a:t>CVE-YYYY-1028</a:t>
                      </a:r>
                    </a:p>
                  </a:txBody>
                  <a:tcPr/>
                </a:tc>
                <a:tc>
                  <a:txBody>
                    <a:bodyPr/>
                    <a:lstStyle/>
                    <a:p>
                      <a:r>
                        <a:rPr lang="en-US" dirty="0"/>
                        <a:t>Waiting for Publication</a:t>
                      </a:r>
                    </a:p>
                  </a:txBody>
                  <a:tcPr/>
                </a:tc>
                <a:extLst>
                  <a:ext uri="{0D108BD9-81ED-4DB2-BD59-A6C34878D82A}">
                    <a16:rowId xmlns:a16="http://schemas.microsoft.com/office/drawing/2014/main" val="1331476088"/>
                  </a:ext>
                </a:extLst>
              </a:tr>
              <a:tr h="370840">
                <a:tc>
                  <a:txBody>
                    <a:bodyPr/>
                    <a:lstStyle/>
                    <a:p>
                      <a:r>
                        <a:rPr lang="en-US" dirty="0" err="1"/>
                        <a:t>Vuln</a:t>
                      </a:r>
                      <a:r>
                        <a:rPr lang="en-US" dirty="0"/>
                        <a:t>. 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a typeface="Verdana" pitchFamily="34" charset="0"/>
                          <a:cs typeface="Verdana" pitchFamily="34" charset="0"/>
                        </a:rPr>
                        <a:t>CVE-YYYY-1029</a:t>
                      </a:r>
                    </a:p>
                  </a:txBody>
                  <a:tcPr/>
                </a:tc>
                <a:tc>
                  <a:txBody>
                    <a:bodyPr/>
                    <a:lstStyle/>
                    <a:p>
                      <a:r>
                        <a:rPr lang="en-US" dirty="0"/>
                        <a:t>Waiting for Publication</a:t>
                      </a:r>
                    </a:p>
                  </a:txBody>
                  <a:tcPr/>
                </a:tc>
                <a:extLst>
                  <a:ext uri="{0D108BD9-81ED-4DB2-BD59-A6C34878D82A}">
                    <a16:rowId xmlns:a16="http://schemas.microsoft.com/office/drawing/2014/main" val="3468781233"/>
                  </a:ext>
                </a:extLst>
              </a:tr>
              <a:tr h="37084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a typeface="Verdana" pitchFamily="34" charset="0"/>
                          <a:cs typeface="Verdana" pitchFamily="34" charset="0"/>
                        </a:rPr>
                        <a:t>CVE-YYYY-1030</a:t>
                      </a:r>
                    </a:p>
                  </a:txBody>
                  <a:tcPr/>
                </a:tc>
                <a:tc>
                  <a:txBody>
                    <a:bodyPr/>
                    <a:lstStyle/>
                    <a:p>
                      <a:r>
                        <a:rPr lang="en-US" dirty="0"/>
                        <a:t>Unassigned</a:t>
                      </a:r>
                    </a:p>
                  </a:txBody>
                  <a:tcPr/>
                </a:tc>
                <a:extLst>
                  <a:ext uri="{0D108BD9-81ED-4DB2-BD59-A6C34878D82A}">
                    <a16:rowId xmlns:a16="http://schemas.microsoft.com/office/drawing/2014/main" val="748074791"/>
                  </a:ext>
                </a:extLst>
              </a:tr>
              <a:tr h="37084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a typeface="Verdana" pitchFamily="34" charset="0"/>
                          <a:cs typeface="Verdana" pitchFamily="34" charset="0"/>
                        </a:rPr>
                        <a:t>CVE-YYYY-1031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Unassigned</a:t>
                      </a:r>
                    </a:p>
                  </a:txBody>
                  <a:tcPr/>
                </a:tc>
                <a:extLst>
                  <a:ext uri="{0D108BD9-81ED-4DB2-BD59-A6C34878D82A}">
                    <a16:rowId xmlns:a16="http://schemas.microsoft.com/office/drawing/2014/main" val="2394850170"/>
                  </a:ext>
                </a:extLst>
              </a:tr>
              <a:tr h="37084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a typeface="Verdana" pitchFamily="34" charset="0"/>
                          <a:cs typeface="Verdana" pitchFamily="34" charset="0"/>
                        </a:rPr>
                        <a:t>CVE-YYYY-1032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Unassigned</a:t>
                      </a:r>
                    </a:p>
                  </a:txBody>
                  <a:tcPr/>
                </a:tc>
                <a:extLst>
                  <a:ext uri="{0D108BD9-81ED-4DB2-BD59-A6C34878D82A}">
                    <a16:rowId xmlns:a16="http://schemas.microsoft.com/office/drawing/2014/main" val="2638235729"/>
                  </a:ext>
                </a:extLst>
              </a:tr>
              <a:tr h="37084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a typeface="Verdana" pitchFamily="34" charset="0"/>
                          <a:cs typeface="Verdana" pitchFamily="34" charset="0"/>
                        </a:rPr>
                        <a:t>CVE-YYYY-1033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Unassigned</a:t>
                      </a:r>
                    </a:p>
                  </a:txBody>
                  <a:tcPr/>
                </a:tc>
                <a:extLst>
                  <a:ext uri="{0D108BD9-81ED-4DB2-BD59-A6C34878D82A}">
                    <a16:rowId xmlns:a16="http://schemas.microsoft.com/office/drawing/2014/main" val="73925624"/>
                  </a:ext>
                </a:extLst>
              </a:tr>
            </a:tbl>
          </a:graphicData>
        </a:graphic>
      </p:graphicFrame>
      <p:sp>
        <p:nvSpPr>
          <p:cNvPr id="3" name="Rectangle: Rounded Corners 2"/>
          <p:cNvSpPr/>
          <p:nvPr/>
        </p:nvSpPr>
        <p:spPr>
          <a:xfrm>
            <a:off x="4995855" y="4550290"/>
            <a:ext cx="3905955" cy="151271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Audio 3">
            <a:hlinkClick r:id="" action="ppaction://media"/>
            <a:extLst>
              <a:ext uri="{FF2B5EF4-FFF2-40B4-BE49-F238E27FC236}">
                <a16:creationId xmlns:a16="http://schemas.microsoft.com/office/drawing/2014/main" id="{20D036F2-4AB0-4798-8CF2-B6E076B4B6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00899673"/>
      </p:ext>
    </p:extLst>
  </p:cSld>
  <p:clrMapOvr>
    <a:masterClrMapping/>
  </p:clrMapOvr>
  <mc:AlternateContent xmlns:mc="http://schemas.openxmlformats.org/markup-compatibility/2006" xmlns:p14="http://schemas.microsoft.com/office/powerpoint/2010/main">
    <mc:Choice Requires="p14">
      <p:transition spd="slow" p14:dur="2000" advTm="19000"/>
    </mc:Choice>
    <mc:Fallback xmlns="">
      <p:transition spd="slow" advTm="1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BF0D5DF-9C90-48BE-AB6A-384CD32C7860}"/>
              </a:ext>
            </a:extLst>
          </p:cNvPr>
          <p:cNvGrpSpPr/>
          <p:nvPr/>
        </p:nvGrpSpPr>
        <p:grpSpPr>
          <a:xfrm>
            <a:off x="3128018" y="2184753"/>
            <a:ext cx="6325370" cy="2082286"/>
            <a:chOff x="1384943" y="2156178"/>
            <a:chExt cx="6325370" cy="2082286"/>
          </a:xfrm>
        </p:grpSpPr>
        <p:sp>
          <p:nvSpPr>
            <p:cNvPr id="4" name="Rectangle: Rounded Corners 3"/>
            <p:cNvSpPr/>
            <p:nvPr/>
          </p:nvSpPr>
          <p:spPr>
            <a:xfrm>
              <a:off x="1384943" y="3148573"/>
              <a:ext cx="1736436" cy="1089891"/>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bg1"/>
                  </a:solidFill>
                </a:rPr>
                <a:t>CNA</a:t>
              </a:r>
            </a:p>
          </p:txBody>
        </p:sp>
        <p:sp>
          <p:nvSpPr>
            <p:cNvPr id="5" name="Rectangle: Rounded Corners 4"/>
            <p:cNvSpPr/>
            <p:nvPr/>
          </p:nvSpPr>
          <p:spPr>
            <a:xfrm>
              <a:off x="5973877" y="3148572"/>
              <a:ext cx="1736436" cy="1089891"/>
            </a:xfrm>
            <a:prstGeom prst="roundRect">
              <a:avLst/>
            </a:prstGeom>
            <a:solidFill>
              <a:srgbClr val="00B05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Secretariat</a:t>
              </a:r>
              <a:endParaRPr lang="en-US" dirty="0">
                <a:solidFill>
                  <a:schemeClr val="bg1"/>
                </a:solidFill>
              </a:endParaRPr>
            </a:p>
          </p:txBody>
        </p:sp>
        <p:cxnSp>
          <p:nvCxnSpPr>
            <p:cNvPr id="7" name="Straight Arrow Connector 6"/>
            <p:cNvCxnSpPr>
              <a:stCxn id="4" idx="3"/>
              <a:endCxn id="5" idx="1"/>
            </p:cNvCxnSpPr>
            <p:nvPr/>
          </p:nvCxnSpPr>
          <p:spPr>
            <a:xfrm flipV="1">
              <a:off x="3121379" y="3693518"/>
              <a:ext cx="2852498"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8" name="TextBox 7"/>
            <p:cNvSpPr txBox="1"/>
            <p:nvPr/>
          </p:nvSpPr>
          <p:spPr>
            <a:xfrm>
              <a:off x="3397956" y="2156178"/>
              <a:ext cx="2158540" cy="1523494"/>
            </a:xfrm>
            <a:prstGeom prst="rect">
              <a:avLst/>
            </a:prstGeom>
            <a:noFill/>
          </p:spPr>
          <p:txBody>
            <a:bodyPr wrap="none" rtlCol="0">
              <a:spAutoFit/>
            </a:bodyPr>
            <a:lstStyle/>
            <a:p>
              <a:pPr>
                <a:spcAft>
                  <a:spcPts val="600"/>
                </a:spcAft>
              </a:pPr>
              <a:r>
                <a:rPr lang="en-US" sz="1600" dirty="0">
                  <a:ea typeface="Verdana" pitchFamily="34" charset="0"/>
                  <a:cs typeface="Verdana" pitchFamily="34" charset="0"/>
                </a:rPr>
                <a:t>CVE IDs unused in YYYY:</a:t>
              </a:r>
            </a:p>
            <a:p>
              <a:r>
                <a:rPr lang="en-US" dirty="0"/>
                <a:t>CVE-YYYY-1030</a:t>
              </a:r>
            </a:p>
            <a:p>
              <a:r>
                <a:rPr lang="en-US" dirty="0"/>
                <a:t>CVE-YYYY-1031</a:t>
              </a:r>
            </a:p>
            <a:p>
              <a:r>
                <a:rPr lang="en-US" dirty="0"/>
                <a:t>CVE-YYYY-1032</a:t>
              </a:r>
            </a:p>
            <a:p>
              <a:r>
                <a:rPr lang="en-US" dirty="0"/>
                <a:t>CVE-YYYY-1033</a:t>
              </a:r>
              <a:endParaRPr lang="en-US" sz="1600" dirty="0">
                <a:ea typeface="Verdana" pitchFamily="34" charset="0"/>
                <a:cs typeface="Verdana" pitchFamily="34" charset="0"/>
              </a:endParaRPr>
            </a:p>
          </p:txBody>
        </p:sp>
      </p:grpSp>
      <p:sp>
        <p:nvSpPr>
          <p:cNvPr id="9" name="Title 1">
            <a:extLst>
              <a:ext uri="{FF2B5EF4-FFF2-40B4-BE49-F238E27FC236}">
                <a16:creationId xmlns:a16="http://schemas.microsoft.com/office/drawing/2014/main" id="{A902A077-63A9-45B5-BB56-ED1C30993D8D}"/>
              </a:ext>
            </a:extLst>
          </p:cNvPr>
          <p:cNvSpPr>
            <a:spLocks noGrp="1"/>
          </p:cNvSpPr>
          <p:nvPr>
            <p:ph type="title"/>
          </p:nvPr>
        </p:nvSpPr>
        <p:spPr/>
        <p:txBody>
          <a:bodyPr/>
          <a:lstStyle/>
          <a:p>
            <a:r>
              <a:rPr lang="en-US" dirty="0"/>
              <a:t>CNA returns unused CVE IDs</a:t>
            </a:r>
          </a:p>
        </p:txBody>
      </p:sp>
      <p:pic>
        <p:nvPicPr>
          <p:cNvPr id="2" name="Audio 1">
            <a:hlinkClick r:id="" action="ppaction://media"/>
            <a:extLst>
              <a:ext uri="{FF2B5EF4-FFF2-40B4-BE49-F238E27FC236}">
                <a16:creationId xmlns:a16="http://schemas.microsoft.com/office/drawing/2014/main" id="{20D6AB59-E5A0-4157-A899-DCDDA638DE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91900210"/>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Secretariat Updates the Master CVE List</a:t>
            </a:r>
          </a:p>
        </p:txBody>
      </p:sp>
      <p:sp>
        <p:nvSpPr>
          <p:cNvPr id="5" name="Scroll: Vertical 4"/>
          <p:cNvSpPr/>
          <p:nvPr/>
        </p:nvSpPr>
        <p:spPr>
          <a:xfrm>
            <a:off x="1702058" y="1920393"/>
            <a:ext cx="4230255" cy="4137891"/>
          </a:xfrm>
          <a:prstGeom prst="verticalScroll">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dirty="0">
                <a:solidFill>
                  <a:schemeClr val="tx1"/>
                </a:solidFill>
              </a:rPr>
              <a:t>Name: CVE-YYYY-10230Status: Candidate</a:t>
            </a:r>
          </a:p>
          <a:p>
            <a:r>
              <a:rPr lang="en-US" sz="1200" dirty="0">
                <a:solidFill>
                  <a:schemeClr val="tx1"/>
                </a:solidFill>
              </a:rPr>
              <a:t>URL: http://cve.mitre.org/cgi-bin/cvename.cgi?name=CVE-YYYY-1030</a:t>
            </a:r>
          </a:p>
          <a:p>
            <a:r>
              <a:rPr lang="en-US" sz="1200" dirty="0">
                <a:solidFill>
                  <a:schemeClr val="tx1"/>
                </a:solidFill>
              </a:rPr>
              <a:t>Phase: Assigned (YYYYMMDD)</a:t>
            </a:r>
          </a:p>
          <a:p>
            <a:r>
              <a:rPr lang="en-US" sz="1200" dirty="0">
                <a:solidFill>
                  <a:schemeClr val="tx1"/>
                </a:solidFill>
              </a:rPr>
              <a:t>Category:</a:t>
            </a:r>
          </a:p>
          <a:p>
            <a:endParaRPr lang="en-US" sz="1200" strike="sngStrike" dirty="0">
              <a:solidFill>
                <a:schemeClr val="tx1"/>
              </a:solidFill>
            </a:endParaRPr>
          </a:p>
          <a:p>
            <a:r>
              <a:rPr lang="en-US" sz="1200" dirty="0">
                <a:solidFill>
                  <a:schemeClr val="tx1"/>
                </a:solidFill>
              </a:rPr>
              <a:t>** RESERVED **</a:t>
            </a:r>
          </a:p>
          <a:p>
            <a:r>
              <a:rPr lang="en-US" sz="1200" dirty="0">
                <a:solidFill>
                  <a:schemeClr val="tx1"/>
                </a:solidFill>
              </a:rPr>
              <a:t>This candidate has been reserved by an organization or individual that will use it when announcing a new security problem.  When the candidate has been publicized, the details for this candidate will be provided.</a:t>
            </a:r>
          </a:p>
        </p:txBody>
      </p:sp>
      <p:sp>
        <p:nvSpPr>
          <p:cNvPr id="14" name="Scroll: Vertical 13"/>
          <p:cNvSpPr/>
          <p:nvPr/>
        </p:nvSpPr>
        <p:spPr>
          <a:xfrm>
            <a:off x="6437746" y="1920393"/>
            <a:ext cx="4230255" cy="4137891"/>
          </a:xfrm>
          <a:prstGeom prst="verticalScroll">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dirty="0">
                <a:solidFill>
                  <a:schemeClr val="tx1"/>
                </a:solidFill>
              </a:rPr>
              <a:t>Name: CVE-YYYY-10230Status: Candidate</a:t>
            </a:r>
          </a:p>
          <a:p>
            <a:r>
              <a:rPr lang="en-US" sz="1200" dirty="0">
                <a:solidFill>
                  <a:schemeClr val="tx1"/>
                </a:solidFill>
              </a:rPr>
              <a:t>URL: http://cve.mitre.org/cgi-bin/cvename.cgi?name=CVE-YYYY-1030</a:t>
            </a:r>
          </a:p>
          <a:p>
            <a:r>
              <a:rPr lang="en-US" sz="1200" dirty="0">
                <a:solidFill>
                  <a:schemeClr val="tx1"/>
                </a:solidFill>
              </a:rPr>
              <a:t>Phase: Assigned (YYYYMMDD)</a:t>
            </a:r>
          </a:p>
          <a:p>
            <a:r>
              <a:rPr lang="en-US" sz="1200" dirty="0">
                <a:solidFill>
                  <a:schemeClr val="tx1"/>
                </a:solidFill>
              </a:rPr>
              <a:t>Category:</a:t>
            </a:r>
          </a:p>
          <a:p>
            <a:endParaRPr lang="en-US" sz="1200" strike="sngStrike" dirty="0">
              <a:solidFill>
                <a:schemeClr val="tx1"/>
              </a:solidFill>
            </a:endParaRPr>
          </a:p>
          <a:p>
            <a:r>
              <a:rPr lang="en-US" sz="1200" dirty="0">
                <a:solidFill>
                  <a:schemeClr val="tx1"/>
                </a:solidFill>
              </a:rPr>
              <a:t>** REJECT **</a:t>
            </a:r>
          </a:p>
          <a:p>
            <a:r>
              <a:rPr lang="en-US" sz="1200" dirty="0">
                <a:solidFill>
                  <a:schemeClr val="tx1"/>
                </a:solidFill>
              </a:rPr>
              <a:t>DO NOT USE THIS CANDIDATE NUMBER.  Consult: none.  Reason: The CNA or individual who requested this did not associated with any vulnerability during YYYY. Notes: none.</a:t>
            </a:r>
          </a:p>
        </p:txBody>
      </p:sp>
      <p:sp>
        <p:nvSpPr>
          <p:cNvPr id="3" name="Arrow: Right 2"/>
          <p:cNvSpPr/>
          <p:nvPr/>
        </p:nvSpPr>
        <p:spPr>
          <a:xfrm>
            <a:off x="5667022" y="3397957"/>
            <a:ext cx="1185334" cy="801511"/>
          </a:xfrm>
          <a:prstGeom prst="rightArrow">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dirty="0">
              <a:solidFill>
                <a:schemeClr val="bg1"/>
              </a:solidFill>
            </a:endParaRPr>
          </a:p>
        </p:txBody>
      </p:sp>
      <p:sp>
        <p:nvSpPr>
          <p:cNvPr id="6" name="TextBox 5"/>
          <p:cNvSpPr txBox="1"/>
          <p:nvPr/>
        </p:nvSpPr>
        <p:spPr>
          <a:xfrm>
            <a:off x="3422685" y="1456267"/>
            <a:ext cx="736933" cy="338554"/>
          </a:xfrm>
          <a:prstGeom prst="rect">
            <a:avLst/>
          </a:prstGeom>
          <a:noFill/>
        </p:spPr>
        <p:txBody>
          <a:bodyPr wrap="none" rtlCol="0">
            <a:spAutoFit/>
          </a:bodyPr>
          <a:lstStyle/>
          <a:p>
            <a:pPr>
              <a:spcAft>
                <a:spcPts val="600"/>
              </a:spcAft>
            </a:pPr>
            <a:r>
              <a:rPr lang="en-US" sz="1600" dirty="0">
                <a:ea typeface="Verdana" pitchFamily="34" charset="0"/>
                <a:cs typeface="Verdana" pitchFamily="34" charset="0"/>
              </a:rPr>
              <a:t>Before</a:t>
            </a:r>
          </a:p>
        </p:txBody>
      </p:sp>
      <p:sp>
        <p:nvSpPr>
          <p:cNvPr id="16" name="TextBox 15"/>
          <p:cNvSpPr txBox="1"/>
          <p:nvPr/>
        </p:nvSpPr>
        <p:spPr>
          <a:xfrm>
            <a:off x="8158372" y="1501310"/>
            <a:ext cx="619080" cy="338554"/>
          </a:xfrm>
          <a:prstGeom prst="rect">
            <a:avLst/>
          </a:prstGeom>
          <a:noFill/>
        </p:spPr>
        <p:txBody>
          <a:bodyPr wrap="none" rtlCol="0">
            <a:spAutoFit/>
          </a:bodyPr>
          <a:lstStyle/>
          <a:p>
            <a:pPr>
              <a:spcAft>
                <a:spcPts val="600"/>
              </a:spcAft>
            </a:pPr>
            <a:r>
              <a:rPr lang="en-US" sz="1600" dirty="0">
                <a:ea typeface="Verdana" pitchFamily="34" charset="0"/>
                <a:cs typeface="Verdana" pitchFamily="34" charset="0"/>
              </a:rPr>
              <a:t>After</a:t>
            </a:r>
          </a:p>
        </p:txBody>
      </p:sp>
      <p:pic>
        <p:nvPicPr>
          <p:cNvPr id="7" name="Audio 6">
            <a:hlinkClick r:id="" action="ppaction://media"/>
            <a:extLst>
              <a:ext uri="{FF2B5EF4-FFF2-40B4-BE49-F238E27FC236}">
                <a16:creationId xmlns:a16="http://schemas.microsoft.com/office/drawing/2014/main" id="{1994F075-61C3-4951-89E2-ED9F4412C8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483720616"/>
      </p:ext>
    </p:extLst>
  </p:cSld>
  <p:clrMapOvr>
    <a:masterClrMapping/>
  </p:clrMapOvr>
  <mc:AlternateContent xmlns:mc="http://schemas.openxmlformats.org/markup-compatibility/2006" xmlns:p14="http://schemas.microsoft.com/office/powerpoint/2010/main">
    <mc:Choice Requires="p14">
      <p:transition spd="slow" p14:dur="2000" advTm="5019"/>
    </mc:Choice>
    <mc:Fallback xmlns="">
      <p:transition spd="slow" advTm="5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5"/>
          <a:srcRect l="21635" t="22126" r="2725" b="33890"/>
          <a:stretch/>
        </p:blipFill>
        <p:spPr bwMode="auto">
          <a:xfrm>
            <a:off x="2133600" y="1793442"/>
            <a:ext cx="8128000" cy="3157249"/>
          </a:xfrm>
          <a:prstGeom prst="rect">
            <a:avLst/>
          </a:prstGeom>
          <a:ln>
            <a:noFill/>
          </a:ln>
          <a:extLst>
            <a:ext uri="{53640926-AAD7-44D8-BBD7-CCE9431645EC}">
              <a14:shadowObscured xmlns:a14="http://schemas.microsoft.com/office/drawing/2010/main"/>
            </a:ext>
          </a:extLst>
        </p:spPr>
      </p:pic>
      <p:sp>
        <p:nvSpPr>
          <p:cNvPr id="3" name="Title 1">
            <a:extLst>
              <a:ext uri="{FF2B5EF4-FFF2-40B4-BE49-F238E27FC236}">
                <a16:creationId xmlns:a16="http://schemas.microsoft.com/office/drawing/2014/main" id="{AE14556F-8394-43B9-BDA6-360A504D036E}"/>
              </a:ext>
            </a:extLst>
          </p:cNvPr>
          <p:cNvSpPr>
            <a:spLocks noGrp="1"/>
          </p:cNvSpPr>
          <p:nvPr>
            <p:ph type="title"/>
          </p:nvPr>
        </p:nvSpPr>
        <p:spPr/>
        <p:txBody>
          <a:bodyPr>
            <a:normAutofit/>
          </a:bodyPr>
          <a:lstStyle/>
          <a:p>
            <a:r>
              <a:rPr lang="en-US" dirty="0"/>
              <a:t>Unused CVE ID is marked Rejected</a:t>
            </a:r>
          </a:p>
        </p:txBody>
      </p:sp>
      <p:pic>
        <p:nvPicPr>
          <p:cNvPr id="2" name="Audio 1">
            <a:hlinkClick r:id="" action="ppaction://media"/>
            <a:extLst>
              <a:ext uri="{FF2B5EF4-FFF2-40B4-BE49-F238E27FC236}">
                <a16:creationId xmlns:a16="http://schemas.microsoft.com/office/drawing/2014/main" id="{12A8BA5D-AEAB-409D-8B56-6A219DCA50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65674836"/>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 Root CNA request a block of CVE IDs</a:t>
            </a:r>
          </a:p>
        </p:txBody>
      </p:sp>
      <p:sp>
        <p:nvSpPr>
          <p:cNvPr id="4" name="Rectangle: Rounded Corners 3"/>
          <p:cNvSpPr/>
          <p:nvPr/>
        </p:nvSpPr>
        <p:spPr>
          <a:xfrm>
            <a:off x="7982468" y="2253724"/>
            <a:ext cx="1736436" cy="1089891"/>
          </a:xfrm>
          <a:prstGeom prst="roundRect">
            <a:avLst/>
          </a:prstGeom>
          <a:solidFill>
            <a:srgbClr val="00B050"/>
          </a:solidFill>
          <a:ln>
            <a:solidFill>
              <a:srgbClr val="0070C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Secretariat</a:t>
            </a:r>
            <a:endParaRPr lang="en-US" dirty="0">
              <a:solidFill>
                <a:schemeClr val="bg1"/>
              </a:solidFill>
            </a:endParaRPr>
          </a:p>
        </p:txBody>
      </p:sp>
      <p:sp>
        <p:nvSpPr>
          <p:cNvPr id="5" name="Rectangle: Rounded Corners 4"/>
          <p:cNvSpPr/>
          <p:nvPr/>
        </p:nvSpPr>
        <p:spPr>
          <a:xfrm>
            <a:off x="2752540" y="2253724"/>
            <a:ext cx="1736436" cy="1089891"/>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Root CNA</a:t>
            </a:r>
          </a:p>
        </p:txBody>
      </p:sp>
      <p:sp>
        <p:nvSpPr>
          <p:cNvPr id="8" name="TextBox 7"/>
          <p:cNvSpPr txBox="1"/>
          <p:nvPr/>
        </p:nvSpPr>
        <p:spPr>
          <a:xfrm>
            <a:off x="5079504" y="1283150"/>
            <a:ext cx="2185214" cy="338554"/>
          </a:xfrm>
          <a:prstGeom prst="rect">
            <a:avLst/>
          </a:prstGeom>
          <a:noFill/>
        </p:spPr>
        <p:txBody>
          <a:bodyPr wrap="none" rtlCol="0">
            <a:spAutoFit/>
          </a:bodyPr>
          <a:lstStyle/>
          <a:p>
            <a:pPr>
              <a:spcAft>
                <a:spcPts val="600"/>
              </a:spcAft>
            </a:pPr>
            <a:r>
              <a:rPr lang="en-US" sz="1600" dirty="0">
                <a:ea typeface="Verdana" pitchFamily="34" charset="0"/>
                <a:cs typeface="Verdana" pitchFamily="34" charset="0"/>
              </a:rPr>
              <a:t>10 YYYY CVE IDs please!</a:t>
            </a:r>
          </a:p>
        </p:txBody>
      </p:sp>
      <p:sp>
        <p:nvSpPr>
          <p:cNvPr id="10" name="TextBox 9">
            <a:extLst>
              <a:ext uri="{FF2B5EF4-FFF2-40B4-BE49-F238E27FC236}">
                <a16:creationId xmlns:a16="http://schemas.microsoft.com/office/drawing/2014/main" id="{09EBD324-1FBB-4216-8807-E3E42547C25B}"/>
              </a:ext>
            </a:extLst>
          </p:cNvPr>
          <p:cNvSpPr txBox="1"/>
          <p:nvPr/>
        </p:nvSpPr>
        <p:spPr>
          <a:xfrm>
            <a:off x="5653033" y="3166607"/>
            <a:ext cx="1178078" cy="2631490"/>
          </a:xfrm>
          <a:prstGeom prst="rect">
            <a:avLst/>
          </a:prstGeom>
          <a:noFill/>
        </p:spPr>
        <p:txBody>
          <a:bodyPr wrap="square" rtlCol="0">
            <a:spAutoFit/>
          </a:bodyPr>
          <a:lstStyle/>
          <a:p>
            <a:pPr>
              <a:spcAft>
                <a:spcPts val="600"/>
              </a:spcAft>
            </a:pPr>
            <a:r>
              <a:rPr lang="en-US" sz="1200" dirty="0">
                <a:ea typeface="Verdana" pitchFamily="34" charset="0"/>
                <a:cs typeface="Verdana" pitchFamily="34" charset="0"/>
              </a:rPr>
              <a:t>CVE-YYYY-0001</a:t>
            </a:r>
          </a:p>
          <a:p>
            <a:pPr>
              <a:spcAft>
                <a:spcPts val="600"/>
              </a:spcAft>
            </a:pPr>
            <a:r>
              <a:rPr lang="en-US" sz="1200" dirty="0">
                <a:ea typeface="Verdana" pitchFamily="34" charset="0"/>
                <a:cs typeface="Verdana" pitchFamily="34" charset="0"/>
              </a:rPr>
              <a:t>CVE-YYYY-0002</a:t>
            </a:r>
          </a:p>
          <a:p>
            <a:pPr>
              <a:spcAft>
                <a:spcPts val="600"/>
              </a:spcAft>
            </a:pPr>
            <a:r>
              <a:rPr lang="en-US" sz="1200" dirty="0">
                <a:ea typeface="Verdana" pitchFamily="34" charset="0"/>
                <a:cs typeface="Verdana" pitchFamily="34" charset="0"/>
              </a:rPr>
              <a:t>CVE-YYYY-0003</a:t>
            </a:r>
          </a:p>
          <a:p>
            <a:pPr>
              <a:spcAft>
                <a:spcPts val="600"/>
              </a:spcAft>
            </a:pPr>
            <a:r>
              <a:rPr lang="en-US" sz="1200" dirty="0">
                <a:ea typeface="Verdana" pitchFamily="34" charset="0"/>
                <a:cs typeface="Verdana" pitchFamily="34" charset="0"/>
              </a:rPr>
              <a:t>CVE-YYYY-0004</a:t>
            </a:r>
          </a:p>
          <a:p>
            <a:pPr>
              <a:spcAft>
                <a:spcPts val="600"/>
              </a:spcAft>
            </a:pPr>
            <a:r>
              <a:rPr lang="en-US" sz="1200" dirty="0">
                <a:ea typeface="Verdana" pitchFamily="34" charset="0"/>
                <a:cs typeface="Verdana" pitchFamily="34" charset="0"/>
              </a:rPr>
              <a:t>CVE-YYYY-0005</a:t>
            </a:r>
          </a:p>
          <a:p>
            <a:pPr>
              <a:spcAft>
                <a:spcPts val="600"/>
              </a:spcAft>
            </a:pPr>
            <a:r>
              <a:rPr lang="en-US" sz="1200" dirty="0">
                <a:ea typeface="Verdana" pitchFamily="34" charset="0"/>
                <a:cs typeface="Verdana" pitchFamily="34" charset="0"/>
              </a:rPr>
              <a:t>CVE-YYYY-0006</a:t>
            </a:r>
          </a:p>
          <a:p>
            <a:pPr>
              <a:spcAft>
                <a:spcPts val="600"/>
              </a:spcAft>
            </a:pPr>
            <a:r>
              <a:rPr lang="en-US" sz="1200" dirty="0">
                <a:ea typeface="Verdana" pitchFamily="34" charset="0"/>
                <a:cs typeface="Verdana" pitchFamily="34" charset="0"/>
              </a:rPr>
              <a:t>CVE-YYYY-0007</a:t>
            </a:r>
          </a:p>
          <a:p>
            <a:pPr>
              <a:spcAft>
                <a:spcPts val="600"/>
              </a:spcAft>
            </a:pPr>
            <a:r>
              <a:rPr lang="en-US" sz="1200" dirty="0">
                <a:ea typeface="Verdana" pitchFamily="34" charset="0"/>
                <a:cs typeface="Verdana" pitchFamily="34" charset="0"/>
              </a:rPr>
              <a:t>CVE-YYYY-0008</a:t>
            </a:r>
          </a:p>
          <a:p>
            <a:pPr>
              <a:spcAft>
                <a:spcPts val="600"/>
              </a:spcAft>
            </a:pPr>
            <a:r>
              <a:rPr lang="en-US" sz="1200" dirty="0">
                <a:ea typeface="Verdana" pitchFamily="34" charset="0"/>
                <a:cs typeface="Verdana" pitchFamily="34" charset="0"/>
              </a:rPr>
              <a:t>CVE-YYYY-0009</a:t>
            </a:r>
          </a:p>
          <a:p>
            <a:pPr>
              <a:spcAft>
                <a:spcPts val="600"/>
              </a:spcAft>
            </a:pPr>
            <a:r>
              <a:rPr lang="en-US" sz="1200" dirty="0">
                <a:ea typeface="Verdana" pitchFamily="34" charset="0"/>
                <a:cs typeface="Verdana" pitchFamily="34" charset="0"/>
              </a:rPr>
              <a:t>CVE-YYYY-0010</a:t>
            </a:r>
          </a:p>
        </p:txBody>
      </p:sp>
      <p:cxnSp>
        <p:nvCxnSpPr>
          <p:cNvPr id="14" name="Connector: Curved 13">
            <a:extLst>
              <a:ext uri="{FF2B5EF4-FFF2-40B4-BE49-F238E27FC236}">
                <a16:creationId xmlns:a16="http://schemas.microsoft.com/office/drawing/2014/main" id="{C8BFC54C-DEF0-4475-8443-DF84A5D46287}"/>
              </a:ext>
            </a:extLst>
          </p:cNvPr>
          <p:cNvCxnSpPr>
            <a:stCxn id="5" idx="0"/>
            <a:endCxn id="4" idx="0"/>
          </p:cNvCxnSpPr>
          <p:nvPr/>
        </p:nvCxnSpPr>
        <p:spPr>
          <a:xfrm rot="5400000" flipH="1" flipV="1">
            <a:off x="6235722" y="-361240"/>
            <a:ext cx="12700" cy="5229928"/>
          </a:xfrm>
          <a:prstGeom prst="curvedConnector3">
            <a:avLst>
              <a:gd name="adj1" fmla="val 505564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ctor: Curved 16">
            <a:extLst>
              <a:ext uri="{FF2B5EF4-FFF2-40B4-BE49-F238E27FC236}">
                <a16:creationId xmlns:a16="http://schemas.microsoft.com/office/drawing/2014/main" id="{1B106908-88EB-48CD-819B-B178B290AA3B}"/>
              </a:ext>
            </a:extLst>
          </p:cNvPr>
          <p:cNvCxnSpPr>
            <a:stCxn id="4" idx="2"/>
            <a:endCxn id="5" idx="2"/>
          </p:cNvCxnSpPr>
          <p:nvPr/>
        </p:nvCxnSpPr>
        <p:spPr>
          <a:xfrm rot="5400000">
            <a:off x="6235722" y="728651"/>
            <a:ext cx="12700" cy="5229928"/>
          </a:xfrm>
          <a:prstGeom prst="curvedConnector3">
            <a:avLst>
              <a:gd name="adj1" fmla="val 9876528"/>
            </a:avLst>
          </a:prstGeom>
          <a:ln>
            <a:tailEnd type="triangle"/>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05FDC5A7-D92C-4892-B8CE-055E42F9FE0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34800" y="6400800"/>
            <a:ext cx="304800" cy="304800"/>
          </a:xfrm>
          <a:prstGeom prst="rect">
            <a:avLst/>
          </a:prstGeom>
        </p:spPr>
      </p:pic>
    </p:spTree>
    <p:custDataLst>
      <p:tags r:id="rId1"/>
    </p:custDataLst>
    <p:extLst>
      <p:ext uri="{BB962C8B-B14F-4D97-AF65-F5344CB8AC3E}">
        <p14:creationId xmlns:p14="http://schemas.microsoft.com/office/powerpoint/2010/main" val="969102086"/>
      </p:ext>
    </p:extLst>
  </p:cSld>
  <p:clrMapOvr>
    <a:masterClrMapping/>
  </p:clrMapOvr>
  <mc:AlternateContent xmlns:mc="http://schemas.openxmlformats.org/markup-compatibility/2006" xmlns:p14="http://schemas.microsoft.com/office/powerpoint/2010/main">
    <mc:Choice Requires="p14">
      <p:transition spd="slow" p14:dur="2000" advTm="10624"/>
    </mc:Choice>
    <mc:Fallback xmlns="">
      <p:transition spd="slow" advTm="10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000" fill="hold"/>
                                        <p:tgtEl>
                                          <p:spTgt spid="10"/>
                                        </p:tgtEl>
                                        <p:attrNameLst>
                                          <p:attrName>ppt_x</p:attrName>
                                        </p:attrNameLst>
                                      </p:cBhvr>
                                      <p:tavLst>
                                        <p:tav tm="0">
                                          <p:val>
                                            <p:strVal val="1+#ppt_w/2"/>
                                          </p:val>
                                        </p:tav>
                                        <p:tav tm="100000">
                                          <p:val>
                                            <p:strVal val="#ppt_x"/>
                                          </p:val>
                                        </p:tav>
                                      </p:tavLst>
                                    </p:anim>
                                    <p:anim calcmode="lin" valueType="num">
                                      <p:cBhvr additive="base">
                                        <p:cTn id="19"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7"/>
                </p:tgtEl>
              </p:cMediaNode>
            </p:audio>
          </p:childTnLst>
        </p:cTn>
      </p:par>
    </p:tnLst>
    <p:bldLst>
      <p:bldP spid="8" grpId="0"/>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5BCB4F-2A40-43C5-B106-3355D8D24A0C}"/>
              </a:ext>
            </a:extLst>
          </p:cNvPr>
          <p:cNvSpPr>
            <a:spLocks noGrp="1"/>
          </p:cNvSpPr>
          <p:nvPr>
            <p:ph type="ctrTitle" sz="quarter"/>
          </p:nvPr>
        </p:nvSpPr>
        <p:spPr/>
        <p:txBody>
          <a:bodyPr/>
          <a:lstStyle/>
          <a:p>
            <a:r>
              <a:rPr lang="en-US" dirty="0"/>
              <a:t>Conclusion</a:t>
            </a:r>
          </a:p>
        </p:txBody>
      </p:sp>
      <p:sp>
        <p:nvSpPr>
          <p:cNvPr id="6" name="Slide Number Placeholder 3">
            <a:extLst>
              <a:ext uri="{FF2B5EF4-FFF2-40B4-BE49-F238E27FC236}">
                <a16:creationId xmlns:a16="http://schemas.microsoft.com/office/drawing/2014/main" id="{1BDC3229-424D-4608-B770-1DC1705F6270}"/>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C1CD23"/>
                </a:solidFill>
              </a:rPr>
              <a:t>|</a:t>
            </a:r>
            <a:r>
              <a:rPr lang="en-US" sz="1400"/>
              <a:t> </a:t>
            </a:r>
            <a:fld id="{295008BC-DA31-4D19-837B-EFA4386B05F5}" type="slidenum">
              <a:rPr lang="en-US" sz="1400" smtClean="0">
                <a:solidFill>
                  <a:schemeClr val="tx1">
                    <a:lumMod val="50000"/>
                    <a:lumOff val="50000"/>
                  </a:schemeClr>
                </a:solidFill>
              </a:rPr>
              <a:pPr/>
              <a:t>60</a:t>
            </a:fld>
            <a:r>
              <a:rPr lang="en-US" sz="1400"/>
              <a:t> </a:t>
            </a:r>
            <a:r>
              <a:rPr lang="en-US" sz="1400">
                <a:solidFill>
                  <a:srgbClr val="C1CD23"/>
                </a:solidFill>
              </a:rPr>
              <a:t>|</a:t>
            </a:r>
            <a:endParaRPr lang="en-US" sz="1400" dirty="0">
              <a:solidFill>
                <a:srgbClr val="C1CD23"/>
              </a:solidFill>
            </a:endParaRPr>
          </a:p>
        </p:txBody>
      </p:sp>
      <p:pic>
        <p:nvPicPr>
          <p:cNvPr id="9" name="Audio 8">
            <a:hlinkClick r:id="" action="ppaction://media"/>
            <a:extLst>
              <a:ext uri="{FF2B5EF4-FFF2-40B4-BE49-F238E27FC236}">
                <a16:creationId xmlns:a16="http://schemas.microsoft.com/office/drawing/2014/main" id="{9E1FED60-9A1B-461C-A60F-76808C1583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4364837"/>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 Root CNA Provides the IDs to the Sub-CNAs</a:t>
            </a:r>
          </a:p>
        </p:txBody>
      </p:sp>
      <p:sp>
        <p:nvSpPr>
          <p:cNvPr id="4" name="Rectangle: Rounded Corners 3"/>
          <p:cNvSpPr/>
          <p:nvPr/>
        </p:nvSpPr>
        <p:spPr>
          <a:xfrm>
            <a:off x="2375522" y="1892579"/>
            <a:ext cx="1736436" cy="1089891"/>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bg1"/>
                </a:solidFill>
              </a:rPr>
              <a:t>Sub-CNA</a:t>
            </a:r>
          </a:p>
        </p:txBody>
      </p:sp>
      <p:sp>
        <p:nvSpPr>
          <p:cNvPr id="5" name="Rectangle: Rounded Corners 4"/>
          <p:cNvSpPr/>
          <p:nvPr/>
        </p:nvSpPr>
        <p:spPr>
          <a:xfrm>
            <a:off x="9748007" y="3426717"/>
            <a:ext cx="1736436" cy="1089891"/>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Root CNA</a:t>
            </a:r>
          </a:p>
        </p:txBody>
      </p:sp>
      <p:sp>
        <p:nvSpPr>
          <p:cNvPr id="7" name="Rectangle: Rounded Corners 6"/>
          <p:cNvSpPr/>
          <p:nvPr/>
        </p:nvSpPr>
        <p:spPr>
          <a:xfrm>
            <a:off x="2375522" y="3431588"/>
            <a:ext cx="1736436" cy="1089891"/>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bg1"/>
                </a:solidFill>
              </a:rPr>
              <a:t>Sub-CNA</a:t>
            </a:r>
          </a:p>
        </p:txBody>
      </p:sp>
      <p:sp>
        <p:nvSpPr>
          <p:cNvPr id="9" name="Rectangle: Rounded Corners 8"/>
          <p:cNvSpPr/>
          <p:nvPr/>
        </p:nvSpPr>
        <p:spPr>
          <a:xfrm>
            <a:off x="2375522" y="4970597"/>
            <a:ext cx="1736436" cy="1089891"/>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bg1"/>
                </a:solidFill>
              </a:rPr>
              <a:t>Sub-CNA</a:t>
            </a:r>
          </a:p>
        </p:txBody>
      </p:sp>
      <p:sp>
        <p:nvSpPr>
          <p:cNvPr id="14" name="TextBox 13">
            <a:extLst>
              <a:ext uri="{FF2B5EF4-FFF2-40B4-BE49-F238E27FC236}">
                <a16:creationId xmlns:a16="http://schemas.microsoft.com/office/drawing/2014/main" id="{1153F311-F6DE-44D2-B04A-590A3E883A27}"/>
              </a:ext>
            </a:extLst>
          </p:cNvPr>
          <p:cNvSpPr txBox="1"/>
          <p:nvPr/>
        </p:nvSpPr>
        <p:spPr>
          <a:xfrm>
            <a:off x="7981430" y="2178513"/>
            <a:ext cx="1149674" cy="800219"/>
          </a:xfrm>
          <a:prstGeom prst="rect">
            <a:avLst/>
          </a:prstGeom>
          <a:noFill/>
        </p:spPr>
        <p:txBody>
          <a:bodyPr wrap="none" rtlCol="0">
            <a:spAutoFit/>
          </a:bodyPr>
          <a:lstStyle/>
          <a:p>
            <a:pPr>
              <a:spcAft>
                <a:spcPts val="600"/>
              </a:spcAft>
            </a:pPr>
            <a:r>
              <a:rPr lang="en-US" sz="1200" dirty="0">
                <a:ea typeface="Verdana" pitchFamily="34" charset="0"/>
                <a:cs typeface="Verdana" pitchFamily="34" charset="0"/>
              </a:rPr>
              <a:t>CVE-YYYY-0001</a:t>
            </a:r>
          </a:p>
          <a:p>
            <a:pPr>
              <a:spcAft>
                <a:spcPts val="600"/>
              </a:spcAft>
            </a:pPr>
            <a:r>
              <a:rPr lang="en-US" sz="1200" dirty="0">
                <a:ea typeface="Verdana" pitchFamily="34" charset="0"/>
                <a:cs typeface="Verdana" pitchFamily="34" charset="0"/>
              </a:rPr>
              <a:t>CVE-YYYY-0002</a:t>
            </a:r>
          </a:p>
          <a:p>
            <a:pPr>
              <a:spcAft>
                <a:spcPts val="600"/>
              </a:spcAft>
            </a:pPr>
            <a:r>
              <a:rPr lang="en-US" sz="1200" dirty="0">
                <a:ea typeface="Verdana" pitchFamily="34" charset="0"/>
                <a:cs typeface="Verdana" pitchFamily="34" charset="0"/>
              </a:rPr>
              <a:t>CVE-YYYY-0003</a:t>
            </a:r>
          </a:p>
        </p:txBody>
      </p:sp>
      <p:sp>
        <p:nvSpPr>
          <p:cNvPr id="15" name="TextBox 14">
            <a:extLst>
              <a:ext uri="{FF2B5EF4-FFF2-40B4-BE49-F238E27FC236}">
                <a16:creationId xmlns:a16="http://schemas.microsoft.com/office/drawing/2014/main" id="{D063A995-C70B-4D6B-8144-288F7BF1461D}"/>
              </a:ext>
            </a:extLst>
          </p:cNvPr>
          <p:cNvSpPr txBox="1"/>
          <p:nvPr/>
        </p:nvSpPr>
        <p:spPr>
          <a:xfrm>
            <a:off x="7941958" y="3603299"/>
            <a:ext cx="1149674" cy="800219"/>
          </a:xfrm>
          <a:prstGeom prst="rect">
            <a:avLst/>
          </a:prstGeom>
          <a:noFill/>
        </p:spPr>
        <p:txBody>
          <a:bodyPr wrap="none" rtlCol="0">
            <a:spAutoFit/>
          </a:bodyPr>
          <a:lstStyle/>
          <a:p>
            <a:pPr>
              <a:spcAft>
                <a:spcPts val="600"/>
              </a:spcAft>
            </a:pPr>
            <a:r>
              <a:rPr lang="en-US" sz="1200" dirty="0">
                <a:ea typeface="Verdana" pitchFamily="34" charset="0"/>
                <a:cs typeface="Verdana" pitchFamily="34" charset="0"/>
              </a:rPr>
              <a:t>CVE-YYYY-0004</a:t>
            </a:r>
          </a:p>
          <a:p>
            <a:pPr>
              <a:spcAft>
                <a:spcPts val="600"/>
              </a:spcAft>
            </a:pPr>
            <a:r>
              <a:rPr lang="en-US" sz="1200" dirty="0">
                <a:ea typeface="Verdana" pitchFamily="34" charset="0"/>
                <a:cs typeface="Verdana" pitchFamily="34" charset="0"/>
              </a:rPr>
              <a:t>CVE-YYYY-0005</a:t>
            </a:r>
          </a:p>
          <a:p>
            <a:pPr>
              <a:spcAft>
                <a:spcPts val="600"/>
              </a:spcAft>
            </a:pPr>
            <a:r>
              <a:rPr lang="en-US" sz="1200" dirty="0">
                <a:ea typeface="Verdana" pitchFamily="34" charset="0"/>
                <a:cs typeface="Verdana" pitchFamily="34" charset="0"/>
              </a:rPr>
              <a:t>CVE-YYYY-0006</a:t>
            </a:r>
          </a:p>
        </p:txBody>
      </p:sp>
      <p:sp>
        <p:nvSpPr>
          <p:cNvPr id="16" name="TextBox 15">
            <a:extLst>
              <a:ext uri="{FF2B5EF4-FFF2-40B4-BE49-F238E27FC236}">
                <a16:creationId xmlns:a16="http://schemas.microsoft.com/office/drawing/2014/main" id="{58FD6414-1932-41BA-AB65-025844DE46FB}"/>
              </a:ext>
            </a:extLst>
          </p:cNvPr>
          <p:cNvSpPr txBox="1"/>
          <p:nvPr/>
        </p:nvSpPr>
        <p:spPr>
          <a:xfrm>
            <a:off x="7943744" y="5089541"/>
            <a:ext cx="1149674" cy="800219"/>
          </a:xfrm>
          <a:prstGeom prst="rect">
            <a:avLst/>
          </a:prstGeom>
          <a:noFill/>
        </p:spPr>
        <p:txBody>
          <a:bodyPr wrap="none" rtlCol="0">
            <a:spAutoFit/>
          </a:bodyPr>
          <a:lstStyle/>
          <a:p>
            <a:pPr>
              <a:spcAft>
                <a:spcPts val="600"/>
              </a:spcAft>
            </a:pPr>
            <a:r>
              <a:rPr lang="en-US" sz="1200" dirty="0">
                <a:ea typeface="Verdana" pitchFamily="34" charset="0"/>
                <a:cs typeface="Verdana" pitchFamily="34" charset="0"/>
              </a:rPr>
              <a:t>CVE-YYYY-0007</a:t>
            </a:r>
          </a:p>
          <a:p>
            <a:pPr>
              <a:spcAft>
                <a:spcPts val="600"/>
              </a:spcAft>
            </a:pPr>
            <a:r>
              <a:rPr lang="en-US" sz="1200" dirty="0">
                <a:ea typeface="Verdana" pitchFamily="34" charset="0"/>
                <a:cs typeface="Verdana" pitchFamily="34" charset="0"/>
              </a:rPr>
              <a:t>CVE-YYYY-0008</a:t>
            </a:r>
          </a:p>
          <a:p>
            <a:pPr>
              <a:spcAft>
                <a:spcPts val="600"/>
              </a:spcAft>
            </a:pPr>
            <a:r>
              <a:rPr lang="en-US" sz="1200" dirty="0">
                <a:ea typeface="Verdana" pitchFamily="34" charset="0"/>
                <a:cs typeface="Verdana" pitchFamily="34" charset="0"/>
              </a:rPr>
              <a:t>CVE-YYYY-0009</a:t>
            </a:r>
          </a:p>
        </p:txBody>
      </p:sp>
      <p:sp>
        <p:nvSpPr>
          <p:cNvPr id="3" name="Right Brace 2">
            <a:extLst>
              <a:ext uri="{FF2B5EF4-FFF2-40B4-BE49-F238E27FC236}">
                <a16:creationId xmlns:a16="http://schemas.microsoft.com/office/drawing/2014/main" id="{3A102A34-96D7-4C1F-B2C9-27D8D7A8BEC4}"/>
              </a:ext>
            </a:extLst>
          </p:cNvPr>
          <p:cNvSpPr/>
          <p:nvPr/>
        </p:nvSpPr>
        <p:spPr>
          <a:xfrm>
            <a:off x="9131103" y="2417183"/>
            <a:ext cx="616904" cy="310896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E026E5C5-C4BE-475B-96E3-B02652689FA1}"/>
              </a:ext>
            </a:extLst>
          </p:cNvPr>
          <p:cNvSpPr txBox="1"/>
          <p:nvPr/>
        </p:nvSpPr>
        <p:spPr>
          <a:xfrm>
            <a:off x="5860939" y="1360682"/>
            <a:ext cx="2081019" cy="338554"/>
          </a:xfrm>
          <a:prstGeom prst="rect">
            <a:avLst/>
          </a:prstGeom>
          <a:noFill/>
        </p:spPr>
        <p:txBody>
          <a:bodyPr wrap="none" rtlCol="0">
            <a:spAutoFit/>
          </a:bodyPr>
          <a:lstStyle/>
          <a:p>
            <a:pPr>
              <a:spcAft>
                <a:spcPts val="600"/>
              </a:spcAft>
            </a:pPr>
            <a:r>
              <a:rPr lang="en-US" sz="1600" dirty="0">
                <a:ea typeface="Verdana" pitchFamily="34" charset="0"/>
                <a:cs typeface="Verdana" pitchFamily="34" charset="0"/>
              </a:rPr>
              <a:t>3 YYYY CVE IDs please!</a:t>
            </a:r>
          </a:p>
        </p:txBody>
      </p:sp>
      <p:cxnSp>
        <p:nvCxnSpPr>
          <p:cNvPr id="20" name="Connector: Curved 19">
            <a:extLst>
              <a:ext uri="{FF2B5EF4-FFF2-40B4-BE49-F238E27FC236}">
                <a16:creationId xmlns:a16="http://schemas.microsoft.com/office/drawing/2014/main" id="{EE43E041-C75A-4086-A86F-653A2580BBE4}"/>
              </a:ext>
            </a:extLst>
          </p:cNvPr>
          <p:cNvCxnSpPr>
            <a:cxnSpLocks/>
            <a:stCxn id="4" idx="0"/>
            <a:endCxn id="5" idx="0"/>
          </p:cNvCxnSpPr>
          <p:nvPr/>
        </p:nvCxnSpPr>
        <p:spPr>
          <a:xfrm rot="16200000" flipH="1">
            <a:off x="6162913" y="-1026594"/>
            <a:ext cx="1534138" cy="7372485"/>
          </a:xfrm>
          <a:prstGeom prst="curvedConnector3">
            <a:avLst>
              <a:gd name="adj1" fmla="val -1490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a:extLst>
              <a:ext uri="{FF2B5EF4-FFF2-40B4-BE49-F238E27FC236}">
                <a16:creationId xmlns:a16="http://schemas.microsoft.com/office/drawing/2014/main" id="{91E3408E-5C24-4A52-BD29-0D26372FFBB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096949899"/>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5" presetClass="path" presetSubtype="0" accel="50000" decel="50000" fill="hold" grpId="0" nodeType="clickEffect">
                                  <p:stCondLst>
                                    <p:cond delay="0"/>
                                  </p:stCondLst>
                                  <p:childTnLst>
                                    <p:animMotion origin="layout" path="M -0.06758 4.07407E-6 L -0.31119 -0.00255 " pathEditMode="relative" rAng="0" ptsTypes="AA">
                                      <p:cBhvr>
                                        <p:cTn id="17" dur="1000" fill="hold"/>
                                        <p:tgtEl>
                                          <p:spTgt spid="14"/>
                                        </p:tgtEl>
                                        <p:attrNameLst>
                                          <p:attrName>ppt_x</p:attrName>
                                          <p:attrName>ppt_y</p:attrName>
                                        </p:attrNameLst>
                                      </p:cBhvr>
                                      <p:rCtr x="-12188" y="-139"/>
                                    </p:animMotion>
                                  </p:childTnLst>
                                </p:cTn>
                              </p:par>
                            </p:childTnLst>
                          </p:cTn>
                        </p:par>
                      </p:childTnLst>
                    </p:cTn>
                  </p:par>
                  <p:par>
                    <p:cTn id="18" fill="hold">
                      <p:stCondLst>
                        <p:cond delay="indefinite"/>
                      </p:stCondLst>
                      <p:childTnLst>
                        <p:par>
                          <p:cTn id="19" fill="hold">
                            <p:stCondLst>
                              <p:cond delay="0"/>
                            </p:stCondLst>
                            <p:childTnLst>
                              <p:par>
                                <p:cTn id="20" presetID="35" presetClass="path" presetSubtype="0" accel="50000" decel="50000" fill="hold" grpId="0" nodeType="clickEffect">
                                  <p:stCondLst>
                                    <p:cond delay="0"/>
                                  </p:stCondLst>
                                  <p:childTnLst>
                                    <p:animMotion origin="layout" path="M -0.0625 3.7037E-6 L -0.30599 -0.00186 " pathEditMode="relative" rAng="0" ptsTypes="AA">
                                      <p:cBhvr>
                                        <p:cTn id="21" dur="1000" fill="hold"/>
                                        <p:tgtEl>
                                          <p:spTgt spid="15"/>
                                        </p:tgtEl>
                                        <p:attrNameLst>
                                          <p:attrName>ppt_x</p:attrName>
                                          <p:attrName>ppt_y</p:attrName>
                                        </p:attrNameLst>
                                      </p:cBhvr>
                                      <p:rCtr x="-12174" y="-93"/>
                                    </p:animMotion>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grpId="0" nodeType="clickEffect">
                                  <p:stCondLst>
                                    <p:cond delay="0"/>
                                  </p:stCondLst>
                                  <p:childTnLst>
                                    <p:animMotion origin="layout" path="M 2.08333E-6 -2.96296E-6 L -0.30547 0.0088 " pathEditMode="relative" rAng="0" ptsTypes="AA">
                                      <p:cBhvr>
                                        <p:cTn id="25" dur="1250" fill="hold"/>
                                        <p:tgtEl>
                                          <p:spTgt spid="16"/>
                                        </p:tgtEl>
                                        <p:attrNameLst>
                                          <p:attrName>ppt_x</p:attrName>
                                          <p:attrName>ppt_y</p:attrName>
                                        </p:attrNameLst>
                                      </p:cBhvr>
                                      <p:rCtr x="-15273" y="440"/>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8"/>
                </p:tgtEl>
              </p:cMediaNode>
            </p:audio>
          </p:childTnLst>
        </p:cTn>
      </p:par>
    </p:tnLst>
    <p:bldLst>
      <p:bldP spid="14" grpId="0"/>
      <p:bldP spid="15" grpId="0"/>
      <p:bldP spid="16"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 Secretariat: CNA goes directly to the Secretariat</a:t>
            </a:r>
          </a:p>
        </p:txBody>
      </p:sp>
      <p:sp>
        <p:nvSpPr>
          <p:cNvPr id="4" name="Rectangle: Rounded Corners 3"/>
          <p:cNvSpPr/>
          <p:nvPr/>
        </p:nvSpPr>
        <p:spPr>
          <a:xfrm>
            <a:off x="7982468" y="2253724"/>
            <a:ext cx="1736436" cy="1089891"/>
          </a:xfrm>
          <a:prstGeom prst="roundRect">
            <a:avLst/>
          </a:prstGeom>
          <a:solidFill>
            <a:srgbClr val="00B050"/>
          </a:solidFill>
          <a:ln>
            <a:solidFill>
              <a:srgbClr val="0070C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Secretariat</a:t>
            </a:r>
            <a:endParaRPr lang="en-US" dirty="0">
              <a:solidFill>
                <a:schemeClr val="bg1"/>
              </a:solidFill>
            </a:endParaRPr>
          </a:p>
        </p:txBody>
      </p:sp>
      <p:sp>
        <p:nvSpPr>
          <p:cNvPr id="5" name="Rectangle: Rounded Corners 4"/>
          <p:cNvSpPr/>
          <p:nvPr/>
        </p:nvSpPr>
        <p:spPr>
          <a:xfrm>
            <a:off x="2752540" y="2253724"/>
            <a:ext cx="1736436" cy="1089891"/>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CNA</a:t>
            </a:r>
          </a:p>
        </p:txBody>
      </p:sp>
      <p:sp>
        <p:nvSpPr>
          <p:cNvPr id="8" name="TextBox 7"/>
          <p:cNvSpPr txBox="1"/>
          <p:nvPr/>
        </p:nvSpPr>
        <p:spPr>
          <a:xfrm>
            <a:off x="5079504" y="1283150"/>
            <a:ext cx="2185214" cy="338554"/>
          </a:xfrm>
          <a:prstGeom prst="rect">
            <a:avLst/>
          </a:prstGeom>
          <a:noFill/>
        </p:spPr>
        <p:txBody>
          <a:bodyPr wrap="none" rtlCol="0">
            <a:spAutoFit/>
          </a:bodyPr>
          <a:lstStyle/>
          <a:p>
            <a:pPr>
              <a:spcAft>
                <a:spcPts val="600"/>
              </a:spcAft>
            </a:pPr>
            <a:r>
              <a:rPr lang="en-US" sz="1600" dirty="0">
                <a:ea typeface="Verdana" pitchFamily="34" charset="0"/>
                <a:cs typeface="Verdana" pitchFamily="34" charset="0"/>
              </a:rPr>
              <a:t>10 YYYY CVE IDs please!</a:t>
            </a:r>
          </a:p>
        </p:txBody>
      </p:sp>
      <p:sp>
        <p:nvSpPr>
          <p:cNvPr id="10" name="TextBox 9">
            <a:extLst>
              <a:ext uri="{FF2B5EF4-FFF2-40B4-BE49-F238E27FC236}">
                <a16:creationId xmlns:a16="http://schemas.microsoft.com/office/drawing/2014/main" id="{09EBD324-1FBB-4216-8807-E3E42547C25B}"/>
              </a:ext>
            </a:extLst>
          </p:cNvPr>
          <p:cNvSpPr txBox="1"/>
          <p:nvPr/>
        </p:nvSpPr>
        <p:spPr>
          <a:xfrm>
            <a:off x="5653033" y="3166607"/>
            <a:ext cx="1178078" cy="2631490"/>
          </a:xfrm>
          <a:prstGeom prst="rect">
            <a:avLst/>
          </a:prstGeom>
          <a:noFill/>
        </p:spPr>
        <p:txBody>
          <a:bodyPr wrap="square" rtlCol="0">
            <a:spAutoFit/>
          </a:bodyPr>
          <a:lstStyle/>
          <a:p>
            <a:pPr>
              <a:spcAft>
                <a:spcPts val="600"/>
              </a:spcAft>
            </a:pPr>
            <a:r>
              <a:rPr lang="en-US" sz="1200" dirty="0">
                <a:ea typeface="Verdana" pitchFamily="34" charset="0"/>
                <a:cs typeface="Verdana" pitchFamily="34" charset="0"/>
              </a:rPr>
              <a:t>CVE-YYYY-0001</a:t>
            </a:r>
          </a:p>
          <a:p>
            <a:pPr>
              <a:spcAft>
                <a:spcPts val="600"/>
              </a:spcAft>
            </a:pPr>
            <a:r>
              <a:rPr lang="en-US" sz="1200" dirty="0">
                <a:ea typeface="Verdana" pitchFamily="34" charset="0"/>
                <a:cs typeface="Verdana" pitchFamily="34" charset="0"/>
              </a:rPr>
              <a:t>CVE-YYYY-0002</a:t>
            </a:r>
          </a:p>
          <a:p>
            <a:pPr>
              <a:spcAft>
                <a:spcPts val="600"/>
              </a:spcAft>
            </a:pPr>
            <a:r>
              <a:rPr lang="en-US" sz="1200" dirty="0">
                <a:ea typeface="Verdana" pitchFamily="34" charset="0"/>
                <a:cs typeface="Verdana" pitchFamily="34" charset="0"/>
              </a:rPr>
              <a:t>CVE-YYYY-0003</a:t>
            </a:r>
          </a:p>
          <a:p>
            <a:pPr>
              <a:spcAft>
                <a:spcPts val="600"/>
              </a:spcAft>
            </a:pPr>
            <a:r>
              <a:rPr lang="en-US" sz="1200" dirty="0">
                <a:ea typeface="Verdana" pitchFamily="34" charset="0"/>
                <a:cs typeface="Verdana" pitchFamily="34" charset="0"/>
              </a:rPr>
              <a:t>CVE-YYYY-0004</a:t>
            </a:r>
          </a:p>
          <a:p>
            <a:pPr>
              <a:spcAft>
                <a:spcPts val="600"/>
              </a:spcAft>
            </a:pPr>
            <a:r>
              <a:rPr lang="en-US" sz="1200" dirty="0">
                <a:ea typeface="Verdana" pitchFamily="34" charset="0"/>
                <a:cs typeface="Verdana" pitchFamily="34" charset="0"/>
              </a:rPr>
              <a:t>CVE-YYYY-0005</a:t>
            </a:r>
          </a:p>
          <a:p>
            <a:pPr>
              <a:spcAft>
                <a:spcPts val="600"/>
              </a:spcAft>
            </a:pPr>
            <a:r>
              <a:rPr lang="en-US" sz="1200" dirty="0">
                <a:ea typeface="Verdana" pitchFamily="34" charset="0"/>
                <a:cs typeface="Verdana" pitchFamily="34" charset="0"/>
              </a:rPr>
              <a:t>CVE-YYYY-0006</a:t>
            </a:r>
          </a:p>
          <a:p>
            <a:pPr>
              <a:spcAft>
                <a:spcPts val="600"/>
              </a:spcAft>
            </a:pPr>
            <a:r>
              <a:rPr lang="en-US" sz="1200" dirty="0">
                <a:ea typeface="Verdana" pitchFamily="34" charset="0"/>
                <a:cs typeface="Verdana" pitchFamily="34" charset="0"/>
              </a:rPr>
              <a:t>CVE-YYYY-0007</a:t>
            </a:r>
          </a:p>
          <a:p>
            <a:pPr>
              <a:spcAft>
                <a:spcPts val="600"/>
              </a:spcAft>
            </a:pPr>
            <a:r>
              <a:rPr lang="en-US" sz="1200" dirty="0">
                <a:ea typeface="Verdana" pitchFamily="34" charset="0"/>
                <a:cs typeface="Verdana" pitchFamily="34" charset="0"/>
              </a:rPr>
              <a:t>CVE-YYYY-0008</a:t>
            </a:r>
          </a:p>
          <a:p>
            <a:pPr>
              <a:spcAft>
                <a:spcPts val="600"/>
              </a:spcAft>
            </a:pPr>
            <a:r>
              <a:rPr lang="en-US" sz="1200" dirty="0">
                <a:ea typeface="Verdana" pitchFamily="34" charset="0"/>
                <a:cs typeface="Verdana" pitchFamily="34" charset="0"/>
              </a:rPr>
              <a:t>CVE-YYYY-0009</a:t>
            </a:r>
          </a:p>
          <a:p>
            <a:pPr>
              <a:spcAft>
                <a:spcPts val="600"/>
              </a:spcAft>
            </a:pPr>
            <a:r>
              <a:rPr lang="en-US" sz="1200" dirty="0">
                <a:ea typeface="Verdana" pitchFamily="34" charset="0"/>
                <a:cs typeface="Verdana" pitchFamily="34" charset="0"/>
              </a:rPr>
              <a:t>CVE-YYYY-0010</a:t>
            </a:r>
          </a:p>
        </p:txBody>
      </p:sp>
      <p:cxnSp>
        <p:nvCxnSpPr>
          <p:cNvPr id="14" name="Connector: Curved 13">
            <a:extLst>
              <a:ext uri="{FF2B5EF4-FFF2-40B4-BE49-F238E27FC236}">
                <a16:creationId xmlns:a16="http://schemas.microsoft.com/office/drawing/2014/main" id="{C8BFC54C-DEF0-4475-8443-DF84A5D46287}"/>
              </a:ext>
            </a:extLst>
          </p:cNvPr>
          <p:cNvCxnSpPr>
            <a:stCxn id="5" idx="0"/>
            <a:endCxn id="4" idx="0"/>
          </p:cNvCxnSpPr>
          <p:nvPr/>
        </p:nvCxnSpPr>
        <p:spPr>
          <a:xfrm rot="5400000" flipH="1" flipV="1">
            <a:off x="6235722" y="-361240"/>
            <a:ext cx="12700" cy="5229928"/>
          </a:xfrm>
          <a:prstGeom prst="curvedConnector3">
            <a:avLst>
              <a:gd name="adj1" fmla="val 505564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ctor: Curved 16">
            <a:extLst>
              <a:ext uri="{FF2B5EF4-FFF2-40B4-BE49-F238E27FC236}">
                <a16:creationId xmlns:a16="http://schemas.microsoft.com/office/drawing/2014/main" id="{1B106908-88EB-48CD-819B-B178B290AA3B}"/>
              </a:ext>
            </a:extLst>
          </p:cNvPr>
          <p:cNvCxnSpPr>
            <a:stCxn id="4" idx="2"/>
            <a:endCxn id="5" idx="2"/>
          </p:cNvCxnSpPr>
          <p:nvPr/>
        </p:nvCxnSpPr>
        <p:spPr>
          <a:xfrm rot="5400000">
            <a:off x="6235722" y="728651"/>
            <a:ext cx="12700" cy="5229928"/>
          </a:xfrm>
          <a:prstGeom prst="curvedConnector3">
            <a:avLst>
              <a:gd name="adj1" fmla="val 9876528"/>
            </a:avLst>
          </a:prstGeom>
          <a:ln>
            <a:tailEnd type="triangle"/>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61B63BB8-3E24-4ADD-AD89-7E07C665ED0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34800" y="6400800"/>
            <a:ext cx="304800" cy="304800"/>
          </a:xfrm>
          <a:prstGeom prst="rect">
            <a:avLst/>
          </a:prstGeom>
        </p:spPr>
      </p:pic>
    </p:spTree>
    <p:custDataLst>
      <p:tags r:id="rId1"/>
    </p:custDataLst>
    <p:extLst>
      <p:ext uri="{BB962C8B-B14F-4D97-AF65-F5344CB8AC3E}">
        <p14:creationId xmlns:p14="http://schemas.microsoft.com/office/powerpoint/2010/main" val="55705898"/>
      </p:ext>
    </p:extLst>
  </p:cSld>
  <p:clrMapOvr>
    <a:masterClrMapping/>
  </p:clrMapOvr>
  <mc:AlternateContent xmlns:mc="http://schemas.openxmlformats.org/markup-compatibility/2006" xmlns:p14="http://schemas.microsoft.com/office/powerpoint/2010/main">
    <mc:Choice Requires="p14">
      <p:transition spd="slow" p14:dur="2000" advTm="10428"/>
    </mc:Choice>
    <mc:Fallback xmlns="">
      <p:transition spd="slow" advTm="10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000" fill="hold"/>
                                        <p:tgtEl>
                                          <p:spTgt spid="10"/>
                                        </p:tgtEl>
                                        <p:attrNameLst>
                                          <p:attrName>ppt_x</p:attrName>
                                        </p:attrNameLst>
                                      </p:cBhvr>
                                      <p:tavLst>
                                        <p:tav tm="0">
                                          <p:val>
                                            <p:strVal val="1+#ppt_w/2"/>
                                          </p:val>
                                        </p:tav>
                                        <p:tav tm="100000">
                                          <p:val>
                                            <p:strVal val="#ppt_x"/>
                                          </p:val>
                                        </p:tav>
                                      </p:tavLst>
                                    </p:anim>
                                    <p:anim calcmode="lin" valueType="num">
                                      <p:cBhvr additive="base">
                                        <p:cTn id="19"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7"/>
                </p:tgtEl>
              </p:cMediaNode>
            </p:audio>
          </p:childTnLst>
        </p:cTn>
      </p:par>
    </p:tnLst>
    <p:bldLst>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dirty="0"/>
              <a:t>How many CVE IDs to request</a:t>
            </a:r>
          </a:p>
          <a:p>
            <a:pPr lvl="1">
              <a:buFont typeface="Wingdings" panose="05000000000000000000" pitchFamily="2" charset="2"/>
              <a:buChar char="§"/>
            </a:pPr>
            <a:r>
              <a:rPr lang="en-US" dirty="0"/>
              <a:t>Negotiated with parent CNA</a:t>
            </a:r>
          </a:p>
          <a:p>
            <a:pPr lvl="1">
              <a:buFont typeface="Wingdings" panose="05000000000000000000" pitchFamily="2" charset="2"/>
              <a:buChar char="§"/>
            </a:pPr>
            <a:r>
              <a:rPr lang="en-US" dirty="0"/>
              <a:t>Plenty of IDs to last the entire year</a:t>
            </a:r>
          </a:p>
          <a:p>
            <a:pPr>
              <a:buFont typeface="Wingdings" panose="05000000000000000000" pitchFamily="2" charset="2"/>
              <a:buChar char="§"/>
            </a:pPr>
            <a:r>
              <a:rPr lang="en-US" dirty="0"/>
              <a:t>When to request for more CVE IDs </a:t>
            </a:r>
          </a:p>
          <a:p>
            <a:pPr lvl="1">
              <a:buFont typeface="Wingdings" panose="05000000000000000000" pitchFamily="2" charset="2"/>
              <a:buChar char="§"/>
            </a:pPr>
            <a:r>
              <a:rPr lang="en-US" dirty="0"/>
              <a:t>Inventory is low  </a:t>
            </a:r>
          </a:p>
          <a:p>
            <a:pPr lvl="1">
              <a:buFont typeface="Wingdings" panose="05000000000000000000" pitchFamily="2" charset="2"/>
              <a:buChar char="§"/>
            </a:pPr>
            <a:r>
              <a:rPr lang="en-US" dirty="0"/>
              <a:t>Calendar year end (IDs for next year)</a:t>
            </a:r>
          </a:p>
          <a:p>
            <a:pPr lvl="1">
              <a:buFont typeface="Wingdings" panose="05000000000000000000" pitchFamily="2" charset="2"/>
              <a:buChar char="§"/>
            </a:pPr>
            <a:r>
              <a:rPr lang="en-US" dirty="0"/>
              <a:t>New CNA</a:t>
            </a:r>
          </a:p>
          <a:p>
            <a:pPr>
              <a:buFont typeface="Wingdings" panose="05000000000000000000" pitchFamily="2" charset="2"/>
              <a:buChar char="§"/>
            </a:pPr>
            <a:r>
              <a:rPr lang="en-US" dirty="0"/>
              <a:t>What year to ask for CVE IDs</a:t>
            </a:r>
          </a:p>
          <a:p>
            <a:pPr lvl="1">
              <a:buFont typeface="Wingdings" panose="05000000000000000000" pitchFamily="2" charset="2"/>
              <a:buChar char="§"/>
            </a:pPr>
            <a:r>
              <a:rPr lang="en-US" dirty="0"/>
              <a:t>Current year likely</a:t>
            </a:r>
          </a:p>
          <a:p>
            <a:pPr lvl="1">
              <a:buFont typeface="Wingdings" panose="05000000000000000000" pitchFamily="2" charset="2"/>
              <a:buChar char="§"/>
            </a:pPr>
            <a:r>
              <a:rPr lang="en-US" dirty="0"/>
              <a:t>IDs for the next year are requested at calendar year end (last quarter)</a:t>
            </a:r>
          </a:p>
          <a:p>
            <a:endParaRPr lang="en-US" dirty="0"/>
          </a:p>
          <a:p>
            <a:endParaRPr lang="en-US" dirty="0"/>
          </a:p>
        </p:txBody>
      </p:sp>
      <p:sp>
        <p:nvSpPr>
          <p:cNvPr id="2" name="Title 1"/>
          <p:cNvSpPr>
            <a:spLocks noGrp="1"/>
          </p:cNvSpPr>
          <p:nvPr>
            <p:ph type="title"/>
          </p:nvPr>
        </p:nvSpPr>
        <p:spPr/>
        <p:txBody>
          <a:bodyPr>
            <a:normAutofit fontScale="90000"/>
          </a:bodyPr>
          <a:lstStyle/>
          <a:p>
            <a:r>
              <a:rPr lang="en-US" dirty="0"/>
              <a:t>What to Consider When Making a Request for a CVE ID</a:t>
            </a:r>
          </a:p>
        </p:txBody>
      </p:sp>
      <p:pic>
        <p:nvPicPr>
          <p:cNvPr id="4" name="Audio 3">
            <a:hlinkClick r:id="" action="ppaction://media"/>
            <a:extLst>
              <a:ext uri="{FF2B5EF4-FFF2-40B4-BE49-F238E27FC236}">
                <a16:creationId xmlns:a16="http://schemas.microsoft.com/office/drawing/2014/main" id="{A5542A90-7A0D-4090-B2C6-36E1844255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05631581"/>
      </p:ext>
    </p:extLst>
  </p:cSld>
  <p:clrMapOvr>
    <a:masterClrMapping/>
  </p:clrMapOvr>
  <mc:AlternateContent xmlns:mc="http://schemas.openxmlformats.org/markup-compatibility/2006" xmlns:p14="http://schemas.microsoft.com/office/powerpoint/2010/main">
    <mc:Choice Requires="p14">
      <p:transition spd="slow" p14:dur="2000" advTm="36000"/>
    </mc:Choice>
    <mc:Fallback xmlns="">
      <p:transition spd="slow" advTm="3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9|4.4"/>
</p:tagLst>
</file>

<file path=ppt/tags/tag2.xml><?xml version="1.0" encoding="utf-8"?>
<p:tagLst xmlns:a="http://schemas.openxmlformats.org/drawingml/2006/main" xmlns:r="http://schemas.openxmlformats.org/officeDocument/2006/relationships" xmlns:p="http://schemas.openxmlformats.org/presentationml/2006/main">
  <p:tag name="TIMING" val="|6.3|6.4|0.9|1"/>
</p:tagLst>
</file>

<file path=ppt/tags/tag3.xml><?xml version="1.0" encoding="utf-8"?>
<p:tagLst xmlns:a="http://schemas.openxmlformats.org/drawingml/2006/main" xmlns:r="http://schemas.openxmlformats.org/officeDocument/2006/relationships" xmlns:p="http://schemas.openxmlformats.org/presentationml/2006/main">
  <p:tag name="TIMING" val="|3.3|2.6"/>
</p:tagLst>
</file>

<file path=ppt/tags/tag4.xml><?xml version="1.0" encoding="utf-8"?>
<p:tagLst xmlns:a="http://schemas.openxmlformats.org/drawingml/2006/main" xmlns:r="http://schemas.openxmlformats.org/officeDocument/2006/relationships" xmlns:p="http://schemas.openxmlformats.org/presentationml/2006/main">
  <p:tag name="TIMING" val="|12.7"/>
</p:tagLst>
</file>

<file path=ppt/tags/tag5.xml><?xml version="1.0" encoding="utf-8"?>
<p:tagLst xmlns:a="http://schemas.openxmlformats.org/drawingml/2006/main" xmlns:r="http://schemas.openxmlformats.org/officeDocument/2006/relationships" xmlns:p="http://schemas.openxmlformats.org/presentationml/2006/main">
  <p:tag name="TIMING" val="|7.1|10.7"/>
</p:tagLst>
</file>

<file path=ppt/theme/theme1.xml><?xml version="1.0" encoding="utf-8"?>
<a:theme xmlns:a="http://schemas.openxmlformats.org/drawingml/2006/main" name="mitre-2018">
  <a:themeElements>
    <a:clrScheme name="Custom 41">
      <a:dk1>
        <a:sysClr val="windowText" lastClr="000000"/>
      </a:dk1>
      <a:lt1>
        <a:sysClr val="window" lastClr="FFFFFF"/>
      </a:lt1>
      <a:dk2>
        <a:srgbClr val="161636"/>
      </a:dk2>
      <a:lt2>
        <a:srgbClr val="FBEEC9"/>
      </a:lt2>
      <a:accent1>
        <a:srgbClr val="FFB000"/>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TRE_Breifing_Template16x9.pptx" id="{5D2CB0C6-7637-4667-A648-EBA1BD2742AF}" vid="{B8F31EA5-7C34-4FF6-949E-D1CB1F37422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0D7D12093FFC84AB17C2D6CFA9D1EDE" ma:contentTypeVersion="7" ma:contentTypeDescription="Create a new document." ma:contentTypeScope="" ma:versionID="85e3c405e50bbbe8816477487156b4fc">
  <xsd:schema xmlns:xsd="http://www.w3.org/2001/XMLSchema" xmlns:xs="http://www.w3.org/2001/XMLSchema" xmlns:p="http://schemas.microsoft.com/office/2006/metadata/properties" targetNamespace="http://schemas.microsoft.com/office/2006/metadata/properties" ma:root="true" ma:fieldsID="6834f8c0c0eabdc6c42b2f987c760c0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866544-84CD-42FD-B141-A01F66B0BD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5450FCDD-08B1-48D8-BB50-7A17E590A5EE}">
  <ds:schemaRefs>
    <ds:schemaRef ds:uri="http://schemas.microsoft.com/office/infopath/2007/PartnerControls"/>
    <ds:schemaRef ds:uri="http://purl.org/dc/dcmitype/"/>
    <ds:schemaRef ds:uri="http://schemas.openxmlformats.org/package/2006/metadata/core-properties"/>
    <ds:schemaRef ds:uri="http://schemas.microsoft.com/office/2006/documentManagement/types"/>
    <ds:schemaRef ds:uri="http://www.w3.org/XML/1998/namespace"/>
    <ds:schemaRef ds:uri="http://schemas.microsoft.com/office/2006/metadata/properties"/>
    <ds:schemaRef ds:uri="http://purl.org/dc/terms/"/>
    <ds:schemaRef ds:uri="http://purl.org/dc/elements/1.1/"/>
  </ds:schemaRefs>
</ds:datastoreItem>
</file>

<file path=customXml/itemProps3.xml><?xml version="1.0" encoding="utf-8"?>
<ds:datastoreItem xmlns:ds="http://schemas.openxmlformats.org/officeDocument/2006/customXml" ds:itemID="{416BA5C9-2D71-4B86-AE8A-8C0D9BC5FB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MITRE_Briefing_Template16x9</Template>
  <TotalTime>3517</TotalTime>
  <Words>4505</Words>
  <Application>Microsoft Office PowerPoint</Application>
  <PresentationFormat>Widescreen</PresentationFormat>
  <Paragraphs>616</Paragraphs>
  <Slides>60</Slides>
  <Notes>60</Notes>
  <HiddenSlides>0</HiddenSlides>
  <MMClips>60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60</vt:i4>
      </vt:variant>
    </vt:vector>
  </HeadingPairs>
  <TitlesOfParts>
    <vt:vector size="68" baseType="lpstr">
      <vt:lpstr>Arial</vt:lpstr>
      <vt:lpstr>Arial Black</vt:lpstr>
      <vt:lpstr>Calibri</vt:lpstr>
      <vt:lpstr>Helvetica LT Std</vt:lpstr>
      <vt:lpstr>Tahoma</vt:lpstr>
      <vt:lpstr>Verdana</vt:lpstr>
      <vt:lpstr>Wingdings</vt:lpstr>
      <vt:lpstr>mitre-2018</vt:lpstr>
      <vt:lpstr>CNA Processes</vt:lpstr>
      <vt:lpstr>Overview</vt:lpstr>
      <vt:lpstr>CVE ID States Terms</vt:lpstr>
      <vt:lpstr>Getting a CVE ID Block</vt:lpstr>
      <vt:lpstr>Determine process for getting a CVE ID block</vt:lpstr>
      <vt:lpstr>1) Root CNA request a block of CVE IDs</vt:lpstr>
      <vt:lpstr>1) Root CNA Provides the IDs to the Sub-CNAs</vt:lpstr>
      <vt:lpstr>2) Secretariat: CNA goes directly to the Secretariat</vt:lpstr>
      <vt:lpstr>What to Consider When Making a Request for a CVE ID</vt:lpstr>
      <vt:lpstr>Contact Details Vary by CNA</vt:lpstr>
      <vt:lpstr>MITRE Form: Select Block ID Request</vt:lpstr>
      <vt:lpstr>MITRE Form: Fill in Contact Details</vt:lpstr>
      <vt:lpstr>MITRE Form: Fill in Request Details</vt:lpstr>
      <vt:lpstr>CVE ID Assignment</vt:lpstr>
      <vt:lpstr>Reporter Sends Vulnerability Information</vt:lpstr>
      <vt:lpstr>CNA Acknowledges Receipt</vt:lpstr>
      <vt:lpstr>CNA Counts the Number of Vulnerabilities</vt:lpstr>
      <vt:lpstr>CNA Decides Whether to Assign an ID</vt:lpstr>
      <vt:lpstr>CNA Records Assignments</vt:lpstr>
      <vt:lpstr>CNA Informs Reporter of Assignments</vt:lpstr>
      <vt:lpstr>Submitting CVE Entries</vt:lpstr>
      <vt:lpstr>CVE Entry States Terms</vt:lpstr>
      <vt:lpstr>Determine process for submitting CVE details</vt:lpstr>
      <vt:lpstr>CNA Publishes Advisory with CVE Details</vt:lpstr>
      <vt:lpstr>CNA Formats Details as Required</vt:lpstr>
      <vt:lpstr>CNA Sends Formatted CVE Details to Root CNA</vt:lpstr>
      <vt:lpstr>Root CNA Sends the CVE Details to the Secretariat</vt:lpstr>
      <vt:lpstr>Secretariat Updates the Master CVE List</vt:lpstr>
      <vt:lpstr>Secretariat Publishes Updated CVE List</vt:lpstr>
      <vt:lpstr>Reserved by Public (RBP) Policy (MITRE’s Policy) </vt:lpstr>
      <vt:lpstr>Update CVE Entries</vt:lpstr>
      <vt:lpstr>CNA Is Asked to Update a CVE Entry</vt:lpstr>
      <vt:lpstr>Determine Responsible CNA</vt:lpstr>
      <vt:lpstr>Responsible CNA Is Asked to Make the Change</vt:lpstr>
      <vt:lpstr>Responsible CNA Decides Whether to Change the Entry</vt:lpstr>
      <vt:lpstr>Updating CVE Entries with Counting Issues</vt:lpstr>
      <vt:lpstr>Updating CVE Entries with Counting Issues</vt:lpstr>
      <vt:lpstr>Rejecting a CVE ID Outright  </vt:lpstr>
      <vt:lpstr>Outright Rejection Process</vt:lpstr>
      <vt:lpstr>Rejection Description Template</vt:lpstr>
      <vt:lpstr>Why Not Remove the Entry from the CVE List</vt:lpstr>
      <vt:lpstr>Examples of CVE IDs that Have Been Rejected</vt:lpstr>
      <vt:lpstr>Merging CVE Entries</vt:lpstr>
      <vt:lpstr>Process for Merging CVE Entries</vt:lpstr>
      <vt:lpstr>Conditions for Deciding which CVE ID to Keep</vt:lpstr>
      <vt:lpstr>Example of a Merged CVE ID</vt:lpstr>
      <vt:lpstr>Splitting CVE Entries</vt:lpstr>
      <vt:lpstr>Splitting CVE IDs</vt:lpstr>
      <vt:lpstr>Split CVE ID Example</vt:lpstr>
      <vt:lpstr>Disputed CVE Entries</vt:lpstr>
      <vt:lpstr>Dispute Example</vt:lpstr>
      <vt:lpstr>Escalation</vt:lpstr>
      <vt:lpstr>Escalation Process</vt:lpstr>
      <vt:lpstr>CVE ID Expiration</vt:lpstr>
      <vt:lpstr>CVE ID Expiration</vt:lpstr>
      <vt:lpstr>CNA Records Assignments</vt:lpstr>
      <vt:lpstr>CNA returns unused CVE IDs</vt:lpstr>
      <vt:lpstr>Secretariat Updates the Master CVE List</vt:lpstr>
      <vt:lpstr>Unused CVE ID is marked Rejected</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Template</dc:title>
  <dc:creator>Roberge Jr., Robert J</dc:creator>
  <cp:lastModifiedBy>Andrew Rudiman Jr.</cp:lastModifiedBy>
  <cp:revision>24</cp:revision>
  <dcterms:created xsi:type="dcterms:W3CDTF">2019-02-26T16:06:40Z</dcterms:created>
  <dcterms:modified xsi:type="dcterms:W3CDTF">2021-03-10T22:03:08Z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0x01010010D7D12093FFC84AB17C2D6CFA9D1EDE</vt:lpwstr>
  </property>
</Properties>
</file>