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5"/>
  </p:sldMasterIdLst>
  <p:notesMasterIdLst>
    <p:notesMasterId r:id="rId43"/>
  </p:notesMasterIdLst>
  <p:handoutMasterIdLst>
    <p:handoutMasterId r:id="rId44"/>
  </p:handoutMasterIdLst>
  <p:sldIdLst>
    <p:sldId id="263" r:id="rId6"/>
    <p:sldId id="282" r:id="rId7"/>
    <p:sldId id="313" r:id="rId8"/>
    <p:sldId id="295" r:id="rId9"/>
    <p:sldId id="343" r:id="rId10"/>
    <p:sldId id="348" r:id="rId11"/>
    <p:sldId id="344" r:id="rId12"/>
    <p:sldId id="349" r:id="rId13"/>
    <p:sldId id="297" r:id="rId14"/>
    <p:sldId id="280" r:id="rId15"/>
    <p:sldId id="271" r:id="rId16"/>
    <p:sldId id="312" r:id="rId17"/>
    <p:sldId id="283" r:id="rId18"/>
    <p:sldId id="325" r:id="rId19"/>
    <p:sldId id="324" r:id="rId20"/>
    <p:sldId id="327" r:id="rId21"/>
    <p:sldId id="310" r:id="rId22"/>
    <p:sldId id="258" r:id="rId23"/>
    <p:sldId id="352" r:id="rId24"/>
    <p:sldId id="267" r:id="rId25"/>
    <p:sldId id="268" r:id="rId26"/>
    <p:sldId id="269" r:id="rId27"/>
    <p:sldId id="270" r:id="rId28"/>
    <p:sldId id="314" r:id="rId29"/>
    <p:sldId id="272" r:id="rId30"/>
    <p:sldId id="275" r:id="rId31"/>
    <p:sldId id="273" r:id="rId32"/>
    <p:sldId id="276" r:id="rId33"/>
    <p:sldId id="278" r:id="rId34"/>
    <p:sldId id="315" r:id="rId35"/>
    <p:sldId id="354" r:id="rId36"/>
    <p:sldId id="307" r:id="rId37"/>
    <p:sldId id="308" r:id="rId38"/>
    <p:sldId id="316" r:id="rId39"/>
    <p:sldId id="350" r:id="rId40"/>
    <p:sldId id="353" r:id="rId41"/>
    <p:sldId id="35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401D"/>
    <a:srgbClr val="C1CD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709" autoAdjust="0"/>
  </p:normalViewPr>
  <p:slideViewPr>
    <p:cSldViewPr snapToGrid="0">
      <p:cViewPr varScale="1">
        <p:scale>
          <a:sx n="90" d="100"/>
          <a:sy n="90" d="100"/>
        </p:scale>
        <p:origin x="108" y="750"/>
      </p:cViewPr>
      <p:guideLst/>
    </p:cSldViewPr>
  </p:slideViewPr>
  <p:outlineViewPr>
    <p:cViewPr>
      <p:scale>
        <a:sx n="33" d="100"/>
        <a:sy n="33" d="100"/>
      </p:scale>
      <p:origin x="0" y="0"/>
    </p:cViewPr>
  </p:outlineViewPr>
  <p:notesTextViewPr>
    <p:cViewPr>
      <p:scale>
        <a:sx n="1" d="1"/>
        <a:sy n="1" d="1"/>
      </p:scale>
      <p:origin x="0" y="-246"/>
    </p:cViewPr>
  </p:notesTextViewPr>
  <p:sorterViewPr>
    <p:cViewPr>
      <p:scale>
        <a:sx n="100" d="100"/>
        <a:sy n="100" d="100"/>
      </p:scale>
      <p:origin x="0" y="-2760"/>
    </p:cViewPr>
  </p:sorterViewPr>
  <p:notesViewPr>
    <p:cSldViewPr snapToGrid="0" showGuides="1">
      <p:cViewPr>
        <p:scale>
          <a:sx n="150" d="100"/>
          <a:sy n="150" d="100"/>
        </p:scale>
        <p:origin x="990" y="-9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872F47-6CE5-4D95-B8D6-9AEA9A7E5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F9E59F-E5BF-4AA4-882B-F5B705DF2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8C879B-2DAC-426D-B5B4-08F42B952A26}" type="datetimeFigureOut">
              <a:rPr lang="en-US" smtClean="0"/>
              <a:t>6/2/2021</a:t>
            </a:fld>
            <a:endParaRPr lang="en-US"/>
          </a:p>
        </p:txBody>
      </p:sp>
      <p:sp>
        <p:nvSpPr>
          <p:cNvPr id="4" name="Footer Placeholder 3">
            <a:extLst>
              <a:ext uri="{FF2B5EF4-FFF2-40B4-BE49-F238E27FC236}">
                <a16:creationId xmlns:a16="http://schemas.microsoft.com/office/drawing/2014/main" id="{772C577A-CE6A-45AF-8211-1E758E6AA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9FD71-56EF-4DDF-81F5-C5CCA31DCE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56900-9607-4639-A903-F11B6E042CE6}" type="slidenum">
              <a:rPr lang="en-US" smtClean="0"/>
              <a:t>‹#›</a:t>
            </a:fld>
            <a:endParaRPr lang="en-US"/>
          </a:p>
        </p:txBody>
      </p:sp>
    </p:spTree>
    <p:extLst>
      <p:ext uri="{BB962C8B-B14F-4D97-AF65-F5344CB8AC3E}">
        <p14:creationId xmlns:p14="http://schemas.microsoft.com/office/powerpoint/2010/main" val="94044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54576-A3BB-48F9-891E-992E86D01A7B}" type="datetimeFigureOut">
              <a:rPr lang="en-US" smtClean="0"/>
              <a:t>6/2/2021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F3C89-9E49-4851-A18A-DAECD34FD650}" type="slidenum">
              <a:rPr lang="en-US" smtClean="0"/>
              <a:t>‹#›</a:t>
            </a:fld>
            <a:endParaRPr lang="en-US"/>
          </a:p>
        </p:txBody>
      </p:sp>
    </p:spTree>
    <p:extLst>
      <p:ext uri="{BB962C8B-B14F-4D97-AF65-F5344CB8AC3E}">
        <p14:creationId xmlns:p14="http://schemas.microsoft.com/office/powerpoint/2010/main" val="7115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ve.mitre.org/about/termsofus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Voice Track:  </a:t>
            </a:r>
            <a:r>
              <a:rPr lang="en-US" dirty="0"/>
              <a:t>“Becoming a CVE Numbering Authority (CNA)” </a:t>
            </a:r>
            <a:r>
              <a:rPr lang="ja-JP" altLang="en-US" dirty="0"/>
              <a:t>プレゼンテーションへようこそ。</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1</a:t>
            </a:fld>
            <a:endParaRPr lang="en-US" dirty="0"/>
          </a:p>
        </p:txBody>
      </p:sp>
    </p:spTree>
    <p:extLst>
      <p:ext uri="{BB962C8B-B14F-4D97-AF65-F5344CB8AC3E}">
        <p14:creationId xmlns:p14="http://schemas.microsoft.com/office/powerpoint/2010/main" val="3778416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CNA </a:t>
            </a:r>
            <a:r>
              <a:rPr lang="ja-JP" altLang="en-US" dirty="0"/>
              <a:t>として活動するコスト</a:t>
            </a:r>
            <a:r>
              <a:rPr lang="en-US" altLang="ja-JP" dirty="0"/>
              <a:t>: </a:t>
            </a:r>
          </a:p>
          <a:p>
            <a:r>
              <a:rPr lang="ja-JP" altLang="en-US" dirty="0"/>
              <a:t>会費等は発生しません。また契約書等に署名をする必要もありません。</a:t>
            </a:r>
            <a:endParaRPr lang="en-US" altLang="ja-JP" dirty="0"/>
          </a:p>
          <a:p>
            <a:r>
              <a:rPr lang="en-US" altLang="ja-JP" dirty="0"/>
              <a:t>CNA Rules </a:t>
            </a:r>
            <a:r>
              <a:rPr lang="ja-JP" altLang="en-US" dirty="0"/>
              <a:t>に則って活動することだけが求められます。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10</a:t>
            </a:fld>
            <a:endParaRPr lang="en-US" dirty="0"/>
          </a:p>
        </p:txBody>
      </p:sp>
    </p:spTree>
    <p:extLst>
      <p:ext uri="{BB962C8B-B14F-4D97-AF65-F5344CB8AC3E}">
        <p14:creationId xmlns:p14="http://schemas.microsoft.com/office/powerpoint/2010/main" val="423921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sz="1200" dirty="0"/>
              <a:t>CNA </a:t>
            </a:r>
            <a:r>
              <a:rPr lang="ja-JP" altLang="en-US" sz="1200" dirty="0"/>
              <a:t>となるための条件は次の通りです。</a:t>
            </a:r>
            <a:endParaRPr lang="en-US" altLang="ja-JP" sz="1200" dirty="0"/>
          </a:p>
          <a:p>
            <a:pPr marL="228600" indent="-228600">
              <a:buFont typeface="+mj-lt"/>
              <a:buAutoNum type="arabicPeriod"/>
            </a:pPr>
            <a:r>
              <a:rPr lang="en-US" altLang="ja-JP" sz="1200" dirty="0"/>
              <a:t>Disclosure policy</a:t>
            </a:r>
            <a:r>
              <a:rPr lang="ja-JP" altLang="en-US" sz="1200" dirty="0"/>
              <a:t> （脆弱性情報公開ポリシー）を自組織サイトにおいて公表していること</a:t>
            </a:r>
            <a:endParaRPr lang="en-US" altLang="ja-JP" sz="1200" dirty="0"/>
          </a:p>
          <a:p>
            <a:pPr marL="228600" indent="-228600">
              <a:buFont typeface="+mj-lt"/>
              <a:buAutoNum type="arabicPeriod"/>
            </a:pPr>
            <a:r>
              <a:rPr lang="ja-JP" altLang="en-US" sz="1200" dirty="0"/>
              <a:t>セキュリティアドバイザリ掲載場所として</a:t>
            </a:r>
            <a:r>
              <a:rPr lang="en-US" altLang="ja-JP" sz="1200" dirty="0"/>
              <a:t> URL </a:t>
            </a:r>
            <a:r>
              <a:rPr lang="ja-JP" altLang="en-US" sz="1200" dirty="0"/>
              <a:t>などが準備されていること</a:t>
            </a:r>
            <a:endParaRPr lang="en-US" altLang="ja-JP" sz="1200" dirty="0"/>
          </a:p>
          <a:p>
            <a:pPr marL="228600" indent="-228600">
              <a:buFont typeface="+mj-lt"/>
              <a:buAutoNum type="arabicPeriod"/>
            </a:pPr>
            <a:r>
              <a:rPr lang="en-US" altLang="ja-JP" sz="1200" dirty="0"/>
              <a:t>CVE Terms of Use &lt;</a:t>
            </a:r>
            <a:r>
              <a:rPr lang="en-US" altLang="ja-JP" sz="1200" dirty="0">
                <a:hlinkClick r:id="rId3"/>
              </a:rPr>
              <a:t>https://cve.mitre.org/about/termsofuse.html</a:t>
            </a:r>
            <a:r>
              <a:rPr lang="en-US" altLang="ja-JP" sz="1200" dirty="0"/>
              <a:t>&gt; </a:t>
            </a:r>
            <a:r>
              <a:rPr lang="ja-JP" altLang="en-US" sz="1200" dirty="0"/>
              <a:t>に同意すること</a:t>
            </a:r>
            <a:endParaRPr lang="en-US" altLang="ja-JP" sz="1200" dirty="0"/>
          </a:p>
          <a:p>
            <a:r>
              <a:rPr lang="ja-JP" altLang="en-US" sz="1200" dirty="0"/>
              <a:t>です。</a:t>
            </a:r>
            <a:endParaRPr lang="en-US" altLang="ja-JP" sz="1200" dirty="0"/>
          </a:p>
          <a:p>
            <a:endParaRPr lang="en-US" altLang="ja-JP" sz="1200" dirty="0"/>
          </a:p>
          <a:p>
            <a:r>
              <a:rPr lang="en-US" altLang="ja-JP" sz="1200" dirty="0"/>
              <a:t>CVE Terms of Use </a:t>
            </a:r>
            <a:r>
              <a:rPr lang="ja-JP" altLang="en-US" sz="1200" dirty="0"/>
              <a:t>では、</a:t>
            </a:r>
            <a:r>
              <a:rPr lang="en-US" altLang="ja-JP" sz="1200" dirty="0"/>
              <a:t>CNA </a:t>
            </a:r>
            <a:r>
              <a:rPr lang="ja-JP" altLang="en-US" sz="1200" dirty="0"/>
              <a:t>から </a:t>
            </a:r>
            <a:r>
              <a:rPr lang="en-US" altLang="ja-JP" sz="1200" dirty="0"/>
              <a:t>MITRE </a:t>
            </a:r>
            <a:r>
              <a:rPr lang="ja-JP" altLang="en-US" sz="1200" dirty="0"/>
              <a:t>に提供された情報を </a:t>
            </a:r>
            <a:r>
              <a:rPr lang="en-US" altLang="ja-JP" sz="1200" dirty="0"/>
              <a:t>MITRE </a:t>
            </a:r>
            <a:r>
              <a:rPr lang="ja-JP" altLang="en-US" sz="1200" dirty="0"/>
              <a:t>が公表したり、</a:t>
            </a:r>
            <a:r>
              <a:rPr lang="en-US" altLang="ja-JP" sz="1200" dirty="0"/>
              <a:t>CVE </a:t>
            </a:r>
            <a:r>
              <a:rPr lang="ja-JP" altLang="en-US" sz="1200" dirty="0"/>
              <a:t>ユーザが </a:t>
            </a:r>
            <a:r>
              <a:rPr lang="en-US" altLang="ja-JP" sz="1200" dirty="0"/>
              <a:t>MITRE</a:t>
            </a:r>
            <a:r>
              <a:rPr lang="ja-JP" altLang="en-US" sz="1200" dirty="0"/>
              <a:t> から取得した情報をさらに再公表したりすることを認めています。</a:t>
            </a:r>
            <a:endParaRPr lang="en-US" sz="1200"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11</a:t>
            </a:fld>
            <a:endParaRPr lang="en-US"/>
          </a:p>
        </p:txBody>
      </p:sp>
    </p:spTree>
    <p:extLst>
      <p:ext uri="{BB962C8B-B14F-4D97-AF65-F5344CB8AC3E}">
        <p14:creationId xmlns:p14="http://schemas.microsoft.com/office/powerpoint/2010/main" val="2672697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Voice Track:</a:t>
            </a:r>
          </a:p>
          <a:p>
            <a:pPr>
              <a:defRPr/>
            </a:pPr>
            <a:r>
              <a:rPr lang="ja-JP" altLang="en-US" dirty="0"/>
              <a:t>次に、自組織の中で</a:t>
            </a:r>
            <a:r>
              <a:rPr lang="en-US" altLang="ja-JP" dirty="0"/>
              <a:t> CNA </a:t>
            </a:r>
            <a:r>
              <a:rPr lang="ja-JP" altLang="en-US" dirty="0"/>
              <a:t>活動をどのように構成するかについて説明します。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12</a:t>
            </a:fld>
            <a:endParaRPr lang="en-US" dirty="0"/>
          </a:p>
        </p:txBody>
      </p:sp>
    </p:spTree>
    <p:extLst>
      <p:ext uri="{BB962C8B-B14F-4D97-AF65-F5344CB8AC3E}">
        <p14:creationId xmlns:p14="http://schemas.microsoft.com/office/powerpoint/2010/main" val="388783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en-US" altLang="ja-JP" dirty="0"/>
              <a:t>CNA </a:t>
            </a:r>
            <a:r>
              <a:rPr lang="ja-JP" altLang="en-US" dirty="0"/>
              <a:t>の活動、およびその運用をどう行うかは、</a:t>
            </a:r>
            <a:r>
              <a:rPr lang="en-US" altLang="ja-JP" dirty="0"/>
              <a:t> CNA </a:t>
            </a:r>
            <a:r>
              <a:rPr lang="ja-JP" altLang="en-US" dirty="0"/>
              <a:t>を各組織の中でどのように位置付けるかによって、様々な形があります。</a:t>
            </a:r>
            <a:endParaRPr lang="en-US" altLang="ja-JP" dirty="0"/>
          </a:p>
          <a:p>
            <a:r>
              <a:rPr lang="ja-JP" altLang="en-US" dirty="0"/>
              <a:t>多くの組織では、</a:t>
            </a:r>
            <a:r>
              <a:rPr lang="en-US" altLang="ja-JP" dirty="0"/>
              <a:t>CNA </a:t>
            </a:r>
            <a:r>
              <a:rPr lang="ja-JP" altLang="en-US" dirty="0"/>
              <a:t>としての活動を行うための専門グループを立ち上げているようですが、異なる運用方法もあります。</a:t>
            </a:r>
            <a:endParaRPr lang="en-US" altLang="ja-JP" dirty="0"/>
          </a:p>
          <a:p>
            <a:r>
              <a:rPr lang="ja-JP" altLang="en-US" dirty="0"/>
              <a:t>例えば </a:t>
            </a:r>
            <a:r>
              <a:rPr lang="en-US" altLang="ja-JP" dirty="0"/>
              <a:t>Google</a:t>
            </a:r>
            <a:r>
              <a:rPr lang="ja-JP" altLang="en-US" dirty="0"/>
              <a:t> 社では、</a:t>
            </a:r>
            <a:r>
              <a:rPr lang="en-US" altLang="ja-JP" dirty="0"/>
              <a:t>Android PSIRT</a:t>
            </a:r>
            <a:r>
              <a:rPr lang="ja-JP" altLang="en-US" dirty="0"/>
              <a:t> と </a:t>
            </a:r>
            <a:r>
              <a:rPr lang="en-US" altLang="ja-JP" dirty="0"/>
              <a:t>Chrome PSIRT</a:t>
            </a:r>
            <a:r>
              <a:rPr lang="ja-JP" altLang="en-US" dirty="0"/>
              <a:t> はそれぞれが独立した</a:t>
            </a:r>
            <a:r>
              <a:rPr lang="en-US" altLang="ja-JP" dirty="0"/>
              <a:t> CNA </a:t>
            </a:r>
            <a:r>
              <a:rPr lang="ja-JP" altLang="en-US" dirty="0"/>
              <a:t>として活動しています。</a:t>
            </a:r>
            <a:r>
              <a:rPr lang="en-US" altLang="ja-JP" dirty="0"/>
              <a:t>Cisco</a:t>
            </a:r>
            <a:r>
              <a:rPr lang="ja-JP" altLang="en-US" dirty="0"/>
              <a:t> 社では、</a:t>
            </a:r>
            <a:r>
              <a:rPr lang="en-US" altLang="ja-JP" dirty="0"/>
              <a:t>Cisco</a:t>
            </a:r>
            <a:r>
              <a:rPr lang="ja-JP" altLang="en-US" dirty="0"/>
              <a:t> 社とその傘下の </a:t>
            </a:r>
            <a:r>
              <a:rPr lang="en-US" altLang="ja-JP" dirty="0"/>
              <a:t>Cisco Talos </a:t>
            </a:r>
            <a:r>
              <a:rPr lang="ja-JP" altLang="en-US" dirty="0"/>
              <a:t>ではそれぞれ異なるスコープを持った別の</a:t>
            </a:r>
            <a:r>
              <a:rPr lang="en-US" altLang="ja-JP" dirty="0"/>
              <a:t> CNA </a:t>
            </a:r>
            <a:r>
              <a:rPr lang="ja-JP" altLang="en-US" dirty="0"/>
              <a:t>として活動しています。</a:t>
            </a:r>
            <a:r>
              <a:rPr lang="en-US" altLang="ja-JP" dirty="0"/>
              <a:t>Cisco CNA </a:t>
            </a:r>
            <a:r>
              <a:rPr lang="ja-JP" altLang="en-US" dirty="0"/>
              <a:t>の対象は</a:t>
            </a:r>
            <a:r>
              <a:rPr lang="en-US" altLang="ja-JP" dirty="0"/>
              <a:t> Cisco </a:t>
            </a:r>
            <a:r>
              <a:rPr lang="ja-JP" altLang="en-US" dirty="0"/>
              <a:t>社製品で、</a:t>
            </a:r>
            <a:r>
              <a:rPr lang="en-US" altLang="ja-JP" dirty="0"/>
              <a:t> Cisco Talos</a:t>
            </a:r>
            <a:r>
              <a:rPr lang="ja-JP" altLang="en-US" dirty="0"/>
              <a:t> は </a:t>
            </a:r>
            <a:r>
              <a:rPr lang="en-US" altLang="ja-JP" dirty="0"/>
              <a:t>Talos </a:t>
            </a:r>
            <a:r>
              <a:rPr lang="ja-JP" altLang="en-US" dirty="0"/>
              <a:t>が発見する他社の製品の脆弱性を対象としています。</a:t>
            </a:r>
            <a:endParaRPr lang="en-US" altLang="ja-JP" dirty="0"/>
          </a:p>
          <a:p>
            <a:r>
              <a:rPr lang="en-US" dirty="0"/>
              <a:t>Dell CNA </a:t>
            </a:r>
            <a:r>
              <a:rPr lang="ja-JP" altLang="en-US" dirty="0"/>
              <a:t>は、</a:t>
            </a:r>
            <a:r>
              <a:rPr lang="en-US" altLang="ja-JP" dirty="0"/>
              <a:t>Dell </a:t>
            </a:r>
            <a:r>
              <a:rPr lang="ja-JP" altLang="en-US" dirty="0"/>
              <a:t>ブランドの製品、</a:t>
            </a:r>
            <a:r>
              <a:rPr lang="en-US" altLang="ja-JP" dirty="0"/>
              <a:t>EMC</a:t>
            </a:r>
            <a:r>
              <a:rPr lang="ja-JP" altLang="en-US" dirty="0"/>
              <a:t>、その他関連するブランドの製品を対象としていますが、</a:t>
            </a:r>
            <a:r>
              <a:rPr lang="en-US" altLang="ja-JP" dirty="0"/>
              <a:t>VMware </a:t>
            </a:r>
            <a:r>
              <a:rPr lang="ja-JP" altLang="en-US" dirty="0"/>
              <a:t>や</a:t>
            </a:r>
            <a:r>
              <a:rPr lang="en-US" altLang="ja-JP" dirty="0"/>
              <a:t> Pivotal </a:t>
            </a:r>
            <a:r>
              <a:rPr lang="ja-JP" altLang="en-US" dirty="0"/>
              <a:t>についてはそれぞれ独自の</a:t>
            </a:r>
            <a:r>
              <a:rPr lang="en-US" altLang="ja-JP" dirty="0"/>
              <a:t> CNA </a:t>
            </a:r>
            <a:r>
              <a:rPr lang="ja-JP" altLang="en-US" dirty="0"/>
              <a:t>が存在します。</a:t>
            </a:r>
            <a:endParaRPr lang="en-US" altLang="ja-JP" dirty="0"/>
          </a:p>
          <a:p>
            <a:r>
              <a:rPr lang="ja-JP" altLang="en-US" dirty="0"/>
              <a:t>このように、</a:t>
            </a:r>
            <a:r>
              <a:rPr lang="en-US" altLang="ja-JP" dirty="0"/>
              <a:t>CNA </a:t>
            </a:r>
            <a:r>
              <a:rPr lang="ja-JP" altLang="en-US" dirty="0"/>
              <a:t>には多種多様な形態での運用が存在しています。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13</a:t>
            </a:fld>
            <a:endParaRPr lang="en-US"/>
          </a:p>
        </p:txBody>
      </p:sp>
    </p:spTree>
    <p:extLst>
      <p:ext uri="{BB962C8B-B14F-4D97-AF65-F5344CB8AC3E}">
        <p14:creationId xmlns:p14="http://schemas.microsoft.com/office/powerpoint/2010/main" val="3567790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ja-JP" altLang="en-US" dirty="0"/>
              <a:t>いくつかの事例を紹介します。</a:t>
            </a:r>
            <a:endParaRPr lang="en-US" altLang="ja-JP" dirty="0"/>
          </a:p>
          <a:p>
            <a:r>
              <a:rPr lang="ja-JP" altLang="en-US" dirty="0"/>
              <a:t>これは、</a:t>
            </a:r>
            <a:r>
              <a:rPr lang="en-US" altLang="ja-JP" dirty="0"/>
              <a:t> CNA </a:t>
            </a:r>
            <a:r>
              <a:rPr lang="ja-JP" altLang="en-US" dirty="0"/>
              <a:t>として活動するグループをひとつ立ち上げ、その組織が扱う全ての製品の脆弱性を一手に引き受ける例です。この例では、製品ごとに開発部門がありますが、それらの製品の脆弱性情報を扱う </a:t>
            </a:r>
            <a:r>
              <a:rPr lang="en-US" altLang="ja-JP" dirty="0"/>
              <a:t>CNA</a:t>
            </a:r>
            <a:r>
              <a:rPr lang="ja-JP" altLang="en-US" dirty="0"/>
              <a:t> は、開発部門とは別のグループとなっています。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14</a:t>
            </a:fld>
            <a:endParaRPr lang="en-US"/>
          </a:p>
        </p:txBody>
      </p:sp>
    </p:spTree>
    <p:extLst>
      <p:ext uri="{BB962C8B-B14F-4D97-AF65-F5344CB8AC3E}">
        <p14:creationId xmlns:p14="http://schemas.microsoft.com/office/powerpoint/2010/main" val="2153116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この例では、一つの会社が複数の製品を提供しており、各製品の開発部門がそれぞれ</a:t>
            </a:r>
            <a:r>
              <a:rPr lang="en-US" altLang="ja-JP" dirty="0"/>
              <a:t> CNA </a:t>
            </a:r>
            <a:r>
              <a:rPr lang="ja-JP" altLang="en-US" dirty="0"/>
              <a:t>となっています。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先に紹介した </a:t>
            </a:r>
            <a:r>
              <a:rPr lang="en-US" altLang="ja-JP" dirty="0"/>
              <a:t>Google</a:t>
            </a:r>
            <a:r>
              <a:rPr lang="ja-JP" altLang="en-US" dirty="0"/>
              <a:t> 社がこれに該当します。</a:t>
            </a:r>
            <a:r>
              <a:rPr lang="en-US" altLang="ja-JP" dirty="0"/>
              <a:t>Google</a:t>
            </a:r>
            <a:r>
              <a:rPr lang="ja-JP" altLang="en-US" dirty="0"/>
              <a:t> 社では、</a:t>
            </a:r>
            <a:r>
              <a:rPr lang="en-US" altLang="ja-JP" dirty="0"/>
              <a:t>Android PSIRT </a:t>
            </a:r>
            <a:r>
              <a:rPr lang="ja-JP" altLang="en-US" dirty="0"/>
              <a:t>と</a:t>
            </a:r>
            <a:r>
              <a:rPr lang="en-US" altLang="ja-JP" dirty="0"/>
              <a:t> Chrome PSIRT </a:t>
            </a:r>
            <a:r>
              <a:rPr lang="ja-JP" altLang="en-US" dirty="0"/>
              <a:t>はそれぞれ独立した</a:t>
            </a:r>
            <a:r>
              <a:rPr lang="en-US" altLang="ja-JP" dirty="0"/>
              <a:t> CNA </a:t>
            </a:r>
            <a:r>
              <a:rPr lang="ja-JP" altLang="en-US" dirty="0"/>
              <a:t>として活動しています。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15</a:t>
            </a:fld>
            <a:endParaRPr lang="en-US"/>
          </a:p>
        </p:txBody>
      </p:sp>
    </p:spTree>
    <p:extLst>
      <p:ext uri="{BB962C8B-B14F-4D97-AF65-F5344CB8AC3E}">
        <p14:creationId xmlns:p14="http://schemas.microsoft.com/office/powerpoint/2010/main" val="3270723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この例は、組織外との調整窓口となるグループを置く例です。調整窓口は、組織内の関連部署との調整を行います。組織内では、これら関連部署が </a:t>
            </a:r>
            <a:r>
              <a:rPr lang="en-US" altLang="ja-JP" dirty="0"/>
              <a:t>CVE</a:t>
            </a:r>
            <a:r>
              <a:rPr lang="ja-JP" altLang="en-US" dirty="0"/>
              <a:t> のブロックを管理します。外からは一つの</a:t>
            </a:r>
            <a:r>
              <a:rPr lang="en-US" altLang="ja-JP" dirty="0"/>
              <a:t> CNA </a:t>
            </a:r>
            <a:r>
              <a:rPr lang="ja-JP" altLang="en-US" dirty="0"/>
              <a:t>に見えますが、内部では各関連部署が</a:t>
            </a:r>
            <a:r>
              <a:rPr lang="en-US" altLang="ja-JP" dirty="0"/>
              <a:t> CNA </a:t>
            </a:r>
            <a:r>
              <a:rPr lang="ja-JP" altLang="en-US" dirty="0"/>
              <a:t>として活動し、外部との窓口となるグループが各部署との調整を行います。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16</a:t>
            </a:fld>
            <a:endParaRPr lang="en-US"/>
          </a:p>
        </p:txBody>
      </p:sp>
    </p:spTree>
    <p:extLst>
      <p:ext uri="{BB962C8B-B14F-4D97-AF65-F5344CB8AC3E}">
        <p14:creationId xmlns:p14="http://schemas.microsoft.com/office/powerpoint/2010/main" val="2776475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a:defRPr/>
            </a:pPr>
            <a:r>
              <a:rPr lang="ja-JP" altLang="en-US" dirty="0"/>
              <a:t>次にスコープ </a:t>
            </a:r>
            <a:r>
              <a:rPr lang="en-US" altLang="ja-JP" dirty="0"/>
              <a:t>-</a:t>
            </a:r>
            <a:r>
              <a:rPr lang="ja-JP" altLang="en-US" dirty="0"/>
              <a:t> 対象範囲の決め方を説明します。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17</a:t>
            </a:fld>
            <a:endParaRPr lang="en-US"/>
          </a:p>
        </p:txBody>
      </p:sp>
    </p:spTree>
    <p:extLst>
      <p:ext uri="{BB962C8B-B14F-4D97-AF65-F5344CB8AC3E}">
        <p14:creationId xmlns:p14="http://schemas.microsoft.com/office/powerpoint/2010/main" val="2994471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a:defRPr/>
            </a:pPr>
            <a:r>
              <a:rPr lang="ja-JP" altLang="en-US" dirty="0"/>
              <a:t>スコープとは、</a:t>
            </a:r>
            <a:r>
              <a:rPr lang="en-US" altLang="ja-JP" dirty="0"/>
              <a:t>CNA</a:t>
            </a:r>
            <a:r>
              <a:rPr lang="ja-JP" altLang="en-US" dirty="0"/>
              <a:t> が </a:t>
            </a:r>
            <a:r>
              <a:rPr lang="en-US" altLang="ja-JP" dirty="0"/>
              <a:t>CVE</a:t>
            </a:r>
            <a:r>
              <a:rPr lang="ja-JP" altLang="en-US" dirty="0"/>
              <a:t> を採番する対象範囲のことです。スコープを明確にしておくことで、他の</a:t>
            </a:r>
            <a:r>
              <a:rPr lang="en-US" altLang="ja-JP" dirty="0"/>
              <a:t> CNA </a:t>
            </a:r>
            <a:r>
              <a:rPr lang="ja-JP" altLang="en-US" dirty="0"/>
              <a:t>との重複を避け、報告者が見当違いの</a:t>
            </a:r>
            <a:r>
              <a:rPr lang="en-US" altLang="ja-JP" dirty="0"/>
              <a:t> CNA</a:t>
            </a:r>
            <a:r>
              <a:rPr lang="ja-JP" altLang="en-US" dirty="0"/>
              <a:t> に報告する無駄な手間を減らし、</a:t>
            </a:r>
            <a:r>
              <a:rPr lang="en-US" altLang="ja-JP" dirty="0"/>
              <a:t>CNA </a:t>
            </a:r>
            <a:r>
              <a:rPr lang="ja-JP" altLang="en-US" dirty="0"/>
              <a:t>の対応に関する不満を抑えることができます。また </a:t>
            </a:r>
            <a:r>
              <a:rPr lang="en-US" altLang="ja-JP" dirty="0"/>
              <a:t>CNA</a:t>
            </a:r>
            <a:r>
              <a:rPr lang="ja-JP" altLang="en-US" dirty="0"/>
              <a:t> が対象外の製品に関する報告を受ける負担も減らし、</a:t>
            </a:r>
            <a:r>
              <a:rPr lang="en-US" altLang="ja-JP" dirty="0"/>
              <a:t>CNA </a:t>
            </a:r>
            <a:r>
              <a:rPr lang="ja-JP" altLang="en-US" dirty="0"/>
              <a:t>の対応に不満を持つ報告者が、</a:t>
            </a:r>
            <a:r>
              <a:rPr lang="en-US" altLang="ja-JP" dirty="0"/>
              <a:t>Root </a:t>
            </a:r>
            <a:r>
              <a:rPr lang="ja-JP" altLang="en-US" dirty="0"/>
              <a:t>に報告する頻度を減らすことにつながります。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18</a:t>
            </a:fld>
            <a:endParaRPr lang="en-US"/>
          </a:p>
        </p:txBody>
      </p:sp>
    </p:spTree>
    <p:extLst>
      <p:ext uri="{BB962C8B-B14F-4D97-AF65-F5344CB8AC3E}">
        <p14:creationId xmlns:p14="http://schemas.microsoft.com/office/powerpoint/2010/main" val="3306480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738" lvl="0" indent="-228600" algn="l" defTabSz="914400">
              <a:spcAft>
                <a:spcPts val="600"/>
              </a:spcAft>
              <a:buSzPct val="120000"/>
            </a:pPr>
            <a:r>
              <a:rPr lang="en-US" b="1" dirty="0"/>
              <a:t>Voice Track: </a:t>
            </a:r>
          </a:p>
          <a:p>
            <a:pPr>
              <a:defRPr/>
            </a:pPr>
            <a:r>
              <a:rPr lang="en-US" altLang="ja-JP" dirty="0"/>
              <a:t>CNA </a:t>
            </a:r>
            <a:r>
              <a:rPr lang="ja-JP" altLang="en-US" dirty="0"/>
              <a:t>のスコープは、自組織のウェブサイトから参照できるようにしておきましょう。</a:t>
            </a:r>
          </a:p>
          <a:p>
            <a:pPr>
              <a:defRPr/>
            </a:pPr>
            <a:r>
              <a:rPr lang="ja-JP" altLang="en-US" dirty="0"/>
              <a:t>スコープは、対象とする製品と対象としない製品が明確にわかるように定義すべきです。また、組織のコアビジネスに関わる製品は、対象とすべきです。</a:t>
            </a:r>
          </a:p>
          <a:p>
            <a:pPr>
              <a:defRPr/>
            </a:pPr>
            <a:r>
              <a:rPr lang="ja-JP" altLang="en-US" dirty="0"/>
              <a:t>サポート終了となった製品をスコープに含めるのかどうかも明確に記載しておきましょう。そのような製品に関する脆弱性を扱う他の </a:t>
            </a:r>
            <a:r>
              <a:rPr lang="en-US" altLang="ja-JP" dirty="0"/>
              <a:t>CNA </a:t>
            </a:r>
            <a:r>
              <a:rPr lang="ja-JP" altLang="en-US" dirty="0"/>
              <a:t>が、自ら対応すべきかどうかを判断しやすいようにしてください。</a:t>
            </a:r>
            <a:endParaRPr lang="en-US" altLang="ja-JP" dirty="0"/>
          </a:p>
          <a:p>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19</a:t>
            </a:fld>
            <a:endParaRPr lang="en-US"/>
          </a:p>
        </p:txBody>
      </p:sp>
    </p:spTree>
    <p:extLst>
      <p:ext uri="{BB962C8B-B14F-4D97-AF65-F5344CB8AC3E}">
        <p14:creationId xmlns:p14="http://schemas.microsoft.com/office/powerpoint/2010/main" val="404264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ja-JP" altLang="en-US" dirty="0"/>
              <a:t>ここでは、</a:t>
            </a:r>
            <a:r>
              <a:rPr lang="en-US" altLang="ja-JP" dirty="0"/>
              <a:t>CNA </a:t>
            </a:r>
            <a:r>
              <a:rPr lang="ja-JP" altLang="en-US" dirty="0"/>
              <a:t>の定義、活動、役割について、また実際に </a:t>
            </a:r>
            <a:r>
              <a:rPr lang="en-US" altLang="ja-JP" dirty="0"/>
              <a:t>CNA</a:t>
            </a:r>
            <a:r>
              <a:rPr lang="ja-JP" altLang="en-US" dirty="0"/>
              <a:t> になった際に必要とされる組織内での活動、</a:t>
            </a:r>
            <a:r>
              <a:rPr lang="en-US" altLang="ja-JP" dirty="0"/>
              <a:t>CVE</a:t>
            </a:r>
            <a:r>
              <a:rPr lang="ja-JP" altLang="en-US" dirty="0"/>
              <a:t> 採番のスコープ、具体的な作業について説明します。</a:t>
            </a:r>
            <a:endParaRPr lang="en-US" altLang="ja-JP" dirty="0"/>
          </a:p>
          <a:p>
            <a:r>
              <a:rPr lang="ja-JP" altLang="en-US" dirty="0"/>
              <a:t>また、参考情報や</a:t>
            </a:r>
            <a:r>
              <a:rPr lang="en-US" altLang="ja-JP" dirty="0"/>
              <a:t> CNA </a:t>
            </a:r>
            <a:r>
              <a:rPr lang="ja-JP" altLang="en-US" dirty="0"/>
              <a:t>コミュニティへの参加方法についても紹介します。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2</a:t>
            </a:fld>
            <a:endParaRPr lang="en-US" dirty="0"/>
          </a:p>
        </p:txBody>
      </p:sp>
    </p:spTree>
    <p:extLst>
      <p:ext uri="{BB962C8B-B14F-4D97-AF65-F5344CB8AC3E}">
        <p14:creationId xmlns:p14="http://schemas.microsoft.com/office/powerpoint/2010/main" val="4216488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altLang="ja-JP" dirty="0"/>
              <a:t>CNA </a:t>
            </a:r>
            <a:r>
              <a:rPr lang="ja-JP" altLang="en-US" dirty="0"/>
              <a:t>には様々な形態があります。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Microsoft</a:t>
            </a:r>
            <a:r>
              <a:rPr lang="ja-JP" altLang="en-US" dirty="0"/>
              <a:t>、</a:t>
            </a:r>
            <a:r>
              <a:rPr lang="en-US" altLang="ja-JP" dirty="0"/>
              <a:t>OpenSSL</a:t>
            </a:r>
            <a:r>
              <a:rPr lang="ja-JP" altLang="en-US" dirty="0"/>
              <a:t>、</a:t>
            </a:r>
            <a:r>
              <a:rPr lang="en-US" altLang="ja-JP" dirty="0"/>
              <a:t>Debian </a:t>
            </a:r>
            <a:r>
              <a:rPr lang="ja-JP" altLang="en-US" dirty="0"/>
              <a:t>などのように、自社が開発提供している製品を対象範囲とする</a:t>
            </a:r>
            <a:r>
              <a:rPr lang="en-US" altLang="ja-JP" dirty="0"/>
              <a:t> Vendor CNA</a:t>
            </a:r>
            <a:r>
              <a:rPr lang="ja-JP" altLang="en-US" dirty="0"/>
              <a:t>、</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CERT/CC</a:t>
            </a:r>
            <a:r>
              <a:rPr lang="ja-JP" altLang="en-US" dirty="0"/>
              <a:t>、</a:t>
            </a:r>
            <a:r>
              <a:rPr lang="en-US" altLang="ja-JP" dirty="0"/>
              <a:t>JPCERT/CC</a:t>
            </a:r>
            <a:r>
              <a:rPr lang="ja-JP" altLang="en-US" dirty="0"/>
              <a:t>、</a:t>
            </a:r>
            <a:r>
              <a:rPr lang="en-US" altLang="ja-JP" dirty="0" err="1"/>
              <a:t>HackerOne</a:t>
            </a:r>
            <a:r>
              <a:rPr lang="en-US" altLang="ja-JP" dirty="0"/>
              <a:t> </a:t>
            </a:r>
            <a:r>
              <a:rPr lang="ja-JP" altLang="en-US" dirty="0"/>
              <a:t>などのように、調整に関わっている脆弱性を対象とする</a:t>
            </a:r>
            <a:r>
              <a:rPr lang="en-US" altLang="ja-JP" dirty="0"/>
              <a:t> Coordinator CNA</a:t>
            </a:r>
            <a:r>
              <a:rPr lang="ja-JP" altLang="en-US" dirty="0"/>
              <a:t>、</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Rapid7 </a:t>
            </a:r>
            <a:r>
              <a:rPr lang="ja-JP" altLang="en-US" dirty="0"/>
              <a:t>などのように研究者が発見した脆弱性を扱う</a:t>
            </a:r>
            <a:r>
              <a:rPr lang="en-US" altLang="ja-JP" dirty="0"/>
              <a:t> Research Organization</a:t>
            </a:r>
            <a:r>
              <a:rPr lang="ja-JP" altLang="en-US" dirty="0"/>
              <a:t>、</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Google </a:t>
            </a:r>
            <a:r>
              <a:rPr lang="ja-JP" altLang="en-US" dirty="0"/>
              <a:t>や</a:t>
            </a:r>
            <a:r>
              <a:rPr lang="en-US" altLang="ja-JP" dirty="0"/>
              <a:t> Chrome </a:t>
            </a:r>
            <a:r>
              <a:rPr lang="ja-JP" altLang="en-US" dirty="0"/>
              <a:t>のような</a:t>
            </a:r>
            <a:r>
              <a:rPr lang="en-US" altLang="ja-JP" dirty="0"/>
              <a:t> Open Source CNA</a:t>
            </a:r>
            <a:r>
              <a:rPr lang="ja-JP" altLang="en-US" dirty="0"/>
              <a:t>、</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様々なプロジェクトの活動場所を提供する</a:t>
            </a:r>
            <a:r>
              <a:rPr lang="en-US" altLang="ja-JP" dirty="0"/>
              <a:t> Hosted Services CNA</a:t>
            </a:r>
            <a:r>
              <a:rPr lang="ja-JP" altLang="en-US" dirty="0"/>
              <a:t>。</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また、これらを混合した形態もあります。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例えば</a:t>
            </a:r>
            <a:r>
              <a:rPr lang="en-US" altLang="ja-JP" dirty="0"/>
              <a:t> Vendor CNA </a:t>
            </a:r>
            <a:r>
              <a:rPr lang="ja-JP" altLang="en-US" dirty="0"/>
              <a:t>でもあり</a:t>
            </a:r>
            <a:r>
              <a:rPr lang="en-US" altLang="ja-JP" dirty="0"/>
              <a:t> Research CNA </a:t>
            </a:r>
            <a:r>
              <a:rPr lang="ja-JP" altLang="en-US" dirty="0"/>
              <a:t>でもある</a:t>
            </a:r>
            <a:r>
              <a:rPr lang="en-US" altLang="ja-JP" dirty="0"/>
              <a:t> Flexera</a:t>
            </a:r>
            <a:r>
              <a:rPr lang="ja-JP" altLang="en-US" dirty="0"/>
              <a:t>、</a:t>
            </a:r>
            <a:r>
              <a:rPr lang="en-US" altLang="ja-JP" dirty="0"/>
              <a:t>Vendor CNA </a:t>
            </a:r>
            <a:r>
              <a:rPr lang="ja-JP" altLang="en-US" dirty="0"/>
              <a:t>でもあり</a:t>
            </a:r>
            <a:r>
              <a:rPr lang="en-US" altLang="ja-JP" dirty="0"/>
              <a:t> Coordinator CNA </a:t>
            </a:r>
            <a:r>
              <a:rPr lang="ja-JP" altLang="en-US" dirty="0"/>
              <a:t>でもある </a:t>
            </a:r>
            <a:r>
              <a:rPr lang="en-US" altLang="ja-JP" dirty="0"/>
              <a:t>Drupal</a:t>
            </a:r>
            <a:r>
              <a:rPr lang="ja-JP" altLang="en-US" dirty="0"/>
              <a:t> など。</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そして </a:t>
            </a:r>
            <a:r>
              <a:rPr lang="en-US" altLang="ja-JP" dirty="0"/>
              <a:t>CNA of Last Resort </a:t>
            </a:r>
            <a:r>
              <a:rPr lang="ja-JP" altLang="en-US" dirty="0"/>
              <a:t>である</a:t>
            </a:r>
            <a:r>
              <a:rPr lang="en-US" altLang="ja-JP" dirty="0"/>
              <a:t> MITRE </a:t>
            </a:r>
            <a:r>
              <a:rPr lang="ja-JP" altLang="en-US" dirty="0"/>
              <a:t>のような組織も存在します。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20</a:t>
            </a:fld>
            <a:endParaRPr lang="en-US"/>
          </a:p>
        </p:txBody>
      </p:sp>
    </p:spTree>
    <p:extLst>
      <p:ext uri="{BB962C8B-B14F-4D97-AF65-F5344CB8AC3E}">
        <p14:creationId xmlns:p14="http://schemas.microsoft.com/office/powerpoint/2010/main" val="2175338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dirty="0"/>
              <a:t>CNA </a:t>
            </a:r>
            <a:r>
              <a:rPr lang="ja-JP" altLang="en-US" dirty="0"/>
              <a:t>が発行するアドバイザリは次の条件を満たしている必要があります。</a:t>
            </a:r>
            <a:endParaRPr lang="en-US" altLang="ja-JP" dirty="0"/>
          </a:p>
          <a:p>
            <a:pPr marL="228600" indent="-228600">
              <a:buFont typeface="+mj-lt"/>
              <a:buAutoNum type="arabicPeriod"/>
            </a:pPr>
            <a:r>
              <a:rPr lang="en-US" altLang="ja-JP" dirty="0"/>
              <a:t>URL </a:t>
            </a:r>
            <a:r>
              <a:rPr lang="ja-JP" altLang="en-US" dirty="0"/>
              <a:t>で指し示せること</a:t>
            </a:r>
            <a:endParaRPr lang="en-US" altLang="ja-JP" dirty="0"/>
          </a:p>
          <a:p>
            <a:pPr marL="228600" indent="-228600">
              <a:buFont typeface="+mj-lt"/>
              <a:buAutoNum type="arabicPeriod"/>
            </a:pPr>
            <a:r>
              <a:rPr lang="en-US" altLang="ja-JP" dirty="0"/>
              <a:t>CVE List </a:t>
            </a:r>
            <a:r>
              <a:rPr lang="ja-JP" altLang="en-US" dirty="0"/>
              <a:t>からリンク可能であること</a:t>
            </a:r>
            <a:endParaRPr lang="en-US" altLang="ja-JP" dirty="0"/>
          </a:p>
          <a:p>
            <a:pPr marL="228600" indent="-228600">
              <a:buFont typeface="+mj-lt"/>
              <a:buAutoNum type="arabicPeriod"/>
            </a:pPr>
            <a:r>
              <a:rPr lang="en-US" altLang="ja-JP" dirty="0"/>
              <a:t>CVE </a:t>
            </a:r>
            <a:r>
              <a:rPr lang="ja-JP" altLang="en-US" dirty="0"/>
              <a:t>レコードに求められる必要最低限の情報が含まれていること</a:t>
            </a:r>
            <a:endParaRPr lang="en-US" altLang="ja-JP" dirty="0"/>
          </a:p>
          <a:p>
            <a:r>
              <a:rPr lang="ja-JP" altLang="en-US" dirty="0"/>
              <a:t>です。</a:t>
            </a:r>
            <a:endParaRPr lang="en-US" altLang="ja-JP" dirty="0"/>
          </a:p>
          <a:p>
            <a:endParaRPr lang="en-US" altLang="ja-JP" dirty="0"/>
          </a:p>
          <a:p>
            <a:r>
              <a:rPr lang="ja-JP" altLang="en-US" dirty="0"/>
              <a:t>必要最低限の情報とは、製品名、バージョン、脆弱性種別、脆弱性の根本原因やその影響、となります。</a:t>
            </a:r>
            <a:endParaRPr lang="en-US" altLang="ja-JP" dirty="0"/>
          </a:p>
          <a:p>
            <a:endParaRPr lang="en-US" altLang="ja-JP" dirty="0"/>
          </a:p>
          <a:p>
            <a:r>
              <a:rPr lang="ja-JP" altLang="en-US" dirty="0"/>
              <a:t>閲覧に費用がかかるものはアドバイザリとして使用できません。</a:t>
            </a:r>
            <a:endParaRPr lang="en-US" altLang="ja-JP"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21</a:t>
            </a:fld>
            <a:endParaRPr lang="en-US"/>
          </a:p>
        </p:txBody>
      </p:sp>
    </p:spTree>
    <p:extLst>
      <p:ext uri="{BB962C8B-B14F-4D97-AF65-F5344CB8AC3E}">
        <p14:creationId xmlns:p14="http://schemas.microsoft.com/office/powerpoint/2010/main" val="3323293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b="1" dirty="0"/>
              <a:t> </a:t>
            </a:r>
            <a:r>
              <a:rPr lang="en-US" altLang="ja-JP" dirty="0"/>
              <a:t>CNA </a:t>
            </a:r>
            <a:r>
              <a:rPr lang="ja-JP" altLang="en-US" dirty="0"/>
              <a:t>は、</a:t>
            </a:r>
            <a:r>
              <a:rPr lang="en-US" altLang="ja-JP" dirty="0"/>
              <a:t>CVE </a:t>
            </a:r>
            <a:r>
              <a:rPr lang="ja-JP" altLang="en-US" dirty="0"/>
              <a:t>採番の対象とする製品の範囲を決める必要があります。</a:t>
            </a:r>
            <a:endParaRPr lang="en-US" altLang="ja-JP" dirty="0"/>
          </a:p>
          <a:p>
            <a:endParaRPr lang="en-US" altLang="ja-JP" dirty="0"/>
          </a:p>
          <a:p>
            <a:r>
              <a:rPr lang="ja-JP" altLang="en-US" dirty="0"/>
              <a:t>範囲策定の際には、次のような製品を含むべきか考えてみてください。</a:t>
            </a:r>
            <a:endParaRPr lang="en-US" altLang="ja-JP" dirty="0"/>
          </a:p>
          <a:p>
            <a:pPr marL="171450" indent="-171450">
              <a:buFont typeface="Wingdings" panose="05000000000000000000" pitchFamily="2" charset="2"/>
              <a:buChar char="n"/>
            </a:pPr>
            <a:r>
              <a:rPr lang="ja-JP" altLang="en-US" dirty="0"/>
              <a:t>子会社の製品</a:t>
            </a:r>
            <a:endParaRPr lang="en-US" altLang="ja-JP" dirty="0"/>
          </a:p>
          <a:p>
            <a:pPr marL="171450" indent="-171450">
              <a:buFont typeface="Wingdings" panose="05000000000000000000" pitchFamily="2" charset="2"/>
              <a:buChar char="n"/>
            </a:pPr>
            <a:r>
              <a:rPr lang="ja-JP" altLang="en-US" dirty="0"/>
              <a:t>新たに買収した会社の製品</a:t>
            </a:r>
            <a:endParaRPr lang="en-US" altLang="ja-JP" dirty="0"/>
          </a:p>
          <a:p>
            <a:pPr marL="171450" indent="-171450">
              <a:buFont typeface="Wingdings" panose="05000000000000000000" pitchFamily="2" charset="2"/>
              <a:buChar char="n"/>
            </a:pPr>
            <a:r>
              <a:rPr lang="ja-JP" altLang="en-US" dirty="0"/>
              <a:t>製造もしくは販売が終了となった製品</a:t>
            </a:r>
            <a:endParaRPr lang="en-US" altLang="ja-JP" dirty="0"/>
          </a:p>
          <a:p>
            <a:pPr marL="171450" indent="-171450">
              <a:buFont typeface="Wingdings" panose="05000000000000000000" pitchFamily="2" charset="2"/>
              <a:buChar char="n"/>
            </a:pPr>
            <a:r>
              <a:rPr lang="ja-JP" altLang="en-US" dirty="0"/>
              <a:t>サポート終了となったバージョン</a:t>
            </a:r>
            <a:endParaRPr lang="en-US" altLang="ja-JP" dirty="0"/>
          </a:p>
          <a:p>
            <a:pPr marL="171450" indent="-171450">
              <a:buFont typeface="Wingdings" panose="05000000000000000000" pitchFamily="2" charset="2"/>
              <a:buChar char="n"/>
            </a:pPr>
            <a:r>
              <a:rPr lang="ja-JP" altLang="en-US" dirty="0"/>
              <a:t>正規ではない特別な条件で販売されている製品、開発途中の製品、景品や試供品など</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22</a:t>
            </a:fld>
            <a:endParaRPr lang="en-US"/>
          </a:p>
        </p:txBody>
      </p:sp>
    </p:spTree>
    <p:extLst>
      <p:ext uri="{BB962C8B-B14F-4D97-AF65-F5344CB8AC3E}">
        <p14:creationId xmlns:p14="http://schemas.microsoft.com/office/powerpoint/2010/main" val="146674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602">
              <a:buFont typeface="Arial" panose="020B0604020202020204" pitchFamily="34" charset="0"/>
              <a:buNone/>
            </a:pPr>
            <a:r>
              <a:rPr lang="en-US" b="1" dirty="0"/>
              <a:t>Voice Track: </a:t>
            </a:r>
          </a:p>
          <a:p>
            <a:pPr marL="0" indent="0" defTabSz="933602">
              <a:buFont typeface="Arial" panose="020B0604020202020204" pitchFamily="34" charset="0"/>
              <a:buNone/>
            </a:pPr>
            <a:r>
              <a:rPr lang="ja-JP" altLang="en-US" dirty="0"/>
              <a:t>脆弱性種別によってスコープを決めることもできます。</a:t>
            </a:r>
            <a:endParaRPr lang="en-US" altLang="ja-JP" dirty="0"/>
          </a:p>
          <a:p>
            <a:pPr marL="0" indent="0" defTabSz="933602">
              <a:buFont typeface="Arial" panose="020B0604020202020204" pitchFamily="34" charset="0"/>
              <a:buNone/>
            </a:pPr>
            <a:endParaRPr lang="en-US" altLang="ja-JP" dirty="0"/>
          </a:p>
          <a:p>
            <a:pPr marL="0" indent="0" defTabSz="933602">
              <a:buFont typeface="Arial" panose="020B0604020202020204" pitchFamily="34" charset="0"/>
              <a:buNone/>
            </a:pPr>
            <a:r>
              <a:rPr lang="ja-JP" altLang="en-US" dirty="0"/>
              <a:t>その場合、スコープの対象とする脆弱性の種別を明確にする必要があります。</a:t>
            </a:r>
            <a:endParaRPr lang="en-US" altLang="ja-JP" dirty="0"/>
          </a:p>
          <a:p>
            <a:pPr marL="0" indent="0" defTabSz="933602">
              <a:buFont typeface="Arial" panose="020B0604020202020204" pitchFamily="34" charset="0"/>
              <a:buNone/>
            </a:pPr>
            <a:r>
              <a:rPr lang="ja-JP" altLang="en-US" dirty="0"/>
              <a:t>混乱を防ぐため、例えば </a:t>
            </a:r>
            <a:r>
              <a:rPr lang="en-US" altLang="ja-JP" dirty="0"/>
              <a:t>Self-DoS </a:t>
            </a:r>
            <a:r>
              <a:rPr lang="ja-JP" altLang="en-US" dirty="0"/>
              <a:t>や </a:t>
            </a:r>
            <a:r>
              <a:rPr lang="en-US" altLang="ja-JP" dirty="0"/>
              <a:t>CSRF Log out</a:t>
            </a:r>
            <a:r>
              <a:rPr lang="ja-JP" altLang="en-US" dirty="0"/>
              <a:t>、設定不備など、対象として扱わない脆弱性種別のリストを作成してください。</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23</a:t>
            </a:fld>
            <a:endParaRPr lang="en-US"/>
          </a:p>
        </p:txBody>
      </p:sp>
    </p:spTree>
    <p:extLst>
      <p:ext uri="{BB962C8B-B14F-4D97-AF65-F5344CB8AC3E}">
        <p14:creationId xmlns:p14="http://schemas.microsoft.com/office/powerpoint/2010/main" val="4280749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Voice Track: </a:t>
            </a:r>
            <a:r>
              <a:rPr lang="en-US" dirty="0"/>
              <a:t>CNA </a:t>
            </a:r>
            <a:r>
              <a:rPr lang="ja-JP" altLang="en-US" dirty="0"/>
              <a:t>活動におけるプロセスについて説明します。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24</a:t>
            </a:fld>
            <a:endParaRPr lang="en-US"/>
          </a:p>
        </p:txBody>
      </p:sp>
    </p:spTree>
    <p:extLst>
      <p:ext uri="{BB962C8B-B14F-4D97-AF65-F5344CB8AC3E}">
        <p14:creationId xmlns:p14="http://schemas.microsoft.com/office/powerpoint/2010/main" val="2231610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Voice Track:</a:t>
            </a:r>
          </a:p>
          <a:p>
            <a:pPr>
              <a:defRPr/>
            </a:pPr>
            <a:r>
              <a:rPr lang="en-US" altLang="ja-JP" dirty="0"/>
              <a:t>CNA </a:t>
            </a:r>
            <a:r>
              <a:rPr lang="ja-JP" altLang="en-US" dirty="0"/>
              <a:t>としてのプロセスの準備の際には、どのように脆弱性の報告を受け付けるのか、報告にはどのような情報を記載して欲しいのか、自社製品が取り込んでいる他社コンポーネントに関する報告も受け付けるのか、といった事柄について決める必要があります。</a:t>
            </a:r>
            <a:endParaRPr lang="en-US" altLang="ja-JP"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ltLang="ja-JP" b="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ja-JP" b="0" dirty="0"/>
              <a:t>CNA</a:t>
            </a:r>
            <a:r>
              <a:rPr lang="ja-JP" altLang="en-US" b="0" dirty="0"/>
              <a:t> の連絡先は公開、また </a:t>
            </a:r>
            <a:r>
              <a:rPr lang="en-US" altLang="ja-JP" b="0" dirty="0"/>
              <a:t>Root </a:t>
            </a:r>
            <a:r>
              <a:rPr lang="ja-JP" altLang="en-US" b="0" dirty="0"/>
              <a:t>に提供しておく必要があります。</a:t>
            </a:r>
            <a:endParaRPr lang="en-US" b="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ja-JP" dirty="0"/>
              <a:t>CVE Program </a:t>
            </a:r>
            <a:r>
              <a:rPr lang="ja-JP" altLang="en-US" dirty="0"/>
              <a:t>においても、各</a:t>
            </a:r>
            <a:r>
              <a:rPr lang="en-US" altLang="ja-JP" dirty="0"/>
              <a:t> CNA </a:t>
            </a:r>
            <a:r>
              <a:rPr lang="ja-JP" altLang="en-US" dirty="0"/>
              <a:t>の連絡先情報の管理、公開を行っています。</a:t>
            </a:r>
            <a:endParaRPr lang="en-US" altLang="ja-JP" dirty="0"/>
          </a:p>
          <a:p>
            <a:pPr lvl="0">
              <a:defRPr/>
            </a:pPr>
            <a:r>
              <a:rPr lang="ja-JP" altLang="en-US" dirty="0"/>
              <a:t>各</a:t>
            </a:r>
            <a:r>
              <a:rPr lang="en-US" altLang="ja-JP" dirty="0"/>
              <a:t> CNA </a:t>
            </a:r>
            <a:r>
              <a:rPr lang="ja-JP" altLang="en-US" dirty="0"/>
              <a:t>の連絡先情報は、</a:t>
            </a:r>
            <a:r>
              <a:rPr lang="en-US" altLang="ja-JP" dirty="0"/>
              <a:t>cve.mitre.org </a:t>
            </a:r>
            <a:r>
              <a:rPr lang="ja-JP" altLang="en-US" dirty="0"/>
              <a:t>に掲載されています。</a:t>
            </a:r>
            <a:endParaRPr lang="en-US" b="0" dirty="0"/>
          </a:p>
          <a:p>
            <a:pPr lvl="0">
              <a:buFont typeface="Wingdings" panose="05000000000000000000" pitchFamily="2" charset="2"/>
              <a:buNone/>
            </a:pPr>
            <a:endParaRPr lang="en-US" dirty="0"/>
          </a:p>
          <a:p>
            <a:endParaRPr lang="en-US" b="0" dirty="0"/>
          </a:p>
        </p:txBody>
      </p:sp>
      <p:sp>
        <p:nvSpPr>
          <p:cNvPr id="4" name="Slide Number Placeholder 3"/>
          <p:cNvSpPr>
            <a:spLocks noGrp="1"/>
          </p:cNvSpPr>
          <p:nvPr>
            <p:ph type="sldNum" sz="quarter" idx="10"/>
          </p:nvPr>
        </p:nvSpPr>
        <p:spPr/>
        <p:txBody>
          <a:bodyPr/>
          <a:lstStyle/>
          <a:p>
            <a:fld id="{D26DA38A-5B6D-4B73-8631-E3ACB22184B3}" type="slidenum">
              <a:rPr lang="en-US" smtClean="0"/>
              <a:t>25</a:t>
            </a:fld>
            <a:endParaRPr lang="en-US"/>
          </a:p>
        </p:txBody>
      </p:sp>
    </p:spTree>
    <p:extLst>
      <p:ext uri="{BB962C8B-B14F-4D97-AF65-F5344CB8AC3E}">
        <p14:creationId xmlns:p14="http://schemas.microsoft.com/office/powerpoint/2010/main" val="1468028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altLang="ja-JP" dirty="0"/>
              <a:t>CVE</a:t>
            </a:r>
            <a:r>
              <a:rPr lang="ja-JP" altLang="en-US" dirty="0"/>
              <a:t> の管理は非常に重要です。</a:t>
            </a:r>
            <a:endParaRPr lang="en-US" altLang="ja-JP" dirty="0"/>
          </a:p>
          <a:p>
            <a:endParaRPr lang="en-US" altLang="ja-JP" dirty="0"/>
          </a:p>
          <a:p>
            <a:r>
              <a:rPr lang="ja-JP" altLang="en-US" dirty="0"/>
              <a:t>誰が、どのタイミングで、どのように </a:t>
            </a:r>
            <a:r>
              <a:rPr lang="en-US" altLang="ja-JP" dirty="0"/>
              <a:t>CVE </a:t>
            </a:r>
            <a:r>
              <a:rPr lang="ja-JP" altLang="en-US" dirty="0"/>
              <a:t>を採番、記録、管理するのか、また脆弱性と </a:t>
            </a:r>
            <a:r>
              <a:rPr lang="en-US" altLang="ja-JP" dirty="0"/>
              <a:t>CVE </a:t>
            </a:r>
            <a:r>
              <a:rPr lang="ja-JP" altLang="en-US" dirty="0"/>
              <a:t>の対応について、考えておく必要があります。</a:t>
            </a:r>
            <a:endParaRPr lang="en-US" altLang="ja-JP" dirty="0"/>
          </a:p>
          <a:p>
            <a:endParaRPr lang="en-US" altLang="ja-JP" dirty="0"/>
          </a:p>
          <a:p>
            <a:r>
              <a:rPr lang="ja-JP" altLang="en-US" b="0" dirty="0"/>
              <a:t>これらのプロセスがきちんと確立されていない場合、同じ</a:t>
            </a:r>
            <a:r>
              <a:rPr lang="en-US" altLang="ja-JP" b="0" dirty="0"/>
              <a:t> CVE </a:t>
            </a:r>
            <a:r>
              <a:rPr lang="ja-JP" altLang="en-US" b="0" dirty="0"/>
              <a:t>を複数の異なる脆弱性に対して採番してしまう、といったようなトラブルが発生する可能性があります。</a:t>
            </a:r>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26</a:t>
            </a:fld>
            <a:endParaRPr lang="en-US"/>
          </a:p>
        </p:txBody>
      </p:sp>
    </p:spTree>
    <p:extLst>
      <p:ext uri="{BB962C8B-B14F-4D97-AF65-F5344CB8AC3E}">
        <p14:creationId xmlns:p14="http://schemas.microsoft.com/office/powerpoint/2010/main" val="3280453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ja-JP" altLang="en-US" dirty="0"/>
              <a:t>脆弱性 </a:t>
            </a:r>
            <a:r>
              <a:rPr lang="en-US" altLang="ja-JP" dirty="0"/>
              <a:t>Disclosure Policy </a:t>
            </a:r>
            <a:r>
              <a:rPr lang="ja-JP" altLang="en-US" dirty="0"/>
              <a:t>の公開も必要となります。</a:t>
            </a:r>
            <a:endParaRPr lang="en-US" altLang="ja-JP" dirty="0"/>
          </a:p>
          <a:p>
            <a:r>
              <a:rPr lang="en-US" altLang="ja-JP" b="0" dirty="0"/>
              <a:t>Disclosure policy</a:t>
            </a:r>
            <a:r>
              <a:rPr lang="ja-JP" altLang="en-US" dirty="0"/>
              <a:t> では、脆弱性対応において必要な期間や、公開対象となる脆弱性などの情報について説明されている必要があります。</a:t>
            </a:r>
            <a:endParaRPr lang="en-US" altLang="ja-JP" dirty="0"/>
          </a:p>
          <a:p>
            <a:endParaRPr lang="en-US" altLang="ja-JP" dirty="0"/>
          </a:p>
          <a:p>
            <a:r>
              <a:rPr lang="en-US" altLang="ja-JP" dirty="0"/>
              <a:t>Disclosure Policy </a:t>
            </a:r>
            <a:r>
              <a:rPr lang="ja-JP" altLang="en-US" dirty="0"/>
              <a:t>には次の複数の点を含めることを推奨しています。</a:t>
            </a:r>
            <a:endParaRPr lang="en-US" altLang="ja-JP" dirty="0"/>
          </a:p>
          <a:p>
            <a:pPr marL="171450" indent="-171450">
              <a:buFont typeface="Wingdings" panose="05000000000000000000" pitchFamily="2" charset="2"/>
              <a:buChar char="n"/>
            </a:pPr>
            <a:r>
              <a:rPr lang="ja-JP" altLang="en-US" dirty="0"/>
              <a:t>報告を受け付けた際の受領連絡の規定</a:t>
            </a:r>
            <a:r>
              <a:rPr lang="en-US" altLang="ja-JP" dirty="0"/>
              <a:t> – </a:t>
            </a:r>
            <a:r>
              <a:rPr lang="ja-JP" altLang="en-US" dirty="0"/>
              <a:t>例えば一言「報告を受領しました」といった簡単なものであっても、発見者への受領連絡は重要です。</a:t>
            </a:r>
            <a:endParaRPr lang="en-US" altLang="ja-JP" dirty="0"/>
          </a:p>
          <a:p>
            <a:pPr marL="171450" indent="-171450">
              <a:buFont typeface="Wingdings" panose="05000000000000000000" pitchFamily="2" charset="2"/>
              <a:buChar char="n"/>
            </a:pPr>
            <a:r>
              <a:rPr lang="ja-JP" altLang="en-US" dirty="0"/>
              <a:t>報告内容</a:t>
            </a:r>
            <a:r>
              <a:rPr lang="ja-JP" altLang="en-US" b="0" dirty="0"/>
              <a:t>の確認にかかるおおよその</a:t>
            </a:r>
            <a:r>
              <a:rPr lang="ja-JP" altLang="en-US" dirty="0"/>
              <a:t>期間</a:t>
            </a:r>
            <a:endParaRPr lang="en-US" altLang="ja-JP" b="0" dirty="0"/>
          </a:p>
          <a:p>
            <a:pPr marL="171450" indent="-171450">
              <a:buFont typeface="Wingdings" panose="05000000000000000000" pitchFamily="2" charset="2"/>
              <a:buChar char="n"/>
            </a:pPr>
            <a:r>
              <a:rPr lang="en-US" altLang="ja-JP" dirty="0"/>
              <a:t>CVE</a:t>
            </a:r>
            <a:r>
              <a:rPr lang="ja-JP" altLang="en-US" dirty="0"/>
              <a:t> 採番までの期間</a:t>
            </a:r>
            <a:endParaRPr lang="en-US" altLang="ja-JP" dirty="0"/>
          </a:p>
          <a:p>
            <a:pPr marL="171450" indent="-171450">
              <a:buFont typeface="Wingdings" panose="05000000000000000000" pitchFamily="2" charset="2"/>
              <a:buChar char="n"/>
            </a:pPr>
            <a:r>
              <a:rPr lang="ja-JP" altLang="en-US" b="0" dirty="0"/>
              <a:t>脆弱性の修正や公開時期の連絡に関する規定</a:t>
            </a:r>
            <a:endParaRPr lang="en-US" dirty="0"/>
          </a:p>
          <a:p>
            <a:r>
              <a:rPr lang="ja-JP" altLang="en-US" b="0" dirty="0"/>
              <a:t>などです。</a:t>
            </a:r>
            <a:endParaRPr lang="en-US" b="0" dirty="0"/>
          </a:p>
          <a:p>
            <a:r>
              <a:rPr lang="en-US" dirty="0"/>
              <a:t> </a:t>
            </a:r>
          </a:p>
          <a:p>
            <a:endParaRPr lang="en-US" b="0" dirty="0"/>
          </a:p>
          <a:p>
            <a:r>
              <a:rPr lang="en-US" dirty="0"/>
              <a:t> </a:t>
            </a:r>
          </a:p>
          <a:p>
            <a:endParaRPr lang="en-US" b="0" dirty="0"/>
          </a:p>
          <a:p>
            <a:endParaRPr lang="en-US" b="0" dirty="0"/>
          </a:p>
        </p:txBody>
      </p:sp>
      <p:sp>
        <p:nvSpPr>
          <p:cNvPr id="4" name="Slide Number Placeholder 3"/>
          <p:cNvSpPr>
            <a:spLocks noGrp="1"/>
          </p:cNvSpPr>
          <p:nvPr>
            <p:ph type="sldNum" sz="quarter" idx="10"/>
          </p:nvPr>
        </p:nvSpPr>
        <p:spPr/>
        <p:txBody>
          <a:bodyPr/>
          <a:lstStyle/>
          <a:p>
            <a:fld id="{D26DA38A-5B6D-4B73-8631-E3ACB22184B3}" type="slidenum">
              <a:rPr lang="en-US" smtClean="0"/>
              <a:t>27</a:t>
            </a:fld>
            <a:endParaRPr lang="en-US"/>
          </a:p>
        </p:txBody>
      </p:sp>
    </p:spTree>
    <p:extLst>
      <p:ext uri="{BB962C8B-B14F-4D97-AF65-F5344CB8AC3E}">
        <p14:creationId xmlns:p14="http://schemas.microsoft.com/office/powerpoint/2010/main" val="1354592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脆弱性アドバイザリは一般向けに公開する必要があります</a:t>
            </a:r>
            <a:r>
              <a:rPr lang="ja-JP" altLang="en-US" dirty="0"/>
              <a:t>。</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アドバイザリでは、どの脆弱性に対してどの</a:t>
            </a:r>
            <a:r>
              <a:rPr lang="en-US" altLang="ja-JP" dirty="0"/>
              <a:t> CVE </a:t>
            </a:r>
            <a:r>
              <a:rPr lang="ja-JP" altLang="en-US" dirty="0"/>
              <a:t>が採番されているのかを、きちんとわかる形で記載してください。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そしてアドバイザリの公開後</a:t>
            </a:r>
            <a:r>
              <a:rPr lang="en-US" altLang="ja-JP" dirty="0"/>
              <a:t>24</a:t>
            </a:r>
            <a:r>
              <a:rPr lang="ja-JP" altLang="en-US" dirty="0"/>
              <a:t>時間以内に </a:t>
            </a:r>
            <a:r>
              <a:rPr lang="en-US" altLang="ja-JP" dirty="0"/>
              <a:t>CVE </a:t>
            </a:r>
            <a:r>
              <a:rPr lang="ja-JP" altLang="en-US" dirty="0"/>
              <a:t>レコードの提出を行なってください。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CVE </a:t>
            </a:r>
            <a:r>
              <a:rPr lang="ja-JP" altLang="en-US" dirty="0"/>
              <a:t>レコードを </a:t>
            </a:r>
            <a:r>
              <a:rPr lang="en-US" altLang="ja-JP" dirty="0"/>
              <a:t>Root </a:t>
            </a:r>
            <a:r>
              <a:rPr lang="ja-JP" altLang="en-US" dirty="0"/>
              <a:t>に送るのか、</a:t>
            </a:r>
            <a:r>
              <a:rPr lang="en-US" altLang="ja-JP" dirty="0"/>
              <a:t>Program Root </a:t>
            </a:r>
            <a:r>
              <a:rPr lang="ja-JP" altLang="en-US" dirty="0"/>
              <a:t>に直接提出するのかなど、提出方法を決めておく必要もあります。</a:t>
            </a:r>
            <a:endParaRPr lang="en-US" altLang="ja-JP"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28</a:t>
            </a:fld>
            <a:endParaRPr lang="en-US"/>
          </a:p>
        </p:txBody>
      </p:sp>
    </p:spTree>
    <p:extLst>
      <p:ext uri="{BB962C8B-B14F-4D97-AF65-F5344CB8AC3E}">
        <p14:creationId xmlns:p14="http://schemas.microsoft.com/office/powerpoint/2010/main" val="2291711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dirty="0"/>
              <a:t>CNA</a:t>
            </a:r>
            <a:r>
              <a:rPr lang="ja-JP" altLang="en-US" dirty="0"/>
              <a:t> は</a:t>
            </a:r>
            <a:r>
              <a:rPr lang="en-US" altLang="ja-JP" dirty="0"/>
              <a:t> CVE </a:t>
            </a:r>
            <a:r>
              <a:rPr lang="ja-JP" altLang="en-US" dirty="0"/>
              <a:t>レコード更新のリクエストを受けることもあり、そのようなリクエストに対応するためのプロセスを確立しておく必要があります。</a:t>
            </a:r>
            <a:endParaRPr lang="en-US" altLang="ja-JP" dirty="0"/>
          </a:p>
          <a:p>
            <a:r>
              <a:rPr lang="en-US" altLang="ja-JP" dirty="0"/>
              <a:t> </a:t>
            </a:r>
          </a:p>
          <a:p>
            <a:r>
              <a:rPr lang="ja-JP" altLang="en-US" dirty="0"/>
              <a:t>そのようなリクエストは採番を行なった</a:t>
            </a:r>
            <a:r>
              <a:rPr lang="en-US" altLang="ja-JP" dirty="0"/>
              <a:t> CNA </a:t>
            </a:r>
            <a:r>
              <a:rPr lang="ja-JP" altLang="en-US" dirty="0"/>
              <a:t>ではなく、その</a:t>
            </a:r>
            <a:r>
              <a:rPr lang="en-US" altLang="ja-JP" dirty="0"/>
              <a:t> Root</a:t>
            </a:r>
            <a:r>
              <a:rPr lang="ja-JP" altLang="en-US" dirty="0"/>
              <a:t> や</a:t>
            </a:r>
            <a:r>
              <a:rPr lang="en-US" altLang="ja-JP" dirty="0"/>
              <a:t> Program Root </a:t>
            </a:r>
            <a:r>
              <a:rPr lang="ja-JP" altLang="en-US" dirty="0"/>
              <a:t>に直接届くこともあるため、更新のリクエストの通知を受け取りたいかどうか、また受け取る場合、どのような更新リクエストの通知を受け取りたいかについて、事前に決めておく必要があります。</a:t>
            </a:r>
            <a:endParaRPr lang="en-US" altLang="ja-JP" dirty="0"/>
          </a:p>
          <a:p>
            <a:endParaRPr lang="en-US" altLang="ja-JP" dirty="0"/>
          </a:p>
          <a:p>
            <a:r>
              <a:rPr lang="ja-JP" altLang="en-US" dirty="0"/>
              <a:t>例えば、</a:t>
            </a:r>
            <a:r>
              <a:rPr lang="en-US" altLang="ja-JP" dirty="0"/>
              <a:t>CVE  </a:t>
            </a:r>
            <a:r>
              <a:rPr lang="ja-JP" altLang="en-US" dirty="0"/>
              <a:t>レコードの更新依頼は、スペルミスの修正など軽微なものから、リファレンス情報の追加といった、より重要なものまで多彩となるためです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29</a:t>
            </a:fld>
            <a:endParaRPr lang="en-US"/>
          </a:p>
        </p:txBody>
      </p:sp>
    </p:spTree>
    <p:extLst>
      <p:ext uri="{BB962C8B-B14F-4D97-AF65-F5344CB8AC3E}">
        <p14:creationId xmlns:p14="http://schemas.microsoft.com/office/powerpoint/2010/main" val="1198674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Voice Track:</a:t>
            </a:r>
            <a:r>
              <a:rPr lang="ja-JP" altLang="en-JP" b="0" dirty="0"/>
              <a:t>まず </a:t>
            </a:r>
            <a:r>
              <a:rPr lang="en-JP" altLang="ja-JP" b="0" dirty="0"/>
              <a:t>C</a:t>
            </a:r>
            <a:r>
              <a:rPr lang="en-US" altLang="ja-JP" b="0" dirty="0"/>
              <a:t>NA</a:t>
            </a:r>
            <a:r>
              <a:rPr lang="en-JP" altLang="ja-JP" b="0" dirty="0"/>
              <a:t> </a:t>
            </a:r>
            <a:r>
              <a:rPr lang="ja-JP" altLang="en-US" b="0" dirty="0"/>
              <a:t>とは何を行うものなのか</a:t>
            </a:r>
            <a:r>
              <a:rPr lang="ja-JP" altLang="en-US" dirty="0"/>
              <a:t>について説明します。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3</a:t>
            </a:fld>
            <a:endParaRPr lang="en-US" dirty="0"/>
          </a:p>
        </p:txBody>
      </p:sp>
    </p:spTree>
    <p:extLst>
      <p:ext uri="{BB962C8B-B14F-4D97-AF65-F5344CB8AC3E}">
        <p14:creationId xmlns:p14="http://schemas.microsoft.com/office/powerpoint/2010/main" val="3888533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en-US" b="0" dirty="0"/>
              <a:t>CNA </a:t>
            </a:r>
            <a:r>
              <a:rPr lang="ja-JP" altLang="en-US" dirty="0"/>
              <a:t>となる組織</a:t>
            </a:r>
            <a:r>
              <a:rPr lang="ja-JP" altLang="en-US" b="0" dirty="0"/>
              <a:t>は、</a:t>
            </a:r>
            <a:r>
              <a:rPr lang="en-US" altLang="ja-JP" b="0" dirty="0"/>
              <a:t>Root </a:t>
            </a:r>
            <a:r>
              <a:rPr lang="ja-JP" altLang="en-US" b="0" dirty="0"/>
              <a:t>に次の情報を提供する必要があります。</a:t>
            </a:r>
            <a:endParaRPr lang="en-US" dirty="0"/>
          </a:p>
          <a:p>
            <a:pPr marL="228600" indent="-228600">
              <a:buFont typeface="+mj-lt"/>
              <a:buAutoNum type="arabicPeriod"/>
            </a:pPr>
            <a:r>
              <a:rPr lang="en-US" altLang="ja-JP" b="0" dirty="0"/>
              <a:t>Point of Contact</a:t>
            </a:r>
            <a:r>
              <a:rPr lang="ja-JP" altLang="en-US" b="0" dirty="0"/>
              <a:t> </a:t>
            </a:r>
            <a:r>
              <a:rPr lang="en-US" altLang="ja-JP" dirty="0"/>
              <a:t>(</a:t>
            </a:r>
            <a:r>
              <a:rPr lang="ja-JP" altLang="en-US" dirty="0"/>
              <a:t>連絡先情報</a:t>
            </a:r>
            <a:r>
              <a:rPr lang="en-US" altLang="ja-JP" dirty="0"/>
              <a:t>)</a:t>
            </a:r>
          </a:p>
          <a:p>
            <a:pPr marL="228600" indent="-228600">
              <a:buFont typeface="+mj-lt"/>
              <a:buAutoNum type="arabicPeriod"/>
            </a:pPr>
            <a:r>
              <a:rPr lang="ja-JP" altLang="en-US" b="0" dirty="0"/>
              <a:t>スコープの説明</a:t>
            </a:r>
            <a:endParaRPr lang="en-US" altLang="ja-JP" b="0" dirty="0"/>
          </a:p>
          <a:p>
            <a:pPr marL="228600" indent="-228600">
              <a:buFont typeface="+mj-lt"/>
              <a:buAutoNum type="arabicPeriod"/>
            </a:pPr>
            <a:r>
              <a:rPr lang="en-US" altLang="ja-JP" dirty="0"/>
              <a:t>Disclosure policy</a:t>
            </a:r>
            <a:r>
              <a:rPr lang="ja-JP" altLang="en-US" dirty="0"/>
              <a:t>、そしてその掲載場所</a:t>
            </a:r>
            <a:endParaRPr lang="en-US" altLang="ja-JP" dirty="0"/>
          </a:p>
          <a:p>
            <a:pPr marL="228600" indent="-228600">
              <a:buFont typeface="+mj-lt"/>
              <a:buAutoNum type="arabicPeriod"/>
            </a:pPr>
            <a:r>
              <a:rPr lang="ja-JP" altLang="en-US" dirty="0"/>
              <a:t>脆弱性アドバイザリの掲載場所</a:t>
            </a:r>
            <a:endParaRPr lang="en-US" altLang="ja-JP" dirty="0"/>
          </a:p>
          <a:p>
            <a:endParaRPr lang="en-US" altLang="ja-JP" dirty="0"/>
          </a:p>
          <a:p>
            <a:r>
              <a:rPr lang="en-US" altLang="ja-JP" dirty="0"/>
              <a:t>Root</a:t>
            </a:r>
            <a:r>
              <a:rPr lang="ja-JP" altLang="en-US" dirty="0"/>
              <a:t> によっては、これら以外の情報の提出を求めることもあります。</a:t>
            </a:r>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30</a:t>
            </a:fld>
            <a:endParaRPr lang="en-US"/>
          </a:p>
        </p:txBody>
      </p:sp>
    </p:spTree>
    <p:extLst>
      <p:ext uri="{BB962C8B-B14F-4D97-AF65-F5344CB8AC3E}">
        <p14:creationId xmlns:p14="http://schemas.microsoft.com/office/powerpoint/2010/main" val="1935197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ja-JP" altLang="en-US" b="0" dirty="0"/>
              <a:t>次に、</a:t>
            </a:r>
            <a:r>
              <a:rPr lang="en-US" altLang="ja-JP" b="0" dirty="0"/>
              <a:t>CNA </a:t>
            </a:r>
            <a:r>
              <a:rPr lang="ja-JP" altLang="en-US" dirty="0"/>
              <a:t>のための情報リソースや、</a:t>
            </a:r>
            <a:r>
              <a:rPr lang="en-US" altLang="ja-JP" dirty="0"/>
              <a:t>CNA </a:t>
            </a:r>
            <a:r>
              <a:rPr lang="ja-JP" altLang="en-US" dirty="0"/>
              <a:t>コミュニティへの参加方法について説明します。</a:t>
            </a:r>
            <a:r>
              <a:rPr lang="en-US" b="0" dirty="0"/>
              <a:t> </a:t>
            </a:r>
            <a:endParaRPr lang="en-US" b="1"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31</a:t>
            </a:fld>
            <a:endParaRPr lang="en-US"/>
          </a:p>
        </p:txBody>
      </p:sp>
    </p:spTree>
    <p:extLst>
      <p:ext uri="{BB962C8B-B14F-4D97-AF65-F5344CB8AC3E}">
        <p14:creationId xmlns:p14="http://schemas.microsoft.com/office/powerpoint/2010/main" val="3865980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Root</a:t>
            </a:r>
            <a:r>
              <a:rPr lang="ja-JP" altLang="en-US" dirty="0"/>
              <a:t> は、</a:t>
            </a:r>
            <a:r>
              <a:rPr lang="en-US" altLang="ja-JP" dirty="0"/>
              <a:t>CNA </a:t>
            </a:r>
            <a:r>
              <a:rPr lang="ja-JP" altLang="en-US" dirty="0"/>
              <a:t>のトレーニングを行う役割を担っています。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トレーニングでは、</a:t>
            </a:r>
            <a:r>
              <a:rPr lang="en-US" altLang="ja-JP" dirty="0"/>
              <a:t>CNA Rules </a:t>
            </a:r>
            <a:r>
              <a:rPr lang="ja-JP" altLang="en-US" dirty="0"/>
              <a:t>や、</a:t>
            </a:r>
            <a:r>
              <a:rPr lang="en-US" altLang="ja-JP" dirty="0"/>
              <a:t>CVE </a:t>
            </a:r>
            <a:r>
              <a:rPr lang="ja-JP" altLang="en-US" dirty="0"/>
              <a:t>ブロックの取得方法に関する説明が行われます。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そのほかにプログラムについて学ぶ機会としては、</a:t>
            </a:r>
            <a:r>
              <a:rPr lang="en-US" altLang="ja-JP" dirty="0"/>
              <a:t>CVE Global Summit </a:t>
            </a:r>
            <a:r>
              <a:rPr lang="ja-JP" altLang="en-US" dirty="0"/>
              <a:t>という会合があります。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また補足資料が、スライド記載の</a:t>
            </a:r>
            <a:r>
              <a:rPr lang="en-US" altLang="ja-JP" dirty="0"/>
              <a:t> URL </a:t>
            </a:r>
            <a:r>
              <a:rPr lang="ja-JP" altLang="en-US" dirty="0"/>
              <a:t>の先にあります。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Root </a:t>
            </a:r>
            <a:r>
              <a:rPr lang="ja-JP" altLang="en-US" dirty="0"/>
              <a:t>は、</a:t>
            </a:r>
            <a:r>
              <a:rPr lang="en-US" altLang="ja-JP" dirty="0"/>
              <a:t>CNA </a:t>
            </a:r>
            <a:r>
              <a:rPr lang="ja-JP" altLang="en-US" dirty="0"/>
              <a:t>向けのトレーニングプログラムを用意する必要があります。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Program Root </a:t>
            </a:r>
            <a:r>
              <a:rPr lang="ja-JP" altLang="en-US" dirty="0"/>
              <a:t>による、トレーニング向け補助資料もあります。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32</a:t>
            </a:fld>
            <a:endParaRPr lang="en-US"/>
          </a:p>
        </p:txBody>
      </p:sp>
    </p:spTree>
    <p:extLst>
      <p:ext uri="{BB962C8B-B14F-4D97-AF65-F5344CB8AC3E}">
        <p14:creationId xmlns:p14="http://schemas.microsoft.com/office/powerpoint/2010/main" val="1631554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r>
              <a:rPr lang="en-US" dirty="0"/>
              <a:t>CVE Program </a:t>
            </a:r>
            <a:r>
              <a:rPr lang="ja-JP" altLang="en-US" dirty="0"/>
              <a:t>には、手順などの改善を目的とした、複数のワーキンググループが存在します。</a:t>
            </a:r>
          </a:p>
          <a:p>
            <a:r>
              <a:rPr lang="ja-JP" altLang="en-US" dirty="0"/>
              <a:t>現在五つのワーキンググループが存在し、これから更に増える予定です。</a:t>
            </a:r>
            <a:endParaRPr lang="en-US" altLang="ja-JP" dirty="0"/>
          </a:p>
          <a:p>
            <a:endParaRPr lang="ja-JP" altLang="en-US" dirty="0"/>
          </a:p>
          <a:p>
            <a:r>
              <a:rPr lang="en-US" dirty="0"/>
              <a:t>Automation Working Group (AWG) </a:t>
            </a:r>
            <a:r>
              <a:rPr lang="ja-JP" altLang="en-US" dirty="0"/>
              <a:t>は、</a:t>
            </a:r>
            <a:r>
              <a:rPr lang="en-US" dirty="0"/>
              <a:t>CVE Program  </a:t>
            </a:r>
            <a:r>
              <a:rPr lang="ja-JP" altLang="en-US" dirty="0"/>
              <a:t>の効率化のための自動化や、その開発や実装などについて検討するワーキンググループです。</a:t>
            </a:r>
            <a:endParaRPr lang="en-US" b="0" dirty="0"/>
          </a:p>
          <a:p>
            <a:endParaRPr lang="en-US" b="0" dirty="0"/>
          </a:p>
        </p:txBody>
      </p:sp>
      <p:sp>
        <p:nvSpPr>
          <p:cNvPr id="4" name="Slide Number Placeholder 3"/>
          <p:cNvSpPr>
            <a:spLocks noGrp="1"/>
          </p:cNvSpPr>
          <p:nvPr>
            <p:ph type="sldNum" sz="quarter" idx="5"/>
          </p:nvPr>
        </p:nvSpPr>
        <p:spPr/>
        <p:txBody>
          <a:bodyPr/>
          <a:lstStyle/>
          <a:p>
            <a:fld id="{D26DA38A-5B6D-4B73-8631-E3ACB22184B3}" type="slidenum">
              <a:rPr lang="en-US" smtClean="0"/>
              <a:t>33</a:t>
            </a:fld>
            <a:endParaRPr lang="en-US"/>
          </a:p>
        </p:txBody>
      </p:sp>
    </p:spTree>
    <p:extLst>
      <p:ext uri="{BB962C8B-B14F-4D97-AF65-F5344CB8AC3E}">
        <p14:creationId xmlns:p14="http://schemas.microsoft.com/office/powerpoint/2010/main" val="240728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en-US" b="0" dirty="0"/>
              <a:t> </a:t>
            </a:r>
            <a:r>
              <a:rPr lang="en-US" dirty="0"/>
              <a:t>Strategic Planning Working Group</a:t>
            </a:r>
            <a:r>
              <a:rPr lang="ja-JP" altLang="en-US" dirty="0"/>
              <a:t> </a:t>
            </a:r>
            <a:r>
              <a:rPr lang="en-US" altLang="ja-JP" dirty="0"/>
              <a:t>(</a:t>
            </a:r>
            <a:r>
              <a:rPr lang="en-US" dirty="0"/>
              <a:t>SPWG) </a:t>
            </a:r>
            <a:r>
              <a:rPr lang="ja-JP" altLang="en-US" dirty="0"/>
              <a:t>は、</a:t>
            </a:r>
            <a:r>
              <a:rPr lang="en-US" dirty="0"/>
              <a:t>CVE Program </a:t>
            </a:r>
            <a:r>
              <a:rPr lang="ja-JP" altLang="en-US" dirty="0"/>
              <a:t>の長期戦略、そして目指すべきゴールなどについて、</a:t>
            </a:r>
            <a:r>
              <a:rPr lang="en-US" dirty="0"/>
              <a:t>CVE Board</a:t>
            </a:r>
            <a:r>
              <a:rPr lang="ja-JP" altLang="en-US" dirty="0"/>
              <a:t>と密接に関わりながら検討するワーキンググループです。</a:t>
            </a:r>
          </a:p>
          <a:p>
            <a:endParaRPr lang="ja-JP" altLang="en-US" dirty="0"/>
          </a:p>
          <a:p>
            <a:r>
              <a:rPr lang="en-US" dirty="0"/>
              <a:t>CNA Coordination Working group (CNACWG) </a:t>
            </a:r>
            <a:r>
              <a:rPr lang="ja-JP" altLang="en-US" dirty="0"/>
              <a:t>は、</a:t>
            </a:r>
            <a:r>
              <a:rPr lang="en-US" dirty="0"/>
              <a:t>CNA </a:t>
            </a:r>
            <a:r>
              <a:rPr lang="ja-JP" altLang="en-US" dirty="0"/>
              <a:t>のより効果的な参加を促すために活動しているワーキンググループです。</a:t>
            </a:r>
          </a:p>
          <a:p>
            <a:endParaRPr lang="ja-JP" altLang="en-US" dirty="0"/>
          </a:p>
          <a:p>
            <a:r>
              <a:rPr lang="en-US" dirty="0"/>
              <a:t>CVE Quality Working Group (QWG) </a:t>
            </a:r>
            <a:r>
              <a:rPr lang="ja-JP" altLang="en-US" dirty="0"/>
              <a:t>は、</a:t>
            </a:r>
            <a:r>
              <a:rPr lang="en-US" dirty="0"/>
              <a:t>CVE </a:t>
            </a:r>
            <a:r>
              <a:rPr lang="ja-JP" altLang="en-US" dirty="0"/>
              <a:t>のコンテンツ、ルール、ガイドラインや手順などについて、問題点の発見や、改善を行うワーキンググループです。</a:t>
            </a:r>
            <a:endParaRPr lang="en-US" b="0" dirty="0"/>
          </a:p>
          <a:p>
            <a:endParaRPr lang="en-US" b="1" dirty="0"/>
          </a:p>
          <a:p>
            <a:endParaRPr lang="en-US" dirty="0"/>
          </a:p>
        </p:txBody>
      </p:sp>
      <p:sp>
        <p:nvSpPr>
          <p:cNvPr id="4" name="Slide Number Placeholder 3"/>
          <p:cNvSpPr>
            <a:spLocks noGrp="1"/>
          </p:cNvSpPr>
          <p:nvPr>
            <p:ph type="sldNum" sz="quarter" idx="5"/>
          </p:nvPr>
        </p:nvSpPr>
        <p:spPr/>
        <p:txBody>
          <a:bodyPr/>
          <a:lstStyle/>
          <a:p>
            <a:fld id="{D26DA38A-5B6D-4B73-8631-E3ACB22184B3}" type="slidenum">
              <a:rPr lang="en-US" smtClean="0"/>
              <a:t>34</a:t>
            </a:fld>
            <a:endParaRPr lang="en-US"/>
          </a:p>
        </p:txBody>
      </p:sp>
    </p:spTree>
    <p:extLst>
      <p:ext uri="{BB962C8B-B14F-4D97-AF65-F5344CB8AC3E}">
        <p14:creationId xmlns:p14="http://schemas.microsoft.com/office/powerpoint/2010/main" val="4126750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 </a:t>
            </a:r>
          </a:p>
          <a:p>
            <a:pPr>
              <a:defRPr/>
            </a:pPr>
            <a:r>
              <a:rPr lang="en-US" altLang="ja-JP" dirty="0"/>
              <a:t>Outreach and Communications Working Group</a:t>
            </a:r>
            <a:r>
              <a:rPr lang="ja-JP" altLang="en-US" dirty="0"/>
              <a:t> </a:t>
            </a:r>
            <a:r>
              <a:rPr lang="en-US" altLang="ja-JP" dirty="0"/>
              <a:t>(OCWG) </a:t>
            </a:r>
            <a:r>
              <a:rPr lang="ja-JP" altLang="en-US" dirty="0"/>
              <a:t>は、</a:t>
            </a:r>
            <a:r>
              <a:rPr lang="en-US" altLang="ja-JP" dirty="0"/>
              <a:t>CVE Program </a:t>
            </a:r>
            <a:r>
              <a:rPr lang="ja-JP" altLang="en-US" dirty="0"/>
              <a:t>の普及活動を行うワーキンググループです。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1" dirty="0"/>
          </a:p>
          <a:p>
            <a:endParaRPr lang="en-US" dirty="0"/>
          </a:p>
        </p:txBody>
      </p:sp>
      <p:sp>
        <p:nvSpPr>
          <p:cNvPr id="4" name="Slide Number Placeholder 3"/>
          <p:cNvSpPr>
            <a:spLocks noGrp="1"/>
          </p:cNvSpPr>
          <p:nvPr>
            <p:ph type="sldNum" sz="quarter" idx="5"/>
          </p:nvPr>
        </p:nvSpPr>
        <p:spPr/>
        <p:txBody>
          <a:bodyPr/>
          <a:lstStyle/>
          <a:p>
            <a:fld id="{D26DA38A-5B6D-4B73-8631-E3ACB22184B3}" type="slidenum">
              <a:rPr lang="en-US" smtClean="0"/>
              <a:t>35</a:t>
            </a:fld>
            <a:endParaRPr lang="en-US"/>
          </a:p>
        </p:txBody>
      </p:sp>
    </p:spTree>
    <p:extLst>
      <p:ext uri="{BB962C8B-B14F-4D97-AF65-F5344CB8AC3E}">
        <p14:creationId xmlns:p14="http://schemas.microsoft.com/office/powerpoint/2010/main" val="1519126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panose="05000000000000000000" pitchFamily="2" charset="2"/>
              <a:buNone/>
            </a:pPr>
            <a:r>
              <a:rPr lang="en-US" b="1" dirty="0"/>
              <a:t>Voice Track: </a:t>
            </a:r>
          </a:p>
          <a:p>
            <a:r>
              <a:rPr lang="en-US" dirty="0"/>
              <a:t>CNA </a:t>
            </a:r>
            <a:r>
              <a:rPr lang="ja-JP" altLang="en-US" dirty="0"/>
              <a:t>コミュニティへの参加方法はいくつもあります。</a:t>
            </a:r>
            <a:endParaRPr lang="en-US" altLang="ja-JP" dirty="0"/>
          </a:p>
          <a:p>
            <a:endParaRPr lang="en-US" dirty="0"/>
          </a:p>
          <a:p>
            <a:r>
              <a:rPr lang="en-US" dirty="0"/>
              <a:t>C</a:t>
            </a:r>
            <a:r>
              <a:rPr lang="en-US" altLang="ja-JP" dirty="0"/>
              <a:t>NA</a:t>
            </a:r>
            <a:r>
              <a:rPr lang="ja-JP" altLang="en-US" dirty="0"/>
              <a:t> メーリングリストによってプログラム全体に関わるアナウンスを受け取り、興味のある話題についてコミュニティや</a:t>
            </a:r>
            <a:r>
              <a:rPr lang="en-US" altLang="ja-JP" dirty="0"/>
              <a:t> Board </a:t>
            </a:r>
            <a:r>
              <a:rPr lang="ja-JP" altLang="en-US" dirty="0"/>
              <a:t>メンバーと議論を行うことができます。</a:t>
            </a:r>
            <a:endParaRPr lang="en-US" altLang="ja-JP" dirty="0"/>
          </a:p>
          <a:p>
            <a:endParaRPr lang="en-US" altLang="ja-JP" dirty="0"/>
          </a:p>
          <a:p>
            <a:r>
              <a:rPr lang="ja-JP" altLang="en-US" dirty="0"/>
              <a:t>そのほかコミュニティへの参加方法として </a:t>
            </a:r>
            <a:r>
              <a:rPr lang="en-US" altLang="ja-JP" dirty="0"/>
              <a:t>CNA Global Summit </a:t>
            </a:r>
            <a:r>
              <a:rPr lang="ja-JP" altLang="en-US" dirty="0"/>
              <a:t>や</a:t>
            </a:r>
            <a:r>
              <a:rPr lang="en-US" altLang="ja-JP" dirty="0"/>
              <a:t> Webinar </a:t>
            </a:r>
            <a:r>
              <a:rPr lang="ja-JP" altLang="en-US" dirty="0"/>
              <a:t>などもあります。</a:t>
            </a:r>
            <a:endParaRPr lang="en-US" altLang="ja-JP"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36</a:t>
            </a:fld>
            <a:endParaRPr lang="en-US"/>
          </a:p>
        </p:txBody>
      </p:sp>
    </p:spTree>
    <p:extLst>
      <p:ext uri="{BB962C8B-B14F-4D97-AF65-F5344CB8AC3E}">
        <p14:creationId xmlns:p14="http://schemas.microsoft.com/office/powerpoint/2010/main" val="3074381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ja-JP" altLang="en-US" dirty="0"/>
              <a:t>質問がある場合、または </a:t>
            </a:r>
            <a:r>
              <a:rPr lang="en-US" altLang="ja-JP" dirty="0"/>
              <a:t>CNA Coordination </a:t>
            </a:r>
            <a:r>
              <a:rPr lang="ja-JP" altLang="en-US" dirty="0"/>
              <a:t>チームと連絡をとりミーティングの予約を行いたいなどの場合は、</a:t>
            </a:r>
            <a:r>
              <a:rPr lang="en-US" altLang="ja-JP" dirty="0"/>
              <a:t>cveform.mitre.org </a:t>
            </a:r>
            <a:r>
              <a:rPr lang="ja-JP" altLang="en-US" dirty="0"/>
              <a:t>のページから連絡を行うか、スライドに記載の</a:t>
            </a:r>
            <a:r>
              <a:rPr lang="en-US" altLang="ja-JP" dirty="0"/>
              <a:t> Email </a:t>
            </a:r>
            <a:r>
              <a:rPr lang="ja-JP" altLang="en-US" dirty="0"/>
              <a:t>アドレスにメールを送ってください。</a:t>
            </a:r>
            <a:endParaRPr lang="en-US" b="0"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37</a:t>
            </a:fld>
            <a:endParaRPr lang="en-US"/>
          </a:p>
        </p:txBody>
      </p:sp>
    </p:spTree>
    <p:extLst>
      <p:ext uri="{BB962C8B-B14F-4D97-AF65-F5344CB8AC3E}">
        <p14:creationId xmlns:p14="http://schemas.microsoft.com/office/powerpoint/2010/main" val="2800696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en-US" altLang="ja-JP" dirty="0"/>
              <a:t>CNA</a:t>
            </a:r>
            <a:r>
              <a:rPr lang="ja-JP" altLang="en-US" dirty="0"/>
              <a:t>（</a:t>
            </a:r>
            <a:r>
              <a:rPr lang="en-US" altLang="ja-JP" dirty="0"/>
              <a:t>CVE</a:t>
            </a:r>
            <a:r>
              <a:rPr lang="ja-JP" altLang="en-US" dirty="0"/>
              <a:t> </a:t>
            </a:r>
            <a:r>
              <a:rPr lang="en-US" altLang="ja-JP" dirty="0"/>
              <a:t>Numbering</a:t>
            </a:r>
            <a:r>
              <a:rPr lang="ja-JP" altLang="en-US" dirty="0"/>
              <a:t> </a:t>
            </a:r>
            <a:r>
              <a:rPr lang="en-US" altLang="ja-JP" dirty="0"/>
              <a:t>Authority</a:t>
            </a:r>
            <a:r>
              <a:rPr lang="ja-JP" altLang="en-US" dirty="0"/>
              <a:t>）は、各脆弱性に一意の </a:t>
            </a:r>
            <a:r>
              <a:rPr lang="en-US" altLang="ja-JP" dirty="0"/>
              <a:t>CVE</a:t>
            </a:r>
            <a:r>
              <a:rPr lang="ja-JP" altLang="en-US" dirty="0"/>
              <a:t> を採番します。各</a:t>
            </a:r>
            <a:r>
              <a:rPr lang="en-US" altLang="ja-JP" dirty="0"/>
              <a:t> CNA </a:t>
            </a:r>
            <a:r>
              <a:rPr lang="ja-JP" altLang="en-US" dirty="0"/>
              <a:t>は </a:t>
            </a:r>
            <a:r>
              <a:rPr lang="en-US" altLang="ja-JP" dirty="0"/>
              <a:t>CVE</a:t>
            </a:r>
            <a:r>
              <a:rPr lang="ja-JP" altLang="en-US" dirty="0"/>
              <a:t> 採番の対象とする製品をあらかじめ定めており、それらの製品に脆弱性が報告された際、各脆弱性に対して </a:t>
            </a:r>
            <a:r>
              <a:rPr lang="en-US" altLang="ja-JP" dirty="0"/>
              <a:t>CVE</a:t>
            </a:r>
            <a:r>
              <a:rPr lang="ja-JP" altLang="en-US" dirty="0"/>
              <a:t> を採番していきます。</a:t>
            </a:r>
            <a:endParaRPr lang="en-US" altLang="ja-JP" dirty="0"/>
          </a:p>
          <a:p>
            <a:pPr lvl="0">
              <a:defRPr/>
            </a:pPr>
            <a:r>
              <a:rPr lang="ja-JP" altLang="en-US" dirty="0"/>
              <a:t>昨今、報告される脆弱性は世界的に増加しており、それらの脆弱性に対して迅速かつ適切な</a:t>
            </a:r>
            <a:r>
              <a:rPr lang="en-US" altLang="ja-JP" dirty="0"/>
              <a:t> CVE </a:t>
            </a:r>
            <a:r>
              <a:rPr lang="ja-JP" altLang="en-US" dirty="0"/>
              <a:t>の採番が求められています。多くの組織が</a:t>
            </a:r>
            <a:r>
              <a:rPr lang="en-US" altLang="ja-JP" dirty="0"/>
              <a:t>CNA </a:t>
            </a:r>
            <a:r>
              <a:rPr lang="ja-JP" altLang="en-US" dirty="0"/>
              <a:t>として協力することで、迅速な</a:t>
            </a:r>
            <a:r>
              <a:rPr lang="en-US" altLang="ja-JP" dirty="0"/>
              <a:t> CVE </a:t>
            </a:r>
            <a:r>
              <a:rPr lang="ja-JP" altLang="en-US" dirty="0"/>
              <a:t>の採番が可能となります。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dirty="0"/>
          </a:p>
        </p:txBody>
      </p:sp>
    </p:spTree>
    <p:extLst>
      <p:ext uri="{BB962C8B-B14F-4D97-AF65-F5344CB8AC3E}">
        <p14:creationId xmlns:p14="http://schemas.microsoft.com/office/powerpoint/2010/main" val="4250356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a:defRPr/>
            </a:pPr>
            <a:r>
              <a:rPr lang="en-US" dirty="0"/>
              <a:t>CNA </a:t>
            </a:r>
            <a:r>
              <a:rPr lang="ja-JP" altLang="en-US" dirty="0"/>
              <a:t>として活動するメリットは、脆弱性対応を行う際、一般への情報公開前の調整期間中の関与者を必要最小限にできることです。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a:t>
            </a:fld>
            <a:endParaRPr lang="en-US" dirty="0"/>
          </a:p>
        </p:txBody>
      </p:sp>
    </p:spTree>
    <p:extLst>
      <p:ext uri="{BB962C8B-B14F-4D97-AF65-F5344CB8AC3E}">
        <p14:creationId xmlns:p14="http://schemas.microsoft.com/office/powerpoint/2010/main" val="15354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a:defRPr/>
            </a:pPr>
            <a:r>
              <a:rPr lang="en-US" dirty="0"/>
              <a:t>CNA </a:t>
            </a:r>
            <a:r>
              <a:rPr lang="ja-JP" altLang="en-US" dirty="0"/>
              <a:t>になると、脆弱性情報公表前に</a:t>
            </a:r>
            <a:r>
              <a:rPr lang="en-US" altLang="ja-JP" dirty="0"/>
              <a:t> CVE</a:t>
            </a:r>
            <a:r>
              <a:rPr lang="ja-JP" altLang="en-US" dirty="0"/>
              <a:t>を採番できます。そして脆弱性を発見した発見者に対し速やかに </a:t>
            </a:r>
            <a:r>
              <a:rPr lang="en-US" altLang="ja-JP" dirty="0"/>
              <a:t>CVE ID </a:t>
            </a:r>
            <a:r>
              <a:rPr lang="ja-JP" altLang="en-US" dirty="0"/>
              <a:t>を通知できるようになります。</a:t>
            </a:r>
            <a:endParaRPr lang="en-US" altLang="ja-JP" dirty="0"/>
          </a:p>
          <a:p>
            <a:pPr>
              <a:defRPr/>
            </a:pPr>
            <a:r>
              <a:rPr lang="ja-JP" altLang="en-US" dirty="0"/>
              <a:t>発見者が </a:t>
            </a:r>
            <a:r>
              <a:rPr lang="en-US" altLang="ja-JP" dirty="0"/>
              <a:t>CNA</a:t>
            </a:r>
            <a:r>
              <a:rPr lang="ja-JP" altLang="en-US" dirty="0"/>
              <a:t> </a:t>
            </a:r>
            <a:r>
              <a:rPr lang="en-US" altLang="ja-JP" dirty="0"/>
              <a:t>of Last Resort </a:t>
            </a:r>
            <a:r>
              <a:rPr lang="ja-JP" altLang="en-US" dirty="0"/>
              <a:t>に対し、自ら </a:t>
            </a:r>
            <a:r>
              <a:rPr lang="en-US" altLang="ja-JP" dirty="0"/>
              <a:t>CVE</a:t>
            </a:r>
            <a:r>
              <a:rPr lang="ja-JP" altLang="en-US" dirty="0"/>
              <a:t> 申請をする必要がなくなります。</a:t>
            </a:r>
            <a:endParaRPr lang="en-US" altLang="ja-JP" dirty="0"/>
          </a:p>
          <a:p>
            <a:pPr>
              <a:defRPr/>
            </a:pPr>
            <a:r>
              <a:rPr lang="ja-JP" altLang="en-US" dirty="0"/>
              <a:t>製品開発者自身が </a:t>
            </a:r>
            <a:r>
              <a:rPr lang="en-US" altLang="ja-JP" dirty="0"/>
              <a:t>CNA</a:t>
            </a:r>
            <a:r>
              <a:rPr lang="ja-JP" altLang="en-US" dirty="0"/>
              <a:t> であれば、脆弱性情報の届出を受けてから公表に至るまでの手続きを効率的にできます。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a:t>
            </a:fld>
            <a:endParaRPr lang="en-US" dirty="0"/>
          </a:p>
        </p:txBody>
      </p:sp>
    </p:spTree>
    <p:extLst>
      <p:ext uri="{BB962C8B-B14F-4D97-AF65-F5344CB8AC3E}">
        <p14:creationId xmlns:p14="http://schemas.microsoft.com/office/powerpoint/2010/main" val="234614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a:defRPr/>
            </a:pPr>
            <a:r>
              <a:rPr lang="ja-JP" altLang="en-US" dirty="0"/>
              <a:t>製品開発者が</a:t>
            </a:r>
            <a:r>
              <a:rPr lang="en-US" altLang="ja-JP" dirty="0"/>
              <a:t> CNA </a:t>
            </a:r>
            <a:r>
              <a:rPr lang="ja-JP" altLang="en-US" dirty="0"/>
              <a:t>として活動することで、</a:t>
            </a:r>
            <a:r>
              <a:rPr lang="en-US" altLang="ja-JP" dirty="0"/>
              <a:t> </a:t>
            </a:r>
            <a:r>
              <a:rPr lang="ja-JP" altLang="en-US" dirty="0"/>
              <a:t>脆弱性情報の公表過程や公表内容を適切に管理することが可能です。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7</a:t>
            </a:fld>
            <a:endParaRPr lang="en-US" dirty="0"/>
          </a:p>
        </p:txBody>
      </p:sp>
    </p:spTree>
    <p:extLst>
      <p:ext uri="{BB962C8B-B14F-4D97-AF65-F5344CB8AC3E}">
        <p14:creationId xmlns:p14="http://schemas.microsoft.com/office/powerpoint/2010/main" val="401708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a:defRPr/>
            </a:pPr>
            <a:r>
              <a:rPr lang="en-US" dirty="0"/>
              <a:t>CNA </a:t>
            </a:r>
            <a:r>
              <a:rPr lang="ja-JP" altLang="en-US" dirty="0"/>
              <a:t>になることで、あなたは国際的なコミュニティの一員となるのです。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8</a:t>
            </a:fld>
            <a:endParaRPr lang="en-US" dirty="0"/>
          </a:p>
        </p:txBody>
      </p:sp>
    </p:spTree>
    <p:extLst>
      <p:ext uri="{BB962C8B-B14F-4D97-AF65-F5344CB8AC3E}">
        <p14:creationId xmlns:p14="http://schemas.microsoft.com/office/powerpoint/2010/main" val="985402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ja-JP" altLang="en-US" dirty="0"/>
              <a:t>企業、プロジェクト、</a:t>
            </a:r>
            <a:r>
              <a:rPr lang="en-US" altLang="ja-JP" dirty="0"/>
              <a:t> </a:t>
            </a:r>
            <a:r>
              <a:rPr lang="ja-JP" altLang="en-US" dirty="0"/>
              <a:t>国や業界団体などの調整機関、バグバウンティプログラム、オープンソースプロジェクト、研究機関、</a:t>
            </a:r>
            <a:r>
              <a:rPr lang="en-US" altLang="ja-JP" dirty="0"/>
              <a:t>Hosted Services </a:t>
            </a:r>
            <a:r>
              <a:rPr lang="ja-JP" altLang="en-US" dirty="0"/>
              <a:t>など、様々な組織が </a:t>
            </a:r>
            <a:r>
              <a:rPr lang="en-US" altLang="ja-JP" dirty="0"/>
              <a:t>CNA</a:t>
            </a:r>
            <a:r>
              <a:rPr lang="ja-JP" altLang="en-US" dirty="0"/>
              <a:t> として活動しています。</a:t>
            </a:r>
            <a:r>
              <a:rPr lang="en-US" altLang="ja-JP" dirty="0"/>
              <a:t> </a:t>
            </a:r>
          </a:p>
          <a:p>
            <a:endParaRPr lang="en-US" altLang="ja-JP" dirty="0"/>
          </a:p>
          <a:p>
            <a:r>
              <a:rPr lang="en-US" dirty="0"/>
              <a:t>C</a:t>
            </a:r>
            <a:r>
              <a:rPr lang="en-US" altLang="ja-JP" dirty="0"/>
              <a:t>NA</a:t>
            </a:r>
            <a:r>
              <a:rPr lang="ja-JP" altLang="en-US" dirty="0"/>
              <a:t> になるには次のいずれかに該当している必要があります。</a:t>
            </a:r>
            <a:endParaRPr lang="en-US" altLang="ja-JP" dirty="0"/>
          </a:p>
          <a:p>
            <a:pPr marL="228600" indent="-228600">
              <a:buFont typeface="+mj-lt"/>
              <a:buAutoNum type="arabicPeriod"/>
            </a:pPr>
            <a:r>
              <a:rPr lang="ja-JP" altLang="en-US" dirty="0"/>
              <a:t>ユーザ数が多い製品の開発者であり、セキュリティアドバイザリの公表までを含む脆弱性対応が確立していること</a:t>
            </a:r>
            <a:endParaRPr lang="en-US" altLang="ja-JP" dirty="0"/>
          </a:p>
          <a:p>
            <a:pPr marL="228600" indent="-228600">
              <a:buFont typeface="+mj-lt"/>
              <a:buAutoNum type="arabicPeriod"/>
            </a:pPr>
            <a:r>
              <a:rPr lang="ja-JP" altLang="en-US" dirty="0"/>
              <a:t>中立的な立場で研究者と製品開発者の間を仲介する調整機関であること</a:t>
            </a:r>
            <a:endParaRPr lang="en-US" altLang="ja-JP" dirty="0"/>
          </a:p>
          <a:p>
            <a:r>
              <a:rPr lang="ja-JP" altLang="en-US" dirty="0"/>
              <a:t>です。</a:t>
            </a:r>
            <a:endParaRPr lang="en-US" altLang="ja-JP" dirty="0"/>
          </a:p>
          <a:p>
            <a:endParaRPr lang="en-US" altLang="ja-JP" dirty="0"/>
          </a:p>
          <a:p>
            <a:r>
              <a:rPr lang="ja-JP" altLang="en-US" dirty="0"/>
              <a:t>そして</a:t>
            </a:r>
            <a:r>
              <a:rPr lang="en-US" altLang="ja-JP" dirty="0"/>
              <a:t> CNA Rules </a:t>
            </a:r>
            <a:r>
              <a:rPr lang="ja-JP" altLang="en-US" dirty="0"/>
              <a:t>に従い活動すること、調整に基づく脆弱性情報公開 </a:t>
            </a:r>
            <a:r>
              <a:rPr lang="en-US" altLang="ja-JP" dirty="0"/>
              <a:t>(Coordinated disclosure)</a:t>
            </a:r>
            <a:r>
              <a:rPr lang="ja-JP" altLang="en-US" dirty="0"/>
              <a:t> を基本原則とすることが求められます。</a:t>
            </a:r>
            <a:endParaRPr lang="en-US" altLang="ja-JP" dirty="0"/>
          </a:p>
          <a:p>
            <a:r>
              <a:rPr lang="ja-JP" altLang="en-US" dirty="0"/>
              <a:t>調整に基づく脆弱性情報公開を行うことで、</a:t>
            </a:r>
            <a:r>
              <a:rPr lang="en-US" altLang="ja-JP" dirty="0"/>
              <a:t>CVE List</a:t>
            </a:r>
            <a:r>
              <a:rPr lang="ja-JP" altLang="en-US" dirty="0"/>
              <a:t> の中に、重複した情報や不正確な情報が混入する可能性を減らすことができます。</a:t>
            </a:r>
            <a:endParaRPr lang="en-US" altLang="ja-JP" dirty="0"/>
          </a:p>
          <a:p>
            <a:r>
              <a:rPr lang="ja-JP" altLang="en-US" dirty="0"/>
              <a:t>なお、</a:t>
            </a:r>
            <a:r>
              <a:rPr lang="en-US" dirty="0"/>
              <a:t>Root </a:t>
            </a:r>
            <a:r>
              <a:rPr lang="ja-JP" altLang="en-US" dirty="0"/>
              <a:t>と</a:t>
            </a:r>
            <a:r>
              <a:rPr lang="en-US" altLang="ja-JP" dirty="0"/>
              <a:t>Program Root </a:t>
            </a:r>
            <a:r>
              <a:rPr lang="ja-JP" altLang="en-US" dirty="0"/>
              <a:t>に関しては </a:t>
            </a:r>
            <a:r>
              <a:rPr lang="en-US" altLang="ja-JP" dirty="0"/>
              <a:t>Governance</a:t>
            </a:r>
            <a:r>
              <a:rPr lang="ja-JP" altLang="en-US" dirty="0"/>
              <a:t> セクションで定義されています。</a:t>
            </a:r>
            <a:endParaRPr lang="en-US" dirty="0"/>
          </a:p>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9</a:t>
            </a:fld>
            <a:endParaRPr lang="en-US" dirty="0"/>
          </a:p>
        </p:txBody>
      </p:sp>
    </p:spTree>
    <p:extLst>
      <p:ext uri="{BB962C8B-B14F-4D97-AF65-F5344CB8AC3E}">
        <p14:creationId xmlns:p14="http://schemas.microsoft.com/office/powerpoint/2010/main" val="3171157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re.org/"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facebook.com/MITREcorp"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Title here</a:t>
            </a:r>
          </a:p>
        </p:txBody>
      </p: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14" name="Slide Number Placeholder 5">
            <a:extLst>
              <a:ext uri="{FF2B5EF4-FFF2-40B4-BE49-F238E27FC236}">
                <a16:creationId xmlns:a16="http://schemas.microsoft.com/office/drawing/2014/main" id="{495288DB-2197-4AA1-9E62-6093715D88C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
        <p:nvSpPr>
          <p:cNvPr id="20" name="Text Box 34">
            <a:extLst>
              <a:ext uri="{FF2B5EF4-FFF2-40B4-BE49-F238E27FC236}">
                <a16:creationId xmlns:a16="http://schemas.microsoft.com/office/drawing/2014/main" id="{64B792E7-8D76-4EA8-9A42-E8F018734208}"/>
              </a:ext>
            </a:extLst>
          </p:cNvPr>
          <p:cNvSpPr txBox="1">
            <a:spLocks noChangeArrowheads="1"/>
          </p:cNvSpPr>
          <p:nvPr userDrawn="1"/>
        </p:nvSpPr>
        <p:spPr bwMode="auto">
          <a:xfrm>
            <a:off x="2802194" y="6299199"/>
            <a:ext cx="8996515"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9DE1C760-2575-4CC9-8ABC-F2519C034CFC}"/>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264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DC7E0-961C-4A00-8B0B-83ECF8E3C463}"/>
              </a:ext>
            </a:extLst>
          </p:cNvPr>
          <p:cNvSpPr>
            <a:spLocks noGrp="1"/>
          </p:cNvSpPr>
          <p:nvPr>
            <p:ph idx="1" hasCustomPrompt="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8" name="Text Box 34">
            <a:extLst>
              <a:ext uri="{FF2B5EF4-FFF2-40B4-BE49-F238E27FC236}">
                <a16:creationId xmlns:a16="http://schemas.microsoft.com/office/drawing/2014/main" id="{5B17FFB1-3C4C-4A5B-BF53-392C4B55DE8D}"/>
              </a:ext>
            </a:extLst>
          </p:cNvPr>
          <p:cNvSpPr txBox="1">
            <a:spLocks noChangeArrowheads="1"/>
          </p:cNvSpPr>
          <p:nvPr userDrawn="1"/>
        </p:nvSpPr>
        <p:spPr bwMode="auto">
          <a:xfrm>
            <a:off x="2807208" y="6300216"/>
            <a:ext cx="9007430"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sp>
        <p:nvSpPr>
          <p:cNvPr id="10" name="Title Placeholder 1">
            <a:extLst>
              <a:ext uri="{FF2B5EF4-FFF2-40B4-BE49-F238E27FC236}">
                <a16:creationId xmlns:a16="http://schemas.microsoft.com/office/drawing/2014/main" id="{95454DF6-E951-45C2-BE23-6FFED9A89952}"/>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pic>
        <p:nvPicPr>
          <p:cNvPr id="12" name="Picture 11" descr="A picture containing text, clipart&#10;&#10;Description automatically generated">
            <a:extLst>
              <a:ext uri="{FF2B5EF4-FFF2-40B4-BE49-F238E27FC236}">
                <a16:creationId xmlns:a16="http://schemas.microsoft.com/office/drawing/2014/main" id="{669B3920-0326-41F7-9CD6-0D19C17CB182}"/>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318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 Box 34">
            <a:extLst>
              <a:ext uri="{FF2B5EF4-FFF2-40B4-BE49-F238E27FC236}">
                <a16:creationId xmlns:a16="http://schemas.microsoft.com/office/drawing/2014/main" id="{518CCD41-A9F7-4B00-93BD-F7845169ECDF}"/>
              </a:ext>
            </a:extLst>
          </p:cNvPr>
          <p:cNvSpPr txBox="1">
            <a:spLocks noChangeArrowheads="1"/>
          </p:cNvSpPr>
          <p:nvPr userDrawn="1"/>
        </p:nvSpPr>
        <p:spPr bwMode="auto">
          <a:xfrm>
            <a:off x="2807208" y="6300216"/>
            <a:ext cx="9035711"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22" name="Picture 21" descr="A picture containing text, clipart&#10;&#10;Description automatically generated">
            <a:extLst>
              <a:ext uri="{FF2B5EF4-FFF2-40B4-BE49-F238E27FC236}">
                <a16:creationId xmlns:a16="http://schemas.microsoft.com/office/drawing/2014/main" id="{A228EA0A-7637-40CF-A7C2-279C21FCA868}"/>
              </a:ext>
            </a:extLst>
          </p:cNvPr>
          <p:cNvPicPr>
            <a:picLocks noChangeAspect="1"/>
          </p:cNvPicPr>
          <p:nvPr userDrawn="1"/>
        </p:nvPicPr>
        <p:blipFill>
          <a:blip r:embed="rId5"/>
          <a:stretch>
            <a:fillRect/>
          </a:stretch>
        </p:blipFill>
        <p:spPr>
          <a:xfrm>
            <a:off x="941832" y="6327030"/>
            <a:ext cx="1265482" cy="343450"/>
          </a:xfrm>
          <a:prstGeom prst="rect">
            <a:avLst/>
          </a:prstGeom>
        </p:spPr>
      </p:pic>
    </p:spTree>
    <p:extLst>
      <p:ext uri="{BB962C8B-B14F-4D97-AF65-F5344CB8AC3E}">
        <p14:creationId xmlns:p14="http://schemas.microsoft.com/office/powerpoint/2010/main" val="115249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10" name="Slide Number Placeholder 5">
            <a:extLst>
              <a:ext uri="{FF2B5EF4-FFF2-40B4-BE49-F238E27FC236}">
                <a16:creationId xmlns:a16="http://schemas.microsoft.com/office/drawing/2014/main" id="{CEB45D1C-3664-40B8-A5D0-E8CCF94E9716}"/>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9" name="Text Box 34">
            <a:extLst>
              <a:ext uri="{FF2B5EF4-FFF2-40B4-BE49-F238E27FC236}">
                <a16:creationId xmlns:a16="http://schemas.microsoft.com/office/drawing/2014/main" id="{7E4E5044-6C8A-430E-8E5C-FC7D4AE93854}"/>
              </a:ext>
            </a:extLst>
          </p:cNvPr>
          <p:cNvSpPr txBox="1">
            <a:spLocks noChangeArrowheads="1"/>
          </p:cNvSpPr>
          <p:nvPr userDrawn="1"/>
        </p:nvSpPr>
        <p:spPr bwMode="auto">
          <a:xfrm>
            <a:off x="2807208" y="6300216"/>
            <a:ext cx="904513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11" name="Picture 10" descr="A picture containing text, clipart&#10;&#10;Description automatically generated">
            <a:extLst>
              <a:ext uri="{FF2B5EF4-FFF2-40B4-BE49-F238E27FC236}">
                <a16:creationId xmlns:a16="http://schemas.microsoft.com/office/drawing/2014/main" id="{9281E901-F9F1-47BA-97D1-E128C7E6395A}"/>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71418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312170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27538" y="1162059"/>
            <a:ext cx="11321562" cy="18609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818" y="1295400"/>
            <a:ext cx="1729468" cy="791415"/>
          </a:xfrm>
          <a:prstGeom prst="rect">
            <a:avLst/>
          </a:prstGeom>
        </p:spPr>
      </p:pic>
      <p:sp>
        <p:nvSpPr>
          <p:cNvPr id="13" name="Slide Number Placeholder 5">
            <a:extLst>
              <a:ext uri="{FF2B5EF4-FFF2-40B4-BE49-F238E27FC236}">
                <a16:creationId xmlns:a16="http://schemas.microsoft.com/office/drawing/2014/main" id="{B7782C9A-11A1-4178-A238-6B25283AF52F}"/>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Box 13">
            <a:extLst>
              <a:ext uri="{FF2B5EF4-FFF2-40B4-BE49-F238E27FC236}">
                <a16:creationId xmlns:a16="http://schemas.microsoft.com/office/drawing/2014/main" id="{17109A21-2439-4CFB-9479-D8A7F30FB2A1}"/>
              </a:ext>
            </a:extLst>
          </p:cNvPr>
          <p:cNvSpPr txBox="1"/>
          <p:nvPr/>
        </p:nvSpPr>
        <p:spPr>
          <a:xfrm>
            <a:off x="3070716" y="2220156"/>
            <a:ext cx="6083673" cy="1846659"/>
          </a:xfrm>
          <a:prstGeom prst="rect">
            <a:avLst/>
          </a:prstGeom>
          <a:noFill/>
        </p:spPr>
        <p:txBody>
          <a:bodyPr wrap="square" rtlCol="0">
            <a:spAutoFit/>
          </a:bodyPr>
          <a:lstStyle/>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MITRE’s mission-driven teams are dedicated to solving problems for a safer world. Through our federally funded R&amp;D centers and public-private partnerships, we work across government to tackle challenges to the safety, stability, and well-being of our nation.</a:t>
            </a:r>
            <a:b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endPar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Learn more </a:t>
            </a:r>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www.mitre.org</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6" name="Picture 5" descr="Facebook Logo">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545" y="4419742"/>
            <a:ext cx="498578" cy="498578"/>
          </a:xfrm>
          <a:prstGeom prst="rect">
            <a:avLst/>
          </a:prstGeom>
        </p:spPr>
      </p:pic>
      <p:pic>
        <p:nvPicPr>
          <p:cNvPr id="15" name="Picture 14" descr="LinkedIn Logo">
            <a:extLst>
              <a:ext uri="{FF2B5EF4-FFF2-40B4-BE49-F238E27FC236}">
                <a16:creationId xmlns:a16="http://schemas.microsoft.com/office/drawing/2014/main" id="{02C622B8-4947-4CAB-8194-8CD6F1245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63" y="4421381"/>
            <a:ext cx="498578" cy="498578"/>
          </a:xfrm>
          <a:prstGeom prst="rect">
            <a:avLst/>
          </a:prstGeom>
        </p:spPr>
      </p:pic>
      <p:pic>
        <p:nvPicPr>
          <p:cNvPr id="17" name="Picture 16" descr="YouTube Logo">
            <a:extLst>
              <a:ext uri="{FF2B5EF4-FFF2-40B4-BE49-F238E27FC236}">
                <a16:creationId xmlns:a16="http://schemas.microsoft.com/office/drawing/2014/main" id="{74F8B3DA-1668-47E0-836F-3E3BFF70CF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81381" y="4427165"/>
            <a:ext cx="1186209" cy="498578"/>
          </a:xfrm>
          <a:prstGeom prst="rect">
            <a:avLst/>
          </a:prstGeom>
        </p:spPr>
      </p:pic>
      <p:pic>
        <p:nvPicPr>
          <p:cNvPr id="19" name="Picture 18" descr="Twitter Logo">
            <a:extLst>
              <a:ext uri="{FF2B5EF4-FFF2-40B4-BE49-F238E27FC236}">
                <a16:creationId xmlns:a16="http://schemas.microsoft.com/office/drawing/2014/main" id="{72F06D0D-7B3F-44C8-895A-1F35137BDE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7514" y="4419742"/>
            <a:ext cx="498578" cy="498578"/>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1" y="274638"/>
            <a:ext cx="9328727" cy="868362"/>
          </a:xfrm>
          <a:prstGeom prst="rect">
            <a:avLst/>
          </a:prstGeom>
        </p:spPr>
        <p:txBody>
          <a:bodyPr vert="horz" lIns="91440" tIns="45720" rIns="91440" bIns="45720" rtlCol="0" anchor="ctr" anchorCtr="0">
            <a:normAutofit/>
          </a:bodyPr>
          <a:lstStyle>
            <a:lvl1pPr>
              <a:lnSpc>
                <a:spcPts val="3200"/>
              </a:lnSpc>
              <a:defRPr>
                <a:solidFill>
                  <a:schemeClr val="tx2"/>
                </a:solidFill>
                <a:latin typeface="Helvetica LT Std" pitchFamily="34" charset="0"/>
                <a:ea typeface="Verdana" pitchFamily="34" charset="0"/>
                <a:cs typeface="Verdana" pitchFamily="34" charset="0"/>
              </a:defRPr>
            </a:lvl1pPr>
          </a:lstStyle>
          <a:p>
            <a:r>
              <a:rPr lang="en-US" dirty="0"/>
              <a:t>Click to edit Master title style</a:t>
            </a:r>
          </a:p>
        </p:txBody>
      </p:sp>
      <p:sp>
        <p:nvSpPr>
          <p:cNvPr id="8" name="Text Placeholder 2"/>
          <p:cNvSpPr>
            <a:spLocks noGrp="1"/>
          </p:cNvSpPr>
          <p:nvPr>
            <p:ph idx="1"/>
          </p:nvPr>
        </p:nvSpPr>
        <p:spPr>
          <a:xfrm>
            <a:off x="812800" y="1447801"/>
            <a:ext cx="10972800" cy="4589745"/>
          </a:xfrm>
          <a:prstGeom prst="rect">
            <a:avLst/>
          </a:prstGeom>
        </p:spPr>
        <p:txBody>
          <a:bodyPr vert="horz" lIns="91440" tIns="45720" rIns="91440" bIns="45720" rtlCol="0">
            <a:normAutofit/>
          </a:bodyPr>
          <a:lstStyle>
            <a:lvl1pPr>
              <a:spcAft>
                <a:spcPts val="600"/>
              </a:spcAft>
              <a:defRPr sz="2000">
                <a:solidFill>
                  <a:schemeClr val="tx1"/>
                </a:solidFill>
                <a:latin typeface="Helvetica LT Std" pitchFamily="34" charset="0"/>
                <a:ea typeface="Verdana" pitchFamily="34" charset="0"/>
                <a:cs typeface="Verdana" pitchFamily="34" charset="0"/>
              </a:defRPr>
            </a:lvl1pPr>
            <a:lvl2pPr>
              <a:spcAft>
                <a:spcPts val="600"/>
              </a:spcAft>
              <a:defRPr sz="2000">
                <a:solidFill>
                  <a:schemeClr val="tx1"/>
                </a:solidFill>
                <a:latin typeface="Helvetica LT Std" pitchFamily="34" charset="0"/>
                <a:ea typeface="Verdana" pitchFamily="34" charset="0"/>
                <a:cs typeface="Verdana" pitchFamily="34" charset="0"/>
              </a:defRPr>
            </a:lvl2pPr>
            <a:lvl3pPr>
              <a:spcAft>
                <a:spcPts val="600"/>
              </a:spcAft>
              <a:defRPr sz="1800">
                <a:solidFill>
                  <a:schemeClr val="tx1"/>
                </a:solidFill>
                <a:latin typeface="Helvetica LT Std" pitchFamily="34" charset="0"/>
                <a:ea typeface="Verdana" pitchFamily="34" charset="0"/>
                <a:cs typeface="Verdana" pitchFamily="34" charset="0"/>
              </a:defRPr>
            </a:lvl3pPr>
          </a:lstStyle>
          <a:p>
            <a:pPr lvl="0"/>
            <a:r>
              <a:rPr lang="en-US" dirty="0"/>
              <a:t>Edit Master text styles</a:t>
            </a:r>
          </a:p>
          <a:p>
            <a:pPr lvl="1"/>
            <a:r>
              <a:rPr lang="en-US" dirty="0"/>
              <a:t>Second level</a:t>
            </a:r>
          </a:p>
          <a:p>
            <a:pPr lvl="2"/>
            <a:r>
              <a:rPr lang="en-US" dirty="0"/>
              <a:t>Third level</a:t>
            </a:r>
          </a:p>
        </p:txBody>
      </p:sp>
      <p:sp>
        <p:nvSpPr>
          <p:cNvPr id="10" name="Slide Number Placeholder 5"/>
          <p:cNvSpPr>
            <a:spLocks noGrp="1"/>
          </p:cNvSpPr>
          <p:nvPr>
            <p:ph type="sldNum" sz="quarter" idx="4"/>
          </p:nvPr>
        </p:nvSpPr>
        <p:spPr>
          <a:xfrm>
            <a:off x="11198321" y="123591"/>
            <a:ext cx="661021" cy="180918"/>
          </a:xfrm>
          <a:prstGeom prst="rect">
            <a:avLst/>
          </a:prstGeom>
        </p:spPr>
        <p:txBody>
          <a:bodyPr vert="horz" lIns="91440" tIns="45720" rIns="91440" bIns="45720" rtlCol="0" anchor="b"/>
          <a:lstStyle>
            <a:lvl1pPr algn="r">
              <a:defRPr sz="1000">
                <a:solidFill>
                  <a:schemeClr val="tx1">
                    <a:tint val="75000"/>
                  </a:schemeClr>
                </a:solidFill>
                <a:latin typeface="Helvetica LT Std" pitchFamily="34" charset="0"/>
              </a:defRPr>
            </a:lvl1pPr>
          </a:lstStyle>
          <a:p>
            <a:r>
              <a:rPr lang="en-US" dirty="0">
                <a:solidFill>
                  <a:srgbClr val="C1CD23"/>
                </a:solidFill>
              </a:rPr>
              <a:t>|</a:t>
            </a:r>
            <a:r>
              <a:rPr lang="en-US" dirty="0"/>
              <a:t> </a:t>
            </a:r>
            <a:fld id="{295008BC-DA31-4D19-837B-EFA4386B05F5}" type="slidenum">
              <a:rPr lang="en-US" smtClean="0">
                <a:solidFill>
                  <a:schemeClr val="tx1">
                    <a:lumMod val="50000"/>
                    <a:lumOff val="50000"/>
                  </a:schemeClr>
                </a:solidFill>
              </a:rPr>
              <a:pPr/>
              <a:t>‹#›</a:t>
            </a:fld>
            <a:r>
              <a:rPr lang="en-US" dirty="0"/>
              <a:t> </a:t>
            </a:r>
            <a:r>
              <a:rPr lang="en-US" dirty="0">
                <a:solidFill>
                  <a:srgbClr val="C1CD23"/>
                </a:solidFill>
              </a:rPr>
              <a:t>|</a:t>
            </a:r>
          </a:p>
        </p:txBody>
      </p:sp>
      <p:pic>
        <p:nvPicPr>
          <p:cNvPr id="5" name="Picture 4">
            <a:extLst>
              <a:ext uri="{FF2B5EF4-FFF2-40B4-BE49-F238E27FC236}">
                <a16:creationId xmlns:a16="http://schemas.microsoft.com/office/drawing/2014/main" id="{FAE96631-AC9A-4136-AD4E-1031F234CF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E3ABD851-716C-4BCD-AE29-6EB30713EBF9}"/>
              </a:ext>
            </a:extLst>
          </p:cNvPr>
          <p:cNvSpPr txBox="1">
            <a:spLocks noChangeArrowheads="1"/>
          </p:cNvSpPr>
          <p:nvPr userDrawn="1"/>
        </p:nvSpPr>
        <p:spPr bwMode="auto">
          <a:xfrm>
            <a:off x="3957403" y="6327030"/>
            <a:ext cx="7651826"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20137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chemeClr val="accent1"/>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0" r:id="rId4"/>
    <p:sldLayoutId id="2147483661" r:id="rId5"/>
    <p:sldLayoutId id="2147483668" r:id="rId6"/>
    <p:sldLayoutId id="2147483669" r:id="rId7"/>
    <p:sldLayoutId id="2147483664" r:id="rId8"/>
    <p:sldLayoutId id="2147483670" r:id="rId9"/>
  </p:sldLayoutIdLst>
  <p:hf hdr="0" dt="0"/>
  <p:txStyles>
    <p:title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hyperlink" Target="https://cve.mitre.org/about/termsofuse.html"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hyperlink" Target="https://msdn.microsoft.com/en-us/library/cc751383.aspx"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hyperlink" Target="https://cve.mitre.org/cve/request_id.html#cna_participants"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8.png"/><Relationship Id="rId2" Type="http://schemas.microsoft.com/office/2007/relationships/media" Target="../media/media32.m4a"/><Relationship Id="rId1" Type="http://schemas.openxmlformats.org/officeDocument/2006/relationships/tags" Target="../tags/tag3.xml"/><Relationship Id="rId6" Type="http://schemas.openxmlformats.org/officeDocument/2006/relationships/hyperlink" Target="https://cveproject.github.io/docs/cna/processes_documentation/index.html" TargetMode="Externa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github.com/CVEProject/cvelist" TargetMode="External"/><Relationship Id="rId3" Type="http://schemas.openxmlformats.org/officeDocument/2006/relationships/slideLayout" Target="../slideLayouts/slideLayout2.xml"/><Relationship Id="rId7" Type="http://schemas.openxmlformats.org/officeDocument/2006/relationships/hyperlink" Target="https://github.com/CVEProject/CVE-Services" TargetMode="External"/><Relationship Id="rId12" Type="http://schemas.openxmlformats.org/officeDocument/2006/relationships/image" Target="../media/image8.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github.com/CVEProject/automation-working-group/blob/master/CAWG_Charter_DRAFT.md" TargetMode="External"/><Relationship Id="rId11" Type="http://schemas.openxmlformats.org/officeDocument/2006/relationships/hyperlink" Target="https://github.com/CVEProject/automation-working-group" TargetMode="External"/><Relationship Id="rId5" Type="http://schemas.openxmlformats.org/officeDocument/2006/relationships/hyperlink" Target="https://github.com/CVEProject/CVE-ID-Allocation-Service" TargetMode="External"/><Relationship Id="rId10" Type="http://schemas.openxmlformats.org/officeDocument/2006/relationships/hyperlink" Target="https://github.com/CVEProject/CNA-registry-project-AWG" TargetMode="External"/><Relationship Id="rId4" Type="http://schemas.openxmlformats.org/officeDocument/2006/relationships/notesSlide" Target="../notesSlides/notesSlide33.xml"/><Relationship Id="rId9" Type="http://schemas.openxmlformats.org/officeDocument/2006/relationships/hyperlink" Target="https://github.com/CVEProject/automation-working-group/tree/master/cve_json_schema"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github.com/CVEProject/strategic-planning-working-group"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cve.mitre.org/working_group_documents/CNACWG_Charter_v1.0.pdf" TargetMode="External"/><Relationship Id="rId5" Type="http://schemas.openxmlformats.org/officeDocument/2006/relationships/hyperlink" Target="https://cve.mitre.org/cve/cna.html"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cve.mitre.org/OCWG_Charter_Version_1.0.2.pdf" TargetMode="External"/><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mailto:cna-coordinator@mitre.org" TargetMode="External"/><Relationship Id="rId5" Type="http://schemas.openxmlformats.org/officeDocument/2006/relationships/hyperlink" Target="https://cveform.mitre.org/" TargetMode="External"/><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a:xfrm>
            <a:off x="1009527" y="368932"/>
            <a:ext cx="10062663" cy="1981200"/>
          </a:xfrm>
        </p:spPr>
        <p:txBody>
          <a:bodyPr>
            <a:normAutofit/>
          </a:bodyPr>
          <a:lstStyle/>
          <a:p>
            <a:r>
              <a:rPr lang="en-US" sz="3600" dirty="0"/>
              <a:t>Becoming a CVE Numbering Authority (CNA)</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a:xfrm>
            <a:off x="1044164" y="2568943"/>
            <a:ext cx="9627524" cy="389923"/>
          </a:xfrm>
        </p:spPr>
        <p:txBody>
          <a:bodyPr/>
          <a:lstStyle/>
          <a:p>
            <a:r>
              <a:rPr lang="en-US" dirty="0"/>
              <a:t>CVE Team</a:t>
            </a:r>
          </a:p>
        </p:txBody>
      </p:sp>
      <p:pic>
        <p:nvPicPr>
          <p:cNvPr id="12" name="Audio 11">
            <a:hlinkClick r:id="" action="ppaction://media"/>
            <a:extLst>
              <a:ext uri="{FF2B5EF4-FFF2-40B4-BE49-F238E27FC236}">
                <a16:creationId xmlns:a16="http://schemas.microsoft.com/office/drawing/2014/main" id="{BE02509E-75FF-47C1-B60E-72D78F079B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1121748"/>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1200"/>
              </a:spcBef>
              <a:spcAft>
                <a:spcPts val="1200"/>
              </a:spcAft>
              <a:buClr>
                <a:schemeClr val="tx2"/>
              </a:buClr>
              <a:buSzPct val="120000"/>
              <a:buFont typeface="Wingdings" pitchFamily="2" charset="2"/>
              <a:buChar char="§"/>
            </a:pPr>
            <a:r>
              <a:rPr lang="en-US" dirty="0"/>
              <a:t>There is no monetary fee</a:t>
            </a:r>
          </a:p>
          <a:p>
            <a:pPr marL="231775" indent="-231775">
              <a:spcBef>
                <a:spcPts val="1200"/>
              </a:spcBef>
              <a:spcAft>
                <a:spcPts val="1200"/>
              </a:spcAft>
              <a:buClr>
                <a:schemeClr val="tx2"/>
              </a:buClr>
              <a:buSzPct val="120000"/>
              <a:buFont typeface="Wingdings" pitchFamily="2" charset="2"/>
              <a:buChar char="§"/>
            </a:pPr>
            <a:r>
              <a:rPr lang="en-US" dirty="0"/>
              <a:t>There is no contract to sign</a:t>
            </a:r>
          </a:p>
          <a:p>
            <a:pPr marL="231775" indent="-231775">
              <a:spcBef>
                <a:spcPts val="1200"/>
              </a:spcBef>
              <a:spcAft>
                <a:spcPts val="1200"/>
              </a:spcAft>
              <a:buClr>
                <a:schemeClr val="tx2"/>
              </a:buClr>
              <a:buSzPct val="120000"/>
              <a:buFont typeface="Wingdings" pitchFamily="2" charset="2"/>
              <a:buChar char="§"/>
            </a:pPr>
            <a:r>
              <a:rPr lang="en-US" dirty="0"/>
              <a:t>You are expected to put in the time and effort to implement the CNA Rules</a:t>
            </a:r>
          </a:p>
          <a:p>
            <a:pPr marL="515938" lvl="1">
              <a:spcBef>
                <a:spcPts val="1200"/>
              </a:spcBef>
              <a:spcAft>
                <a:spcPts val="1200"/>
              </a:spcAft>
              <a:buClr>
                <a:schemeClr val="tx2"/>
              </a:buClr>
              <a:buSzPct val="120000"/>
              <a:buChar char="–"/>
            </a:pPr>
            <a:endParaRPr lang="en-US" dirty="0"/>
          </a:p>
          <a:p>
            <a:pPr marL="515938" lvl="1">
              <a:spcBef>
                <a:spcPts val="0"/>
              </a:spcBef>
              <a:buClr>
                <a:schemeClr val="tx2"/>
              </a:buClr>
              <a:buSzPct val="120000"/>
              <a:buChar char="–"/>
            </a:pPr>
            <a:endParaRPr lang="en-US" dirty="0"/>
          </a:p>
        </p:txBody>
      </p:sp>
      <p:sp>
        <p:nvSpPr>
          <p:cNvPr id="5" name="Slide Number Placeholder 3">
            <a:extLst>
              <a:ext uri="{FF2B5EF4-FFF2-40B4-BE49-F238E27FC236}">
                <a16:creationId xmlns:a16="http://schemas.microsoft.com/office/drawing/2014/main" id="{2E5C0077-4E55-4F43-B429-856E48B9026E}"/>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10</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Cost of Being a CNA</a:t>
            </a:r>
          </a:p>
        </p:txBody>
      </p:sp>
      <p:pic>
        <p:nvPicPr>
          <p:cNvPr id="12" name="Audio 11">
            <a:hlinkClick r:id="" action="ppaction://media"/>
            <a:extLst>
              <a:ext uri="{FF2B5EF4-FFF2-40B4-BE49-F238E27FC236}">
                <a16:creationId xmlns:a16="http://schemas.microsoft.com/office/drawing/2014/main" id="{C961CE4B-93E6-41E1-B021-8767FA502F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1539766"/>
      </p:ext>
    </p:extLst>
  </p:cSld>
  <p:clrMapOvr>
    <a:masterClrMapping/>
  </p:clrMapOvr>
  <mc:AlternateContent xmlns:mc="http://schemas.openxmlformats.org/markup-compatibility/2006" xmlns:p14="http://schemas.microsoft.com/office/powerpoint/2010/main">
    <mc:Choice Requires="p14">
      <p:transition spd="slow" p14:dur="2000" advTm="12070"/>
    </mc:Choice>
    <mc:Fallback xmlns="">
      <p:transition spd="slow" advTm="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021DB5-1228-4B21-AB64-D9974E2AC382}"/>
              </a:ext>
            </a:extLst>
          </p:cNvPr>
          <p:cNvSpPr txBox="1">
            <a:spLocks/>
          </p:cNvSpPr>
          <p:nvPr/>
        </p:nvSpPr>
        <p:spPr>
          <a:xfrm>
            <a:off x="609600" y="234214"/>
            <a:ext cx="9328727" cy="86836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nSpc>
                <a:spcPts val="3200"/>
              </a:lnSpc>
            </a:pPr>
            <a:r>
              <a:rPr lang="en-US" dirty="0">
                <a:latin typeface="Helvetica LT Std" pitchFamily="34" charset="0"/>
                <a:ea typeface="Verdana" pitchFamily="34" charset="0"/>
              </a:rPr>
              <a:t>Requirements for becoming a CNA</a:t>
            </a:r>
          </a:p>
        </p:txBody>
      </p:sp>
      <p:sp>
        <p:nvSpPr>
          <p:cNvPr id="5" name="Content Placeholder 2">
            <a:extLst>
              <a:ext uri="{FF2B5EF4-FFF2-40B4-BE49-F238E27FC236}">
                <a16:creationId xmlns:a16="http://schemas.microsoft.com/office/drawing/2014/main" id="{E505EAE8-AF92-4078-9A4A-80585E8664DD}"/>
              </a:ext>
            </a:extLst>
          </p:cNvPr>
          <p:cNvSpPr txBox="1">
            <a:spLocks/>
          </p:cNvSpPr>
          <p:nvPr/>
        </p:nvSpPr>
        <p:spPr>
          <a:xfrm>
            <a:off x="609600" y="1599861"/>
            <a:ext cx="10972800" cy="3654192"/>
          </a:xfrm>
          <a:prstGeom prst="rect">
            <a:avLst/>
          </a:prstGeom>
        </p:spPr>
        <p:txBody>
          <a:bodyPr vert="horz" lIns="91440" tIns="45720" rIns="91440" bIns="45720" rtlCol="0">
            <a:normAutofit/>
          </a:bodyPr>
          <a:lstStyle>
            <a:lvl1pPr marL="231775" indent="-231775">
              <a:lnSpc>
                <a:spcPct val="90000"/>
              </a:lnSpc>
              <a:spcBef>
                <a:spcPts val="0"/>
              </a:spcBef>
              <a:spcAft>
                <a:spcPts val="600"/>
              </a:spcAft>
              <a:buClr>
                <a:schemeClr val="tx2"/>
              </a:buClr>
              <a:buSzPct val="120000"/>
              <a:buFont typeface="Wingdings" pitchFamily="2" charset="2"/>
              <a:buChar char="§"/>
              <a:defRPr lang="en-US" sz="2000" b="1">
                <a:latin typeface="Helvetica LT Std"/>
                <a:cs typeface="Arial" pitchFamily="34" charset="0"/>
              </a:defRPr>
            </a:lvl1pPr>
            <a:lvl2pPr marL="515938" lvl="1" indent="-228600">
              <a:lnSpc>
                <a:spcPct val="90000"/>
              </a:lnSpc>
              <a:spcBef>
                <a:spcPts val="0"/>
              </a:spcBef>
              <a:spcAft>
                <a:spcPts val="600"/>
              </a:spcAft>
              <a:buClr>
                <a:schemeClr val="tx2"/>
              </a:buClr>
              <a:buSzPct val="120000"/>
              <a:buFont typeface="Arial" panose="020B0604020202020204" pitchFamily="34" charset="0"/>
              <a:buChar char="–"/>
              <a:defRPr lang="en-US" sz="2000">
                <a:latin typeface="Helvetica LT Std"/>
                <a:cs typeface="Arial" pitchFamily="34" charset="0"/>
              </a:defRPr>
            </a:lvl2pPr>
            <a:lvl3pPr marL="1143000" indent="-228600">
              <a:lnSpc>
                <a:spcPct val="90000"/>
              </a:lnSpc>
              <a:spcBef>
                <a:spcPts val="500"/>
              </a:spcBef>
              <a:spcAft>
                <a:spcPts val="600"/>
              </a:spcAft>
              <a:buFont typeface="Arial" panose="020B0604020202020204" pitchFamily="34" charset="0"/>
              <a:buChar char="•"/>
              <a:defRPr lang="en-US">
                <a:latin typeface="Helvetica LT Std" pitchFamily="34" charset="0"/>
                <a:ea typeface="Verdana" pitchFamily="34" charset="0"/>
                <a:cs typeface="Verdana" pitchFamily="34" charset="0"/>
              </a:defRPr>
            </a:lvl3pPr>
            <a:lvl4pPr marL="1600200" indent="-228600">
              <a:lnSpc>
                <a:spcPct val="90000"/>
              </a:lnSpc>
              <a:spcBef>
                <a:spcPts val="500"/>
              </a:spcBef>
              <a:buFont typeface="Arial" panose="020B0604020202020204" pitchFamily="34" charset="0"/>
              <a:buChar char="•"/>
              <a:defRPr lang="en-US" sz="2394" smtClean="0">
                <a:latin typeface="Arial" pitchFamily="34" charset="0"/>
                <a:cs typeface="Arial" pitchFamily="34" charset="0"/>
              </a:defRPr>
            </a:lvl4pPr>
            <a:lvl5pPr marL="2057400" indent="-228600">
              <a:lnSpc>
                <a:spcPct val="90000"/>
              </a:lnSpc>
              <a:spcBef>
                <a:spcPts val="500"/>
              </a:spcBef>
              <a:buFont typeface="Arial" panose="020B0604020202020204" pitchFamily="34" charset="0"/>
              <a:buChar char="•"/>
              <a:defRPr lang="en-US" sz="2394">
                <a:latin typeface="Arial" pitchFamily="34" charset="0"/>
                <a:cs typeface="Arial"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1200"/>
              </a:spcBef>
              <a:spcAft>
                <a:spcPts val="1200"/>
              </a:spcAft>
            </a:pPr>
            <a:r>
              <a:rPr lang="en-US" dirty="0">
                <a:latin typeface="Tahoma" panose="020B0604030504040204" pitchFamily="34" charset="0"/>
                <a:ea typeface="Tahoma" panose="020B0604030504040204" pitchFamily="34" charset="0"/>
                <a:cs typeface="Tahoma" panose="020B0604030504040204" pitchFamily="34" charset="0"/>
              </a:rPr>
              <a:t>Have a public vulnerability disclosure policy.</a:t>
            </a:r>
          </a:p>
          <a:p>
            <a:pPr>
              <a:spcBef>
                <a:spcPts val="1200"/>
              </a:spcBef>
              <a:spcAft>
                <a:spcPts val="1200"/>
              </a:spcAft>
            </a:pPr>
            <a:r>
              <a:rPr lang="en-US" dirty="0">
                <a:latin typeface="Tahoma" panose="020B0604030504040204" pitchFamily="34" charset="0"/>
                <a:ea typeface="Tahoma" panose="020B0604030504040204" pitchFamily="34" charset="0"/>
                <a:cs typeface="Tahoma" panose="020B0604030504040204" pitchFamily="34" charset="0"/>
              </a:rPr>
              <a:t>Have a public source for new vulnerability disclosures.</a:t>
            </a:r>
          </a:p>
          <a:p>
            <a:pPr>
              <a:spcBef>
                <a:spcPts val="1200"/>
              </a:spcBef>
              <a:spcAft>
                <a:spcPts val="1200"/>
              </a:spcAft>
            </a:pPr>
            <a:r>
              <a:rPr lang="en-US" dirty="0">
                <a:latin typeface="Tahoma" panose="020B0604030504040204" pitchFamily="34" charset="0"/>
                <a:ea typeface="Tahoma" panose="020B0604030504040204" pitchFamily="34" charset="0"/>
                <a:cs typeface="Tahoma" panose="020B0604030504040204" pitchFamily="34" charset="0"/>
              </a:rPr>
              <a:t>Agree to the </a:t>
            </a:r>
            <a:r>
              <a:rPr lang="en-US" dirty="0">
                <a:latin typeface="Tahoma" panose="020B0604030504040204" pitchFamily="34" charset="0"/>
                <a:ea typeface="Tahoma" panose="020B0604030504040204" pitchFamily="34" charset="0"/>
                <a:cs typeface="Tahoma" panose="020B0604030504040204" pitchFamily="34" charset="0"/>
                <a:hlinkClick r:id="rId5"/>
              </a:rPr>
              <a:t>CVE Terms of Use</a:t>
            </a:r>
            <a:r>
              <a:rPr lang="en-US" dirty="0">
                <a:latin typeface="Tahoma" panose="020B0604030504040204" pitchFamily="34" charset="0"/>
                <a:ea typeface="Tahoma" panose="020B0604030504040204" pitchFamily="34" charset="0"/>
                <a:cs typeface="Tahoma" panose="020B0604030504040204" pitchFamily="34" charset="0"/>
              </a:rPr>
              <a:t>.</a:t>
            </a:r>
          </a:p>
        </p:txBody>
      </p:sp>
      <p:pic>
        <p:nvPicPr>
          <p:cNvPr id="9" name="Audio 8">
            <a:hlinkClick r:id="" action="ppaction://media"/>
            <a:extLst>
              <a:ext uri="{FF2B5EF4-FFF2-40B4-BE49-F238E27FC236}">
                <a16:creationId xmlns:a16="http://schemas.microsoft.com/office/drawing/2014/main" id="{4880CE21-29AF-4D5A-A72B-C581EFF08D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523599963"/>
      </p:ext>
    </p:extLst>
  </p:cSld>
  <p:clrMapOvr>
    <a:masterClrMapping/>
  </p:clrMapOvr>
  <mc:AlternateContent xmlns:mc="http://schemas.openxmlformats.org/markup-compatibility/2006" xmlns:p14="http://schemas.microsoft.com/office/powerpoint/2010/main">
    <mc:Choice Requires="p14">
      <p:transition spd="slow" p14:dur="2000" advTm="21429"/>
    </mc:Choice>
    <mc:Fallback xmlns="">
      <p:transition spd="slow" advTm="21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Organizing Your CNA Program</a:t>
            </a:r>
          </a:p>
        </p:txBody>
      </p:sp>
      <p:sp>
        <p:nvSpPr>
          <p:cNvPr id="4" name="Slide Number Placeholder 3">
            <a:extLst>
              <a:ext uri="{FF2B5EF4-FFF2-40B4-BE49-F238E27FC236}">
                <a16:creationId xmlns:a16="http://schemas.microsoft.com/office/drawing/2014/main" id="{7E358738-C2DF-41FA-9A64-13D99539CAF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12</a:t>
            </a:fld>
            <a:r>
              <a:rPr lang="en-US" sz="1400"/>
              <a:t> </a:t>
            </a:r>
            <a:r>
              <a:rPr lang="en-US" sz="1400">
                <a:solidFill>
                  <a:srgbClr val="C1CD23"/>
                </a:solidFill>
              </a:rPr>
              <a:t>|</a:t>
            </a:r>
            <a:endParaRPr lang="en-US" sz="1400" dirty="0">
              <a:solidFill>
                <a:srgbClr val="C1CD23"/>
              </a:solidFill>
            </a:endParaRPr>
          </a:p>
        </p:txBody>
      </p:sp>
      <p:pic>
        <p:nvPicPr>
          <p:cNvPr id="7" name="Audio 6">
            <a:hlinkClick r:id="" action="ppaction://media"/>
            <a:extLst>
              <a:ext uri="{FF2B5EF4-FFF2-40B4-BE49-F238E27FC236}">
                <a16:creationId xmlns:a16="http://schemas.microsoft.com/office/drawing/2014/main" id="{14EF3E1A-B89C-47F8-A0DC-5C126DC2DE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8326176"/>
      </p:ext>
    </p:extLst>
  </p:cSld>
  <p:clrMapOvr>
    <a:masterClrMapping/>
  </p:clrMapOvr>
  <mc:AlternateContent xmlns:mc="http://schemas.openxmlformats.org/markup-compatibility/2006" xmlns:p14="http://schemas.microsoft.com/office/powerpoint/2010/main">
    <mc:Choice Requires="p14">
      <p:transition spd="slow" p14:dur="2000" advTm="3540"/>
    </mc:Choice>
    <mc:Fallback xmlns="">
      <p:transition spd="slow" advTm="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lnSpcReduction="10000"/>
          </a:bodyPr>
          <a:lstStyle/>
          <a:p>
            <a:pPr marL="231775" indent="-231775">
              <a:spcBef>
                <a:spcPts val="1200"/>
              </a:spcBef>
              <a:buClr>
                <a:schemeClr val="tx2"/>
              </a:buClr>
              <a:buSzPct val="120000"/>
              <a:buFont typeface="Wingdings" pitchFamily="2" charset="2"/>
              <a:buChar char="§"/>
            </a:pPr>
            <a:r>
              <a:rPr lang="en-US" dirty="0">
                <a:latin typeface="Helvetica LT Std"/>
                <a:ea typeface="+mn-ea"/>
                <a:cs typeface="Arial" pitchFamily="34" charset="0"/>
              </a:rPr>
              <a:t>How you set up your CNA program is influenced by how your organization is configured. </a:t>
            </a:r>
          </a:p>
          <a:p>
            <a:pPr marL="231775" indent="-231775">
              <a:spcBef>
                <a:spcPts val="1200"/>
              </a:spcBef>
              <a:buClr>
                <a:schemeClr val="tx2"/>
              </a:buClr>
              <a:buSzPct val="120000"/>
              <a:buFont typeface="Wingdings" pitchFamily="2" charset="2"/>
              <a:buChar char="§"/>
            </a:pPr>
            <a:r>
              <a:rPr lang="en-US" dirty="0">
                <a:latin typeface="Helvetica LT Std"/>
                <a:ea typeface="+mn-ea"/>
                <a:cs typeface="Arial" pitchFamily="34" charset="0"/>
              </a:rPr>
              <a:t>Most organizations designate a single group to manage their CNA program; however, that is not always the case. For example:</a:t>
            </a:r>
          </a:p>
          <a:p>
            <a:pPr marL="515938" lvl="1">
              <a:spcBef>
                <a:spcPts val="1200"/>
              </a:spcBef>
              <a:buClr>
                <a:schemeClr val="tx2"/>
              </a:buClr>
              <a:buSzPct val="120000"/>
              <a:buChar char="–"/>
            </a:pPr>
            <a:r>
              <a:rPr lang="en-US" dirty="0">
                <a:latin typeface="Helvetica LT Std"/>
                <a:ea typeface="+mn-ea"/>
                <a:cs typeface="Arial" pitchFamily="34" charset="0"/>
              </a:rPr>
              <a:t>The Android and Chrome PSIRTs work independently and act as their own CNAs, even though they are both part of Google</a:t>
            </a:r>
          </a:p>
          <a:p>
            <a:pPr marL="515938" lvl="1">
              <a:spcBef>
                <a:spcPts val="1200"/>
              </a:spcBef>
              <a:buClr>
                <a:schemeClr val="tx2"/>
              </a:buClr>
              <a:buSzPct val="120000"/>
              <a:buChar char="–"/>
            </a:pPr>
            <a:r>
              <a:rPr lang="en-US" dirty="0">
                <a:latin typeface="Helvetica LT Std"/>
                <a:ea typeface="+mn-ea"/>
                <a:cs typeface="Arial" pitchFamily="34" charset="0"/>
              </a:rPr>
              <a:t>Cisco and Cisco </a:t>
            </a:r>
            <a:r>
              <a:rPr lang="en-US" dirty="0" err="1">
                <a:latin typeface="Helvetica LT Std"/>
                <a:ea typeface="+mn-ea"/>
                <a:cs typeface="Arial" pitchFamily="34" charset="0"/>
              </a:rPr>
              <a:t>Talos</a:t>
            </a:r>
            <a:r>
              <a:rPr lang="en-US" dirty="0">
                <a:latin typeface="Helvetica LT Std"/>
                <a:ea typeface="+mn-ea"/>
                <a:cs typeface="Arial" pitchFamily="34" charset="0"/>
              </a:rPr>
              <a:t> are separate CNAs due to their vastly different scopes (i.e., Cisco products versus the vulnerabilities they found during their research)</a:t>
            </a:r>
          </a:p>
          <a:p>
            <a:pPr marL="515938" lvl="1">
              <a:spcBef>
                <a:spcPts val="1200"/>
              </a:spcBef>
              <a:buClr>
                <a:schemeClr val="tx2"/>
              </a:buClr>
              <a:buSzPct val="120000"/>
              <a:buChar char="–"/>
            </a:pPr>
            <a:r>
              <a:rPr lang="en-US" dirty="0">
                <a:latin typeface="Helvetica LT Std"/>
                <a:ea typeface="+mn-ea"/>
                <a:cs typeface="Arial" pitchFamily="34" charset="0"/>
              </a:rPr>
              <a:t>Within Dell, the Dell CNA covers Dell, EMC products, and the products of many of their subsidiary companies; however, they do not cover VMware or Pivotal, which have their own CNA program</a:t>
            </a:r>
          </a:p>
        </p:txBody>
      </p:sp>
      <p:sp>
        <p:nvSpPr>
          <p:cNvPr id="5" name="Slide Number Placeholder 3">
            <a:extLst>
              <a:ext uri="{FF2B5EF4-FFF2-40B4-BE49-F238E27FC236}">
                <a16:creationId xmlns:a16="http://schemas.microsoft.com/office/drawing/2014/main" id="{2DBEAEE1-B64B-46DA-BE6A-DB13AC5F58F9}"/>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13</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Organizing Your CNA Program</a:t>
            </a:r>
          </a:p>
        </p:txBody>
      </p:sp>
      <p:pic>
        <p:nvPicPr>
          <p:cNvPr id="9" name="Audio 8">
            <a:hlinkClick r:id="" action="ppaction://media"/>
            <a:extLst>
              <a:ext uri="{FF2B5EF4-FFF2-40B4-BE49-F238E27FC236}">
                <a16:creationId xmlns:a16="http://schemas.microsoft.com/office/drawing/2014/main" id="{BBF144F0-D41D-4FB3-92BB-C78505B716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01063697"/>
      </p:ext>
    </p:extLst>
  </p:cSld>
  <p:clrMapOvr>
    <a:masterClrMapping/>
  </p:clrMapOvr>
  <mc:AlternateContent xmlns:mc="http://schemas.openxmlformats.org/markup-compatibility/2006" xmlns:p14="http://schemas.microsoft.com/office/powerpoint/2010/main">
    <mc:Choice Requires="p14">
      <p:transition spd="slow" p14:dur="2000" advTm="46437"/>
    </mc:Choice>
    <mc:Fallback xmlns="">
      <p:transition spd="slow" advTm="46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a:extLst>
              <a:ext uri="{FF2B5EF4-FFF2-40B4-BE49-F238E27FC236}">
                <a16:creationId xmlns:a16="http://schemas.microsoft.com/office/drawing/2014/main" id="{AC9C7486-7297-46CD-8C1E-FC9614A3FE80}"/>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14</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BB4AC4D2-E7A9-4D50-9445-31FF83961B11}"/>
              </a:ext>
            </a:extLst>
          </p:cNvPr>
          <p:cNvSpPr>
            <a:spLocks noGrp="1"/>
          </p:cNvSpPr>
          <p:nvPr>
            <p:ph type="title"/>
          </p:nvPr>
        </p:nvSpPr>
        <p:spPr/>
        <p:txBody>
          <a:bodyPr/>
          <a:lstStyle/>
          <a:p>
            <a:r>
              <a:rPr lang="en-US" dirty="0"/>
              <a:t>Single CNA for the Entire Organization</a:t>
            </a:r>
          </a:p>
        </p:txBody>
      </p:sp>
      <p:grpSp>
        <p:nvGrpSpPr>
          <p:cNvPr id="5" name="Group 4">
            <a:extLst>
              <a:ext uri="{FF2B5EF4-FFF2-40B4-BE49-F238E27FC236}">
                <a16:creationId xmlns:a16="http://schemas.microsoft.com/office/drawing/2014/main" id="{56BDCC51-D43B-4CFD-9DBA-37423E26DB19}"/>
              </a:ext>
            </a:extLst>
          </p:cNvPr>
          <p:cNvGrpSpPr/>
          <p:nvPr/>
        </p:nvGrpSpPr>
        <p:grpSpPr>
          <a:xfrm>
            <a:off x="8477238" y="1319753"/>
            <a:ext cx="1370119" cy="1643530"/>
            <a:chOff x="1965009" y="3297677"/>
            <a:chExt cx="1560041" cy="1923459"/>
          </a:xfrm>
        </p:grpSpPr>
        <p:sp>
          <p:nvSpPr>
            <p:cNvPr id="6" name="Oval 5">
              <a:extLst>
                <a:ext uri="{FF2B5EF4-FFF2-40B4-BE49-F238E27FC236}">
                  <a16:creationId xmlns:a16="http://schemas.microsoft.com/office/drawing/2014/main" id="{229186FE-86D4-4A60-9A21-5EBA0AB65A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E1320E1-6972-492F-BC8F-2CB97A863E4E}"/>
                </a:ext>
              </a:extLst>
            </p:cNvPr>
            <p:cNvSpPr txBox="1"/>
            <p:nvPr/>
          </p:nvSpPr>
          <p:spPr>
            <a:xfrm>
              <a:off x="1965009" y="4824919"/>
              <a:ext cx="1560041" cy="396217"/>
            </a:xfrm>
            <a:prstGeom prst="rect">
              <a:avLst/>
            </a:prstGeom>
            <a:noFill/>
          </p:spPr>
          <p:txBody>
            <a:bodyPr wrap="none" rtlCol="0">
              <a:spAutoFit/>
            </a:bodyPr>
            <a:lstStyle/>
            <a:p>
              <a:r>
                <a:rPr lang="en-US" sz="1600" dirty="0"/>
                <a:t>Service Area 1</a:t>
              </a:r>
            </a:p>
          </p:txBody>
        </p:sp>
        <p:grpSp>
          <p:nvGrpSpPr>
            <p:cNvPr id="9" name="Content Placeholder 6" descr="Group of women">
              <a:extLst>
                <a:ext uri="{FF2B5EF4-FFF2-40B4-BE49-F238E27FC236}">
                  <a16:creationId xmlns:a16="http://schemas.microsoft.com/office/drawing/2014/main" id="{FEE905CF-0879-498A-8E10-151E48D42DAD}"/>
                </a:ext>
              </a:extLst>
            </p:cNvPr>
            <p:cNvGrpSpPr/>
            <p:nvPr/>
          </p:nvGrpSpPr>
          <p:grpSpPr>
            <a:xfrm>
              <a:off x="2266543" y="3604098"/>
              <a:ext cx="914400" cy="914400"/>
              <a:chOff x="2266543" y="3604098"/>
              <a:chExt cx="914400" cy="914400"/>
            </a:xfrm>
          </p:grpSpPr>
          <p:sp>
            <p:nvSpPr>
              <p:cNvPr id="10" name="Freeform: Shape 9">
                <a:extLst>
                  <a:ext uri="{FF2B5EF4-FFF2-40B4-BE49-F238E27FC236}">
                    <a16:creationId xmlns:a16="http://schemas.microsoft.com/office/drawing/2014/main" id="{01190662-627E-4B0A-80A6-E0D68CF81CCB}"/>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2FFFA39-DE03-4771-BF4E-550FB3D9982B}"/>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2C818E3-BAA0-44AC-8E04-B1DBBCA15CC8}"/>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B54C5D8-114E-4484-A4A0-65355FFD9F6F}"/>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797D039-1DB6-4577-9D69-5B318EBFF93E}"/>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93CF34B-959E-465D-A2C3-102F731B6338}"/>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B5695B68-95ED-4AFF-B0BA-4BCB3F97375D}"/>
              </a:ext>
            </a:extLst>
          </p:cNvPr>
          <p:cNvGrpSpPr/>
          <p:nvPr/>
        </p:nvGrpSpPr>
        <p:grpSpPr>
          <a:xfrm>
            <a:off x="3441828" y="2647073"/>
            <a:ext cx="1439693" cy="1928029"/>
            <a:chOff x="2003897" y="2896890"/>
            <a:chExt cx="1439693" cy="1928029"/>
          </a:xfrm>
        </p:grpSpPr>
        <p:sp>
          <p:nvSpPr>
            <p:cNvPr id="17" name="Oval 16">
              <a:extLst>
                <a:ext uri="{FF2B5EF4-FFF2-40B4-BE49-F238E27FC236}">
                  <a16:creationId xmlns:a16="http://schemas.microsoft.com/office/drawing/2014/main" id="{7504FD2D-CDB9-4BE3-A208-B061E1EEBE78}"/>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A7EE5C8-2E9A-466E-9F2B-C6B3B17958C4}"/>
                </a:ext>
              </a:extLst>
            </p:cNvPr>
            <p:cNvSpPr txBox="1"/>
            <p:nvPr/>
          </p:nvSpPr>
          <p:spPr>
            <a:xfrm>
              <a:off x="2343670" y="2896890"/>
              <a:ext cx="760144" cy="369332"/>
            </a:xfrm>
            <a:prstGeom prst="rect">
              <a:avLst/>
            </a:prstGeom>
            <a:noFill/>
          </p:spPr>
          <p:txBody>
            <a:bodyPr wrap="none" rtlCol="0">
              <a:spAutoFit/>
            </a:bodyPr>
            <a:lstStyle/>
            <a:p>
              <a:r>
                <a:rPr lang="en-US" dirty="0"/>
                <a:t>CNA 1</a:t>
              </a:r>
            </a:p>
          </p:txBody>
        </p:sp>
        <p:grpSp>
          <p:nvGrpSpPr>
            <p:cNvPr id="20" name="Content Placeholder 6" descr="Group of women">
              <a:extLst>
                <a:ext uri="{FF2B5EF4-FFF2-40B4-BE49-F238E27FC236}">
                  <a16:creationId xmlns:a16="http://schemas.microsoft.com/office/drawing/2014/main" id="{612746B9-9CBA-43DC-BF93-43EFE01D5A82}"/>
                </a:ext>
              </a:extLst>
            </p:cNvPr>
            <p:cNvGrpSpPr/>
            <p:nvPr/>
          </p:nvGrpSpPr>
          <p:grpSpPr>
            <a:xfrm>
              <a:off x="2266543" y="3604098"/>
              <a:ext cx="914400" cy="914400"/>
              <a:chOff x="2266543" y="3604098"/>
              <a:chExt cx="914400" cy="914400"/>
            </a:xfrm>
          </p:grpSpPr>
          <p:sp>
            <p:nvSpPr>
              <p:cNvPr id="21" name="Freeform: Shape 20">
                <a:extLst>
                  <a:ext uri="{FF2B5EF4-FFF2-40B4-BE49-F238E27FC236}">
                    <a16:creationId xmlns:a16="http://schemas.microsoft.com/office/drawing/2014/main" id="{74D8BB5A-1675-41FE-9DC1-8698709D6315}"/>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D345959-A3B4-4AC9-BA57-08EE5D5620D5}"/>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3053BB8-62B1-4C0B-BDBA-4F0295546271}"/>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3CCE9F-E080-4980-B767-0334B2C672E4}"/>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6FECEFB-3785-486B-B540-B14F3C6237E8}"/>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1A211A9-1956-4AFD-A9CB-52529A7EF30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48" name="Group 47">
            <a:extLst>
              <a:ext uri="{FF2B5EF4-FFF2-40B4-BE49-F238E27FC236}">
                <a16:creationId xmlns:a16="http://schemas.microsoft.com/office/drawing/2014/main" id="{5CC917E1-1E63-4E63-ADF2-2EAE534CC823}"/>
              </a:ext>
            </a:extLst>
          </p:cNvPr>
          <p:cNvGrpSpPr/>
          <p:nvPr/>
        </p:nvGrpSpPr>
        <p:grpSpPr>
          <a:xfrm>
            <a:off x="8477046" y="2980375"/>
            <a:ext cx="1370119" cy="1643530"/>
            <a:chOff x="1965009" y="3297677"/>
            <a:chExt cx="1560041" cy="1923459"/>
          </a:xfrm>
        </p:grpSpPr>
        <p:sp>
          <p:nvSpPr>
            <p:cNvPr id="49" name="Oval 48">
              <a:extLst>
                <a:ext uri="{FF2B5EF4-FFF2-40B4-BE49-F238E27FC236}">
                  <a16:creationId xmlns:a16="http://schemas.microsoft.com/office/drawing/2014/main" id="{2BDE2009-0A43-490B-B8CB-8445A003D3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7796314E-9126-43F3-B69B-ABED40016470}"/>
                </a:ext>
              </a:extLst>
            </p:cNvPr>
            <p:cNvSpPr txBox="1"/>
            <p:nvPr/>
          </p:nvSpPr>
          <p:spPr>
            <a:xfrm>
              <a:off x="1965009" y="4824919"/>
              <a:ext cx="1560041" cy="396217"/>
            </a:xfrm>
            <a:prstGeom prst="rect">
              <a:avLst/>
            </a:prstGeom>
            <a:noFill/>
          </p:spPr>
          <p:txBody>
            <a:bodyPr wrap="none" rtlCol="0">
              <a:spAutoFit/>
            </a:bodyPr>
            <a:lstStyle/>
            <a:p>
              <a:r>
                <a:rPr lang="en-US" sz="1600" dirty="0"/>
                <a:t>Service Area 2</a:t>
              </a:r>
            </a:p>
          </p:txBody>
        </p:sp>
        <p:grpSp>
          <p:nvGrpSpPr>
            <p:cNvPr id="51" name="Content Placeholder 6" descr="Group of women">
              <a:extLst>
                <a:ext uri="{FF2B5EF4-FFF2-40B4-BE49-F238E27FC236}">
                  <a16:creationId xmlns:a16="http://schemas.microsoft.com/office/drawing/2014/main" id="{D7A5BB5A-4BB4-4E7D-9B24-A4240EBCB619}"/>
                </a:ext>
              </a:extLst>
            </p:cNvPr>
            <p:cNvGrpSpPr/>
            <p:nvPr/>
          </p:nvGrpSpPr>
          <p:grpSpPr>
            <a:xfrm>
              <a:off x="2266543" y="3604098"/>
              <a:ext cx="914400" cy="914400"/>
              <a:chOff x="2266543" y="3604098"/>
              <a:chExt cx="914400" cy="914400"/>
            </a:xfrm>
          </p:grpSpPr>
          <p:sp>
            <p:nvSpPr>
              <p:cNvPr id="52" name="Freeform: Shape 51">
                <a:extLst>
                  <a:ext uri="{FF2B5EF4-FFF2-40B4-BE49-F238E27FC236}">
                    <a16:creationId xmlns:a16="http://schemas.microsoft.com/office/drawing/2014/main" id="{DC2B1BBE-D18B-4588-AE46-9EACFACB2EC4}"/>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86836C8-FA8B-4A09-AF45-1272CEAB27DF}"/>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E817A0D-B4BF-48F0-90F8-80A1C8B98C4A}"/>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CF287F3-F332-4A2A-9D78-8EC91AB83BBE}"/>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2377353-7183-456D-AB90-5466D285A60F}"/>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552D4DF-5E7E-475C-8A2C-73F13F596AF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58" name="Group 57">
            <a:extLst>
              <a:ext uri="{FF2B5EF4-FFF2-40B4-BE49-F238E27FC236}">
                <a16:creationId xmlns:a16="http://schemas.microsoft.com/office/drawing/2014/main" id="{9B77C83B-F8CB-43D6-BCA2-C5001F273FF2}"/>
              </a:ext>
            </a:extLst>
          </p:cNvPr>
          <p:cNvGrpSpPr/>
          <p:nvPr/>
        </p:nvGrpSpPr>
        <p:grpSpPr>
          <a:xfrm>
            <a:off x="8543176" y="4716482"/>
            <a:ext cx="1370119" cy="1643530"/>
            <a:chOff x="1965009" y="3297677"/>
            <a:chExt cx="1560041" cy="1923459"/>
          </a:xfrm>
        </p:grpSpPr>
        <p:sp>
          <p:nvSpPr>
            <p:cNvPr id="59" name="Oval 58">
              <a:extLst>
                <a:ext uri="{FF2B5EF4-FFF2-40B4-BE49-F238E27FC236}">
                  <a16:creationId xmlns:a16="http://schemas.microsoft.com/office/drawing/2014/main" id="{EB77E95A-0792-4A7D-B959-C85A2FD25B25}"/>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A367FFA0-2823-4721-9262-D4F98F875F52}"/>
                </a:ext>
              </a:extLst>
            </p:cNvPr>
            <p:cNvSpPr txBox="1"/>
            <p:nvPr/>
          </p:nvSpPr>
          <p:spPr>
            <a:xfrm>
              <a:off x="1965009" y="4824919"/>
              <a:ext cx="1560041" cy="396217"/>
            </a:xfrm>
            <a:prstGeom prst="rect">
              <a:avLst/>
            </a:prstGeom>
            <a:noFill/>
          </p:spPr>
          <p:txBody>
            <a:bodyPr wrap="none" rtlCol="0">
              <a:spAutoFit/>
            </a:bodyPr>
            <a:lstStyle/>
            <a:p>
              <a:r>
                <a:rPr lang="en-US" sz="1600" dirty="0"/>
                <a:t>Service Area 3</a:t>
              </a:r>
            </a:p>
          </p:txBody>
        </p:sp>
        <p:grpSp>
          <p:nvGrpSpPr>
            <p:cNvPr id="61" name="Content Placeholder 6" descr="Group of women">
              <a:extLst>
                <a:ext uri="{FF2B5EF4-FFF2-40B4-BE49-F238E27FC236}">
                  <a16:creationId xmlns:a16="http://schemas.microsoft.com/office/drawing/2014/main" id="{1ADD087C-970D-456C-9830-96D5B2165D17}"/>
                </a:ext>
              </a:extLst>
            </p:cNvPr>
            <p:cNvGrpSpPr/>
            <p:nvPr/>
          </p:nvGrpSpPr>
          <p:grpSpPr>
            <a:xfrm>
              <a:off x="2266543" y="3604098"/>
              <a:ext cx="914400" cy="914400"/>
              <a:chOff x="2266543" y="3604098"/>
              <a:chExt cx="914400" cy="914400"/>
            </a:xfrm>
          </p:grpSpPr>
          <p:sp>
            <p:nvSpPr>
              <p:cNvPr id="62" name="Freeform: Shape 61">
                <a:extLst>
                  <a:ext uri="{FF2B5EF4-FFF2-40B4-BE49-F238E27FC236}">
                    <a16:creationId xmlns:a16="http://schemas.microsoft.com/office/drawing/2014/main" id="{29BAE2D9-73E5-44A2-BCDC-8740E412BB77}"/>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F6326-71CA-4874-BAA3-806BA77FCC84}"/>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29A3CD4-C124-4FB6-9E90-A7E67F13AAF0}"/>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4B05D6F-6B4F-4FE0-A212-AED02146A3B1}"/>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691AA89-17D5-46C6-B4DA-8B51C3532F7C}"/>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01636D-263E-4FAF-95E0-F24C5A81DFA0}"/>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cxnSp>
        <p:nvCxnSpPr>
          <p:cNvPr id="69" name="Straight Arrow Connector 68">
            <a:extLst>
              <a:ext uri="{FF2B5EF4-FFF2-40B4-BE49-F238E27FC236}">
                <a16:creationId xmlns:a16="http://schemas.microsoft.com/office/drawing/2014/main" id="{26CB944D-7601-4E48-BC38-5C5B6A5BCE1B}"/>
              </a:ext>
            </a:extLst>
          </p:cNvPr>
          <p:cNvCxnSpPr>
            <a:stCxn id="17" idx="6"/>
            <a:endCxn id="6" idx="2"/>
          </p:cNvCxnSpPr>
          <p:nvPr/>
        </p:nvCxnSpPr>
        <p:spPr>
          <a:xfrm flipV="1">
            <a:off x="4881521" y="1972241"/>
            <a:ext cx="3629871" cy="1839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2F58AA7-CA13-4DC9-88B7-754C144C254A}"/>
              </a:ext>
            </a:extLst>
          </p:cNvPr>
          <p:cNvCxnSpPr>
            <a:stCxn id="17" idx="6"/>
            <a:endCxn id="49" idx="2"/>
          </p:cNvCxnSpPr>
          <p:nvPr/>
        </p:nvCxnSpPr>
        <p:spPr>
          <a:xfrm flipV="1">
            <a:off x="4881521" y="3632863"/>
            <a:ext cx="3629679" cy="178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D610585-6642-47C1-BC60-D6B64C1C1040}"/>
              </a:ext>
            </a:extLst>
          </p:cNvPr>
          <p:cNvCxnSpPr>
            <a:stCxn id="17" idx="6"/>
            <a:endCxn id="59" idx="2"/>
          </p:cNvCxnSpPr>
          <p:nvPr/>
        </p:nvCxnSpPr>
        <p:spPr>
          <a:xfrm>
            <a:off x="4881521" y="3811481"/>
            <a:ext cx="3695809" cy="1557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Audio 17">
            <a:hlinkClick r:id="" action="ppaction://media"/>
            <a:extLst>
              <a:ext uri="{FF2B5EF4-FFF2-40B4-BE49-F238E27FC236}">
                <a16:creationId xmlns:a16="http://schemas.microsoft.com/office/drawing/2014/main" id="{AD649392-8610-48A9-8E9D-3D650A381C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54672841"/>
      </p:ext>
    </p:extLst>
  </p:cSld>
  <p:clrMapOvr>
    <a:masterClrMapping/>
  </p:clrMapOvr>
  <mc:AlternateContent xmlns:mc="http://schemas.openxmlformats.org/markup-compatibility/2006" xmlns:p14="http://schemas.microsoft.com/office/powerpoint/2010/main">
    <mc:Choice Requires="p14">
      <p:transition spd="slow" p14:dur="2000" advTm="18550"/>
    </mc:Choice>
    <mc:Fallback xmlns="">
      <p:transition spd="slow" advTm="18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3">
            <a:extLst>
              <a:ext uri="{FF2B5EF4-FFF2-40B4-BE49-F238E27FC236}">
                <a16:creationId xmlns:a16="http://schemas.microsoft.com/office/drawing/2014/main" id="{D24BC732-CCA1-41CC-A6AD-287493DE691E}"/>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15</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8056F4F5-B2C2-44E9-920A-2EA6F5E2693A}"/>
              </a:ext>
            </a:extLst>
          </p:cNvPr>
          <p:cNvSpPr>
            <a:spLocks noGrp="1"/>
          </p:cNvSpPr>
          <p:nvPr>
            <p:ph type="title"/>
          </p:nvPr>
        </p:nvSpPr>
        <p:spPr/>
        <p:txBody>
          <a:bodyPr>
            <a:normAutofit/>
          </a:bodyPr>
          <a:lstStyle/>
          <a:p>
            <a:r>
              <a:rPr lang="en-US" dirty="0"/>
              <a:t>CNA for Each Unit</a:t>
            </a:r>
          </a:p>
        </p:txBody>
      </p:sp>
      <p:grpSp>
        <p:nvGrpSpPr>
          <p:cNvPr id="19" name="Group 18">
            <a:extLst>
              <a:ext uri="{FF2B5EF4-FFF2-40B4-BE49-F238E27FC236}">
                <a16:creationId xmlns:a16="http://schemas.microsoft.com/office/drawing/2014/main" id="{81477F90-46F5-4F38-A793-EB33E3F4FF44}"/>
              </a:ext>
            </a:extLst>
          </p:cNvPr>
          <p:cNvGrpSpPr/>
          <p:nvPr/>
        </p:nvGrpSpPr>
        <p:grpSpPr>
          <a:xfrm>
            <a:off x="2271483" y="2280320"/>
            <a:ext cx="1554480" cy="2297361"/>
            <a:chOff x="1965009" y="2896890"/>
            <a:chExt cx="1517467" cy="2297361"/>
          </a:xfrm>
        </p:grpSpPr>
        <p:sp>
          <p:nvSpPr>
            <p:cNvPr id="5" name="Oval 4">
              <a:extLst>
                <a:ext uri="{FF2B5EF4-FFF2-40B4-BE49-F238E27FC236}">
                  <a16:creationId xmlns:a16="http://schemas.microsoft.com/office/drawing/2014/main" id="{C2A14B8C-90E6-4856-9315-62EA3C3E47D6}"/>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710BBBF-51BF-4A99-ACEB-AEA1CC166EC9}"/>
                </a:ext>
              </a:extLst>
            </p:cNvPr>
            <p:cNvSpPr txBox="1"/>
            <p:nvPr/>
          </p:nvSpPr>
          <p:spPr>
            <a:xfrm>
              <a:off x="1965009" y="4824919"/>
              <a:ext cx="1517467" cy="369332"/>
            </a:xfrm>
            <a:prstGeom prst="rect">
              <a:avLst/>
            </a:prstGeom>
            <a:noFill/>
          </p:spPr>
          <p:txBody>
            <a:bodyPr wrap="none" rtlCol="0">
              <a:spAutoFit/>
            </a:bodyPr>
            <a:lstStyle/>
            <a:p>
              <a:r>
                <a:rPr lang="en-US" dirty="0"/>
                <a:t>Service Area 1</a:t>
              </a:r>
            </a:p>
          </p:txBody>
        </p:sp>
        <p:sp>
          <p:nvSpPr>
            <p:cNvPr id="11" name="TextBox 10">
              <a:extLst>
                <a:ext uri="{FF2B5EF4-FFF2-40B4-BE49-F238E27FC236}">
                  <a16:creationId xmlns:a16="http://schemas.microsoft.com/office/drawing/2014/main" id="{FA0651DE-136D-4FA0-B148-616D3FA4F085}"/>
                </a:ext>
              </a:extLst>
            </p:cNvPr>
            <p:cNvSpPr txBox="1"/>
            <p:nvPr/>
          </p:nvSpPr>
          <p:spPr>
            <a:xfrm>
              <a:off x="2343670" y="2896890"/>
              <a:ext cx="760144" cy="369332"/>
            </a:xfrm>
            <a:prstGeom prst="rect">
              <a:avLst/>
            </a:prstGeom>
            <a:noFill/>
          </p:spPr>
          <p:txBody>
            <a:bodyPr wrap="none" rtlCol="0">
              <a:spAutoFit/>
            </a:bodyPr>
            <a:lstStyle/>
            <a:p>
              <a:r>
                <a:rPr lang="en-US" dirty="0"/>
                <a:t>CNA 1</a:t>
              </a:r>
            </a:p>
          </p:txBody>
        </p:sp>
        <p:grpSp>
          <p:nvGrpSpPr>
            <p:cNvPr id="12" name="Content Placeholder 6" descr="Group of women">
              <a:extLst>
                <a:ext uri="{FF2B5EF4-FFF2-40B4-BE49-F238E27FC236}">
                  <a16:creationId xmlns:a16="http://schemas.microsoft.com/office/drawing/2014/main" id="{75FACF98-CB09-4838-9DEC-6E9B1DE42D6F}"/>
                </a:ext>
              </a:extLst>
            </p:cNvPr>
            <p:cNvGrpSpPr/>
            <p:nvPr/>
          </p:nvGrpSpPr>
          <p:grpSpPr>
            <a:xfrm>
              <a:off x="2266543" y="3604098"/>
              <a:ext cx="914400" cy="914400"/>
              <a:chOff x="2266543" y="3604098"/>
              <a:chExt cx="914400" cy="914400"/>
            </a:xfrm>
          </p:grpSpPr>
          <p:sp>
            <p:nvSpPr>
              <p:cNvPr id="13" name="Freeform: Shape 12">
                <a:extLst>
                  <a:ext uri="{FF2B5EF4-FFF2-40B4-BE49-F238E27FC236}">
                    <a16:creationId xmlns:a16="http://schemas.microsoft.com/office/drawing/2014/main" id="{DF263E77-C525-4271-8ACE-3AA8CE93012F}"/>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1BF378A-F0AE-4FAD-9184-4E804F19D1E9}"/>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DCFDB14-9900-48B3-A440-7E793D168E35}"/>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E911F22-9DF4-4EF4-9A6E-734B8A331504}"/>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3E7B405-24F1-4F69-A6B8-A3B1A919FE14}"/>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EA4D24-8068-49B2-91E7-C15F93DE3AE1}"/>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BD8B99BB-AA27-43C1-AD68-9B098BB2E340}"/>
              </a:ext>
            </a:extLst>
          </p:cNvPr>
          <p:cNvGrpSpPr/>
          <p:nvPr/>
        </p:nvGrpSpPr>
        <p:grpSpPr>
          <a:xfrm>
            <a:off x="5318760" y="2280320"/>
            <a:ext cx="1554480" cy="2297361"/>
            <a:chOff x="1965009" y="2896890"/>
            <a:chExt cx="1517467" cy="2297361"/>
          </a:xfrm>
        </p:grpSpPr>
        <p:sp>
          <p:nvSpPr>
            <p:cNvPr id="21" name="Oval 20">
              <a:extLst>
                <a:ext uri="{FF2B5EF4-FFF2-40B4-BE49-F238E27FC236}">
                  <a16:creationId xmlns:a16="http://schemas.microsoft.com/office/drawing/2014/main" id="{26C1985F-E678-43C9-AB55-DA7948C041ED}"/>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DB208BCD-FF33-4757-BDBC-DAB9E0425170}"/>
                </a:ext>
              </a:extLst>
            </p:cNvPr>
            <p:cNvSpPr txBox="1"/>
            <p:nvPr/>
          </p:nvSpPr>
          <p:spPr>
            <a:xfrm>
              <a:off x="1965009" y="4824919"/>
              <a:ext cx="1517467" cy="369332"/>
            </a:xfrm>
            <a:prstGeom prst="rect">
              <a:avLst/>
            </a:prstGeom>
            <a:noFill/>
          </p:spPr>
          <p:txBody>
            <a:bodyPr wrap="none" rtlCol="0">
              <a:spAutoFit/>
            </a:bodyPr>
            <a:lstStyle/>
            <a:p>
              <a:r>
                <a:rPr lang="en-US" dirty="0"/>
                <a:t>Service Area 2</a:t>
              </a:r>
            </a:p>
          </p:txBody>
        </p:sp>
        <p:sp>
          <p:nvSpPr>
            <p:cNvPr id="23" name="TextBox 22">
              <a:extLst>
                <a:ext uri="{FF2B5EF4-FFF2-40B4-BE49-F238E27FC236}">
                  <a16:creationId xmlns:a16="http://schemas.microsoft.com/office/drawing/2014/main" id="{85A437BC-975A-4E5A-91E2-5FB38B8188D6}"/>
                </a:ext>
              </a:extLst>
            </p:cNvPr>
            <p:cNvSpPr txBox="1"/>
            <p:nvPr/>
          </p:nvSpPr>
          <p:spPr>
            <a:xfrm>
              <a:off x="2343670" y="2896890"/>
              <a:ext cx="760144" cy="369332"/>
            </a:xfrm>
            <a:prstGeom prst="rect">
              <a:avLst/>
            </a:prstGeom>
            <a:noFill/>
          </p:spPr>
          <p:txBody>
            <a:bodyPr wrap="none" rtlCol="0">
              <a:spAutoFit/>
            </a:bodyPr>
            <a:lstStyle/>
            <a:p>
              <a:r>
                <a:rPr lang="en-US" dirty="0"/>
                <a:t>CNA 2</a:t>
              </a:r>
            </a:p>
          </p:txBody>
        </p:sp>
        <p:grpSp>
          <p:nvGrpSpPr>
            <p:cNvPr id="24" name="Content Placeholder 6" descr="Group of women">
              <a:extLst>
                <a:ext uri="{FF2B5EF4-FFF2-40B4-BE49-F238E27FC236}">
                  <a16:creationId xmlns:a16="http://schemas.microsoft.com/office/drawing/2014/main" id="{E44D132A-EA54-4712-8A8A-631E76DC6EC9}"/>
                </a:ext>
              </a:extLst>
            </p:cNvPr>
            <p:cNvGrpSpPr/>
            <p:nvPr/>
          </p:nvGrpSpPr>
          <p:grpSpPr>
            <a:xfrm>
              <a:off x="2266543" y="3604098"/>
              <a:ext cx="914400" cy="914400"/>
              <a:chOff x="2266543" y="3604098"/>
              <a:chExt cx="914400" cy="914400"/>
            </a:xfrm>
          </p:grpSpPr>
          <p:sp>
            <p:nvSpPr>
              <p:cNvPr id="25" name="Freeform: Shape 24">
                <a:extLst>
                  <a:ext uri="{FF2B5EF4-FFF2-40B4-BE49-F238E27FC236}">
                    <a16:creationId xmlns:a16="http://schemas.microsoft.com/office/drawing/2014/main" id="{9B0E60BA-E7FF-4BEB-ABE0-AFBD61D7EE06}"/>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381C9E0-D6DC-4D2B-B21E-992D1C206F3C}"/>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B1E434D-CA81-4112-844E-96572C077A1E}"/>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C9D2A79-6E2A-4C4B-95A6-A1B95FF4AEE2}"/>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4BE31DA-6230-4F57-9BEE-A0F223201E91}"/>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1392B6C-070F-446B-86E7-992661AA5257}"/>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31" name="Group 30">
            <a:extLst>
              <a:ext uri="{FF2B5EF4-FFF2-40B4-BE49-F238E27FC236}">
                <a16:creationId xmlns:a16="http://schemas.microsoft.com/office/drawing/2014/main" id="{2E834E31-EC67-4609-8ABD-93267DE1C1DF}"/>
              </a:ext>
            </a:extLst>
          </p:cNvPr>
          <p:cNvGrpSpPr/>
          <p:nvPr/>
        </p:nvGrpSpPr>
        <p:grpSpPr>
          <a:xfrm>
            <a:off x="8445708" y="2280320"/>
            <a:ext cx="1554480" cy="2297361"/>
            <a:chOff x="1965009" y="2896890"/>
            <a:chExt cx="1517467" cy="2297361"/>
          </a:xfrm>
        </p:grpSpPr>
        <p:sp>
          <p:nvSpPr>
            <p:cNvPr id="32" name="Oval 31">
              <a:extLst>
                <a:ext uri="{FF2B5EF4-FFF2-40B4-BE49-F238E27FC236}">
                  <a16:creationId xmlns:a16="http://schemas.microsoft.com/office/drawing/2014/main" id="{2F4D41F7-E0FB-4903-9A97-4A6106FFC33E}"/>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0A50891A-1A8E-41A7-8CC4-0E85BF3D6C10}"/>
                </a:ext>
              </a:extLst>
            </p:cNvPr>
            <p:cNvSpPr txBox="1"/>
            <p:nvPr/>
          </p:nvSpPr>
          <p:spPr>
            <a:xfrm>
              <a:off x="1965009" y="4824919"/>
              <a:ext cx="1517467" cy="369332"/>
            </a:xfrm>
            <a:prstGeom prst="rect">
              <a:avLst/>
            </a:prstGeom>
            <a:noFill/>
          </p:spPr>
          <p:txBody>
            <a:bodyPr wrap="none" rtlCol="0">
              <a:spAutoFit/>
            </a:bodyPr>
            <a:lstStyle/>
            <a:p>
              <a:r>
                <a:rPr lang="en-US" dirty="0"/>
                <a:t>Service Area 3</a:t>
              </a:r>
            </a:p>
          </p:txBody>
        </p:sp>
        <p:sp>
          <p:nvSpPr>
            <p:cNvPr id="34" name="TextBox 33">
              <a:extLst>
                <a:ext uri="{FF2B5EF4-FFF2-40B4-BE49-F238E27FC236}">
                  <a16:creationId xmlns:a16="http://schemas.microsoft.com/office/drawing/2014/main" id="{EC443DDE-4F70-4429-ADC2-7396686E0E84}"/>
                </a:ext>
              </a:extLst>
            </p:cNvPr>
            <p:cNvSpPr txBox="1"/>
            <p:nvPr/>
          </p:nvSpPr>
          <p:spPr>
            <a:xfrm>
              <a:off x="2343670" y="2896890"/>
              <a:ext cx="760144" cy="369332"/>
            </a:xfrm>
            <a:prstGeom prst="rect">
              <a:avLst/>
            </a:prstGeom>
            <a:noFill/>
          </p:spPr>
          <p:txBody>
            <a:bodyPr wrap="none" rtlCol="0">
              <a:spAutoFit/>
            </a:bodyPr>
            <a:lstStyle/>
            <a:p>
              <a:r>
                <a:rPr lang="en-US" dirty="0"/>
                <a:t>CNA 3</a:t>
              </a:r>
            </a:p>
          </p:txBody>
        </p:sp>
        <p:grpSp>
          <p:nvGrpSpPr>
            <p:cNvPr id="35" name="Content Placeholder 6" descr="Group of women">
              <a:extLst>
                <a:ext uri="{FF2B5EF4-FFF2-40B4-BE49-F238E27FC236}">
                  <a16:creationId xmlns:a16="http://schemas.microsoft.com/office/drawing/2014/main" id="{F7C3B20C-FBA3-45FC-8531-4F70C87E922B}"/>
                </a:ext>
              </a:extLst>
            </p:cNvPr>
            <p:cNvGrpSpPr/>
            <p:nvPr/>
          </p:nvGrpSpPr>
          <p:grpSpPr>
            <a:xfrm>
              <a:off x="2266543" y="3604098"/>
              <a:ext cx="914400" cy="914400"/>
              <a:chOff x="2266543" y="3604098"/>
              <a:chExt cx="914400" cy="914400"/>
            </a:xfrm>
          </p:grpSpPr>
          <p:sp>
            <p:nvSpPr>
              <p:cNvPr id="36" name="Freeform: Shape 35">
                <a:extLst>
                  <a:ext uri="{FF2B5EF4-FFF2-40B4-BE49-F238E27FC236}">
                    <a16:creationId xmlns:a16="http://schemas.microsoft.com/office/drawing/2014/main" id="{4635041D-1410-468E-A8E7-0327F3EC9F07}"/>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8547CC9-72BD-4B1E-AF9B-ECE5F6004AE3}"/>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B4B77D8-85D6-4411-8471-0060A7DACC42}"/>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09DDBA8-E642-4C2E-BB24-90F61BE01E16}"/>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E8CD6FE-32D2-4357-BF4F-E81E2E989573}"/>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1EBD0A6-D7CC-4B04-864B-FA3518AE60E8}"/>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pic>
        <p:nvPicPr>
          <p:cNvPr id="9" name="Audio 8">
            <a:hlinkClick r:id="" action="ppaction://media"/>
            <a:extLst>
              <a:ext uri="{FF2B5EF4-FFF2-40B4-BE49-F238E27FC236}">
                <a16:creationId xmlns:a16="http://schemas.microsoft.com/office/drawing/2014/main" id="{4DEE1E1A-ECF3-4000-9E51-AF7C085E54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78485188"/>
      </p:ext>
    </p:extLst>
  </p:cSld>
  <p:clrMapOvr>
    <a:masterClrMapping/>
  </p:clrMapOvr>
  <mc:AlternateContent xmlns:mc="http://schemas.openxmlformats.org/markup-compatibility/2006" xmlns:p14="http://schemas.microsoft.com/office/powerpoint/2010/main">
    <mc:Choice Requires="p14">
      <p:transition spd="slow" p14:dur="2000" advTm="18279"/>
    </mc:Choice>
    <mc:Fallback xmlns="">
      <p:transition spd="slow" advTm="18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Placeholder 3">
            <a:extLst>
              <a:ext uri="{FF2B5EF4-FFF2-40B4-BE49-F238E27FC236}">
                <a16:creationId xmlns:a16="http://schemas.microsoft.com/office/drawing/2014/main" id="{1BD79315-6650-46E9-9ABB-6775CBF5FE46}"/>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16</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BB4AC4D2-E7A9-4D50-9445-31FF83961B11}"/>
              </a:ext>
            </a:extLst>
          </p:cNvPr>
          <p:cNvSpPr>
            <a:spLocks noGrp="1"/>
          </p:cNvSpPr>
          <p:nvPr>
            <p:ph type="title"/>
          </p:nvPr>
        </p:nvSpPr>
        <p:spPr/>
        <p:txBody>
          <a:bodyPr/>
          <a:lstStyle/>
          <a:p>
            <a:r>
              <a:rPr lang="en-US" dirty="0"/>
              <a:t>Hybrid</a:t>
            </a:r>
          </a:p>
        </p:txBody>
      </p:sp>
      <p:grpSp>
        <p:nvGrpSpPr>
          <p:cNvPr id="5" name="Group 4">
            <a:extLst>
              <a:ext uri="{FF2B5EF4-FFF2-40B4-BE49-F238E27FC236}">
                <a16:creationId xmlns:a16="http://schemas.microsoft.com/office/drawing/2014/main" id="{56BDCC51-D43B-4CFD-9DBA-37423E26DB19}"/>
              </a:ext>
            </a:extLst>
          </p:cNvPr>
          <p:cNvGrpSpPr/>
          <p:nvPr/>
        </p:nvGrpSpPr>
        <p:grpSpPr>
          <a:xfrm>
            <a:off x="8204378" y="1371009"/>
            <a:ext cx="1370119" cy="1643530"/>
            <a:chOff x="1965009" y="3297677"/>
            <a:chExt cx="1560041" cy="1923459"/>
          </a:xfrm>
        </p:grpSpPr>
        <p:sp>
          <p:nvSpPr>
            <p:cNvPr id="6" name="Oval 5">
              <a:extLst>
                <a:ext uri="{FF2B5EF4-FFF2-40B4-BE49-F238E27FC236}">
                  <a16:creationId xmlns:a16="http://schemas.microsoft.com/office/drawing/2014/main" id="{229186FE-86D4-4A60-9A21-5EBA0AB65A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E1320E1-6972-492F-BC8F-2CB97A863E4E}"/>
                </a:ext>
              </a:extLst>
            </p:cNvPr>
            <p:cNvSpPr txBox="1"/>
            <p:nvPr/>
          </p:nvSpPr>
          <p:spPr>
            <a:xfrm>
              <a:off x="1965009" y="4824919"/>
              <a:ext cx="1560041" cy="396217"/>
            </a:xfrm>
            <a:prstGeom prst="rect">
              <a:avLst/>
            </a:prstGeom>
            <a:noFill/>
          </p:spPr>
          <p:txBody>
            <a:bodyPr wrap="none" rtlCol="0">
              <a:spAutoFit/>
            </a:bodyPr>
            <a:lstStyle/>
            <a:p>
              <a:r>
                <a:rPr lang="en-US" sz="1600" dirty="0"/>
                <a:t>Service Area 1</a:t>
              </a:r>
            </a:p>
          </p:txBody>
        </p:sp>
        <p:grpSp>
          <p:nvGrpSpPr>
            <p:cNvPr id="9" name="Content Placeholder 6" descr="Group of women">
              <a:extLst>
                <a:ext uri="{FF2B5EF4-FFF2-40B4-BE49-F238E27FC236}">
                  <a16:creationId xmlns:a16="http://schemas.microsoft.com/office/drawing/2014/main" id="{FEE905CF-0879-498A-8E10-151E48D42DAD}"/>
                </a:ext>
              </a:extLst>
            </p:cNvPr>
            <p:cNvGrpSpPr/>
            <p:nvPr/>
          </p:nvGrpSpPr>
          <p:grpSpPr>
            <a:xfrm>
              <a:off x="2266543" y="3604098"/>
              <a:ext cx="914400" cy="914400"/>
              <a:chOff x="2266543" y="3604098"/>
              <a:chExt cx="914400" cy="914400"/>
            </a:xfrm>
          </p:grpSpPr>
          <p:sp>
            <p:nvSpPr>
              <p:cNvPr id="10" name="Freeform: Shape 9">
                <a:extLst>
                  <a:ext uri="{FF2B5EF4-FFF2-40B4-BE49-F238E27FC236}">
                    <a16:creationId xmlns:a16="http://schemas.microsoft.com/office/drawing/2014/main" id="{01190662-627E-4B0A-80A6-E0D68CF81CCB}"/>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2FFFA39-DE03-4771-BF4E-550FB3D9982B}"/>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2C818E3-BAA0-44AC-8E04-B1DBBCA15CC8}"/>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B54C5D8-114E-4484-A4A0-65355FFD9F6F}"/>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797D039-1DB6-4577-9D69-5B318EBFF93E}"/>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93CF34B-959E-465D-A2C3-102F731B6338}"/>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B5695B68-95ED-4AFF-B0BA-4BCB3F97375D}"/>
              </a:ext>
            </a:extLst>
          </p:cNvPr>
          <p:cNvGrpSpPr/>
          <p:nvPr/>
        </p:nvGrpSpPr>
        <p:grpSpPr>
          <a:xfrm>
            <a:off x="3441828" y="2385300"/>
            <a:ext cx="1439693" cy="2189802"/>
            <a:chOff x="2003897" y="2635117"/>
            <a:chExt cx="1439693" cy="2189802"/>
          </a:xfrm>
        </p:grpSpPr>
        <p:sp>
          <p:nvSpPr>
            <p:cNvPr id="17" name="Oval 16">
              <a:extLst>
                <a:ext uri="{FF2B5EF4-FFF2-40B4-BE49-F238E27FC236}">
                  <a16:creationId xmlns:a16="http://schemas.microsoft.com/office/drawing/2014/main" id="{7504FD2D-CDB9-4BE3-A208-B061E1EEBE78}"/>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A7EE5C8-2E9A-466E-9F2B-C6B3B17958C4}"/>
                </a:ext>
              </a:extLst>
            </p:cNvPr>
            <p:cNvSpPr txBox="1"/>
            <p:nvPr/>
          </p:nvSpPr>
          <p:spPr>
            <a:xfrm>
              <a:off x="2024351" y="2635117"/>
              <a:ext cx="1394484" cy="646331"/>
            </a:xfrm>
            <a:prstGeom prst="rect">
              <a:avLst/>
            </a:prstGeom>
            <a:noFill/>
          </p:spPr>
          <p:txBody>
            <a:bodyPr wrap="none" rtlCol="0">
              <a:spAutoFit/>
            </a:bodyPr>
            <a:lstStyle/>
            <a:p>
              <a:r>
                <a:rPr lang="en-US" dirty="0"/>
                <a:t>Coordinating</a:t>
              </a:r>
            </a:p>
            <a:p>
              <a:r>
                <a:rPr lang="en-US" dirty="0"/>
                <a:t>Organization</a:t>
              </a:r>
            </a:p>
          </p:txBody>
        </p:sp>
        <p:grpSp>
          <p:nvGrpSpPr>
            <p:cNvPr id="20" name="Content Placeholder 6" descr="Group of women">
              <a:extLst>
                <a:ext uri="{FF2B5EF4-FFF2-40B4-BE49-F238E27FC236}">
                  <a16:creationId xmlns:a16="http://schemas.microsoft.com/office/drawing/2014/main" id="{612746B9-9CBA-43DC-BF93-43EFE01D5A82}"/>
                </a:ext>
              </a:extLst>
            </p:cNvPr>
            <p:cNvGrpSpPr/>
            <p:nvPr/>
          </p:nvGrpSpPr>
          <p:grpSpPr>
            <a:xfrm>
              <a:off x="2266543" y="3604098"/>
              <a:ext cx="914400" cy="914400"/>
              <a:chOff x="2266543" y="3604098"/>
              <a:chExt cx="914400" cy="914400"/>
            </a:xfrm>
          </p:grpSpPr>
          <p:sp>
            <p:nvSpPr>
              <p:cNvPr id="21" name="Freeform: Shape 20">
                <a:extLst>
                  <a:ext uri="{FF2B5EF4-FFF2-40B4-BE49-F238E27FC236}">
                    <a16:creationId xmlns:a16="http://schemas.microsoft.com/office/drawing/2014/main" id="{74D8BB5A-1675-41FE-9DC1-8698709D6315}"/>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D345959-A3B4-4AC9-BA57-08EE5D5620D5}"/>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3053BB8-62B1-4C0B-BDBA-4F0295546271}"/>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3CCE9F-E080-4980-B767-0334B2C672E4}"/>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6FECEFB-3785-486B-B540-B14F3C6237E8}"/>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1A211A9-1956-4AFD-A9CB-52529A7EF30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48" name="Group 47">
            <a:extLst>
              <a:ext uri="{FF2B5EF4-FFF2-40B4-BE49-F238E27FC236}">
                <a16:creationId xmlns:a16="http://schemas.microsoft.com/office/drawing/2014/main" id="{5CC917E1-1E63-4E63-ADF2-2EAE534CC823}"/>
              </a:ext>
            </a:extLst>
          </p:cNvPr>
          <p:cNvGrpSpPr/>
          <p:nvPr/>
        </p:nvGrpSpPr>
        <p:grpSpPr>
          <a:xfrm>
            <a:off x="8204378" y="3031631"/>
            <a:ext cx="1370119" cy="1643530"/>
            <a:chOff x="1965009" y="3297677"/>
            <a:chExt cx="1560041" cy="1923459"/>
          </a:xfrm>
        </p:grpSpPr>
        <p:sp>
          <p:nvSpPr>
            <p:cNvPr id="49" name="Oval 48">
              <a:extLst>
                <a:ext uri="{FF2B5EF4-FFF2-40B4-BE49-F238E27FC236}">
                  <a16:creationId xmlns:a16="http://schemas.microsoft.com/office/drawing/2014/main" id="{2BDE2009-0A43-490B-B8CB-8445A003D3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7796314E-9126-43F3-B69B-ABED40016470}"/>
                </a:ext>
              </a:extLst>
            </p:cNvPr>
            <p:cNvSpPr txBox="1"/>
            <p:nvPr/>
          </p:nvSpPr>
          <p:spPr>
            <a:xfrm>
              <a:off x="1965009" y="4824919"/>
              <a:ext cx="1560041" cy="396217"/>
            </a:xfrm>
            <a:prstGeom prst="rect">
              <a:avLst/>
            </a:prstGeom>
            <a:noFill/>
          </p:spPr>
          <p:txBody>
            <a:bodyPr wrap="none" rtlCol="0">
              <a:spAutoFit/>
            </a:bodyPr>
            <a:lstStyle/>
            <a:p>
              <a:r>
                <a:rPr lang="en-US" sz="1600" dirty="0"/>
                <a:t>Service Area 2</a:t>
              </a:r>
            </a:p>
          </p:txBody>
        </p:sp>
        <p:grpSp>
          <p:nvGrpSpPr>
            <p:cNvPr id="51" name="Content Placeholder 6" descr="Group of women">
              <a:extLst>
                <a:ext uri="{FF2B5EF4-FFF2-40B4-BE49-F238E27FC236}">
                  <a16:creationId xmlns:a16="http://schemas.microsoft.com/office/drawing/2014/main" id="{D7A5BB5A-4BB4-4E7D-9B24-A4240EBCB619}"/>
                </a:ext>
              </a:extLst>
            </p:cNvPr>
            <p:cNvGrpSpPr/>
            <p:nvPr/>
          </p:nvGrpSpPr>
          <p:grpSpPr>
            <a:xfrm>
              <a:off x="2266543" y="3604098"/>
              <a:ext cx="914400" cy="914400"/>
              <a:chOff x="2266543" y="3604098"/>
              <a:chExt cx="914400" cy="914400"/>
            </a:xfrm>
          </p:grpSpPr>
          <p:sp>
            <p:nvSpPr>
              <p:cNvPr id="52" name="Freeform: Shape 51">
                <a:extLst>
                  <a:ext uri="{FF2B5EF4-FFF2-40B4-BE49-F238E27FC236}">
                    <a16:creationId xmlns:a16="http://schemas.microsoft.com/office/drawing/2014/main" id="{DC2B1BBE-D18B-4588-AE46-9EACFACB2EC4}"/>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86836C8-FA8B-4A09-AF45-1272CEAB27DF}"/>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E817A0D-B4BF-48F0-90F8-80A1C8B98C4A}"/>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CF287F3-F332-4A2A-9D78-8EC91AB83BBE}"/>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2377353-7183-456D-AB90-5466D285A60F}"/>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552D4DF-5E7E-475C-8A2C-73F13F596AF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58" name="Group 57">
            <a:extLst>
              <a:ext uri="{FF2B5EF4-FFF2-40B4-BE49-F238E27FC236}">
                <a16:creationId xmlns:a16="http://schemas.microsoft.com/office/drawing/2014/main" id="{9B77C83B-F8CB-43D6-BCA2-C5001F273FF2}"/>
              </a:ext>
            </a:extLst>
          </p:cNvPr>
          <p:cNvGrpSpPr/>
          <p:nvPr/>
        </p:nvGrpSpPr>
        <p:grpSpPr>
          <a:xfrm>
            <a:off x="8204378" y="4767738"/>
            <a:ext cx="1370119" cy="1643530"/>
            <a:chOff x="1965009" y="3297677"/>
            <a:chExt cx="1560041" cy="1923459"/>
          </a:xfrm>
        </p:grpSpPr>
        <p:sp>
          <p:nvSpPr>
            <p:cNvPr id="59" name="Oval 58">
              <a:extLst>
                <a:ext uri="{FF2B5EF4-FFF2-40B4-BE49-F238E27FC236}">
                  <a16:creationId xmlns:a16="http://schemas.microsoft.com/office/drawing/2014/main" id="{EB77E95A-0792-4A7D-B959-C85A2FD25B25}"/>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A367FFA0-2823-4721-9262-D4F98F875F52}"/>
                </a:ext>
              </a:extLst>
            </p:cNvPr>
            <p:cNvSpPr txBox="1"/>
            <p:nvPr/>
          </p:nvSpPr>
          <p:spPr>
            <a:xfrm>
              <a:off x="1965009" y="4824919"/>
              <a:ext cx="1560041" cy="396217"/>
            </a:xfrm>
            <a:prstGeom prst="rect">
              <a:avLst/>
            </a:prstGeom>
            <a:noFill/>
          </p:spPr>
          <p:txBody>
            <a:bodyPr wrap="none" rtlCol="0">
              <a:spAutoFit/>
            </a:bodyPr>
            <a:lstStyle/>
            <a:p>
              <a:r>
                <a:rPr lang="en-US" sz="1600" dirty="0"/>
                <a:t>Service Area 3</a:t>
              </a:r>
            </a:p>
          </p:txBody>
        </p:sp>
        <p:grpSp>
          <p:nvGrpSpPr>
            <p:cNvPr id="61" name="Content Placeholder 6" descr="Group of women">
              <a:extLst>
                <a:ext uri="{FF2B5EF4-FFF2-40B4-BE49-F238E27FC236}">
                  <a16:creationId xmlns:a16="http://schemas.microsoft.com/office/drawing/2014/main" id="{1ADD087C-970D-456C-9830-96D5B2165D17}"/>
                </a:ext>
              </a:extLst>
            </p:cNvPr>
            <p:cNvGrpSpPr/>
            <p:nvPr/>
          </p:nvGrpSpPr>
          <p:grpSpPr>
            <a:xfrm>
              <a:off x="2266543" y="3604098"/>
              <a:ext cx="914400" cy="914400"/>
              <a:chOff x="2266543" y="3604098"/>
              <a:chExt cx="914400" cy="914400"/>
            </a:xfrm>
          </p:grpSpPr>
          <p:sp>
            <p:nvSpPr>
              <p:cNvPr id="62" name="Freeform: Shape 61">
                <a:extLst>
                  <a:ext uri="{FF2B5EF4-FFF2-40B4-BE49-F238E27FC236}">
                    <a16:creationId xmlns:a16="http://schemas.microsoft.com/office/drawing/2014/main" id="{29BAE2D9-73E5-44A2-BCDC-8740E412BB77}"/>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F6326-71CA-4874-BAA3-806BA77FCC84}"/>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29A3CD4-C124-4FB6-9E90-A7E67F13AAF0}"/>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4B05D6F-6B4F-4FE0-A212-AED02146A3B1}"/>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691AA89-17D5-46C6-B4DA-8B51C3532F7C}"/>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01636D-263E-4FAF-95E0-F24C5A81DFA0}"/>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cxnSp>
        <p:nvCxnSpPr>
          <p:cNvPr id="69" name="Straight Arrow Connector 68">
            <a:extLst>
              <a:ext uri="{FF2B5EF4-FFF2-40B4-BE49-F238E27FC236}">
                <a16:creationId xmlns:a16="http://schemas.microsoft.com/office/drawing/2014/main" id="{26CB944D-7601-4E48-BC38-5C5B6A5BCE1B}"/>
              </a:ext>
            </a:extLst>
          </p:cNvPr>
          <p:cNvCxnSpPr>
            <a:stCxn id="17" idx="6"/>
            <a:endCxn id="6" idx="2"/>
          </p:cNvCxnSpPr>
          <p:nvPr/>
        </p:nvCxnSpPr>
        <p:spPr>
          <a:xfrm flipV="1">
            <a:off x="4881521" y="2023497"/>
            <a:ext cx="3357011" cy="1787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2F58AA7-CA13-4DC9-88B7-754C144C254A}"/>
              </a:ext>
            </a:extLst>
          </p:cNvPr>
          <p:cNvCxnSpPr>
            <a:stCxn id="17" idx="6"/>
            <a:endCxn id="49" idx="2"/>
          </p:cNvCxnSpPr>
          <p:nvPr/>
        </p:nvCxnSpPr>
        <p:spPr>
          <a:xfrm flipV="1">
            <a:off x="4881521" y="3684119"/>
            <a:ext cx="3357011" cy="127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D610585-6642-47C1-BC60-D6B64C1C1040}"/>
              </a:ext>
            </a:extLst>
          </p:cNvPr>
          <p:cNvCxnSpPr>
            <a:stCxn id="17" idx="6"/>
            <a:endCxn id="59" idx="2"/>
          </p:cNvCxnSpPr>
          <p:nvPr/>
        </p:nvCxnSpPr>
        <p:spPr>
          <a:xfrm>
            <a:off x="4881521" y="3811481"/>
            <a:ext cx="3357011" cy="1608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8A6AA7E4-E577-4B37-BE83-28FEAB221459}"/>
              </a:ext>
            </a:extLst>
          </p:cNvPr>
          <p:cNvSpPr/>
          <p:nvPr/>
        </p:nvSpPr>
        <p:spPr>
          <a:xfrm>
            <a:off x="2276272" y="1319753"/>
            <a:ext cx="9007813" cy="5040259"/>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48E10468-70DD-4F74-883B-1145F84EF29A}"/>
              </a:ext>
            </a:extLst>
          </p:cNvPr>
          <p:cNvSpPr txBox="1"/>
          <p:nvPr/>
        </p:nvSpPr>
        <p:spPr>
          <a:xfrm>
            <a:off x="900706" y="3378217"/>
            <a:ext cx="960519" cy="461665"/>
          </a:xfrm>
          <a:prstGeom prst="rect">
            <a:avLst/>
          </a:prstGeom>
          <a:noFill/>
        </p:spPr>
        <p:txBody>
          <a:bodyPr wrap="none" rtlCol="0">
            <a:spAutoFit/>
          </a:bodyPr>
          <a:lstStyle/>
          <a:p>
            <a:r>
              <a:rPr lang="en-US" sz="2400" b="1" dirty="0"/>
              <a:t>CNA 1</a:t>
            </a:r>
          </a:p>
        </p:txBody>
      </p:sp>
      <p:sp>
        <p:nvSpPr>
          <p:cNvPr id="68" name="TextBox 67">
            <a:extLst>
              <a:ext uri="{FF2B5EF4-FFF2-40B4-BE49-F238E27FC236}">
                <a16:creationId xmlns:a16="http://schemas.microsoft.com/office/drawing/2014/main" id="{AD547471-3B04-4A8E-A098-923EC8B57323}"/>
              </a:ext>
            </a:extLst>
          </p:cNvPr>
          <p:cNvSpPr txBox="1"/>
          <p:nvPr/>
        </p:nvSpPr>
        <p:spPr>
          <a:xfrm>
            <a:off x="9706241" y="1833102"/>
            <a:ext cx="1516377" cy="369332"/>
          </a:xfrm>
          <a:prstGeom prst="rect">
            <a:avLst/>
          </a:prstGeom>
          <a:noFill/>
        </p:spPr>
        <p:txBody>
          <a:bodyPr wrap="none" rtlCol="0">
            <a:spAutoFit/>
          </a:bodyPr>
          <a:lstStyle/>
          <a:p>
            <a:r>
              <a:rPr lang="en-US" dirty="0"/>
              <a:t>Pseudo-CNA 1</a:t>
            </a:r>
          </a:p>
        </p:txBody>
      </p:sp>
      <p:sp>
        <p:nvSpPr>
          <p:cNvPr id="70" name="TextBox 69">
            <a:extLst>
              <a:ext uri="{FF2B5EF4-FFF2-40B4-BE49-F238E27FC236}">
                <a16:creationId xmlns:a16="http://schemas.microsoft.com/office/drawing/2014/main" id="{E3E5C14E-AD08-4677-BE24-EED5E9784639}"/>
              </a:ext>
            </a:extLst>
          </p:cNvPr>
          <p:cNvSpPr txBox="1"/>
          <p:nvPr/>
        </p:nvSpPr>
        <p:spPr>
          <a:xfrm>
            <a:off x="9780735" y="3415321"/>
            <a:ext cx="1516377" cy="369332"/>
          </a:xfrm>
          <a:prstGeom prst="rect">
            <a:avLst/>
          </a:prstGeom>
          <a:noFill/>
        </p:spPr>
        <p:txBody>
          <a:bodyPr wrap="none" rtlCol="0">
            <a:spAutoFit/>
          </a:bodyPr>
          <a:lstStyle/>
          <a:p>
            <a:r>
              <a:rPr lang="en-US" dirty="0"/>
              <a:t>Pseudo-CNA 2</a:t>
            </a:r>
          </a:p>
        </p:txBody>
      </p:sp>
      <p:sp>
        <p:nvSpPr>
          <p:cNvPr id="72" name="TextBox 71">
            <a:extLst>
              <a:ext uri="{FF2B5EF4-FFF2-40B4-BE49-F238E27FC236}">
                <a16:creationId xmlns:a16="http://schemas.microsoft.com/office/drawing/2014/main" id="{AC49DFA2-DDB2-465C-8245-B75015CD91BE}"/>
              </a:ext>
            </a:extLst>
          </p:cNvPr>
          <p:cNvSpPr txBox="1"/>
          <p:nvPr/>
        </p:nvSpPr>
        <p:spPr>
          <a:xfrm>
            <a:off x="9780735" y="5235560"/>
            <a:ext cx="1516377" cy="369332"/>
          </a:xfrm>
          <a:prstGeom prst="rect">
            <a:avLst/>
          </a:prstGeom>
          <a:noFill/>
        </p:spPr>
        <p:txBody>
          <a:bodyPr wrap="none" rtlCol="0">
            <a:spAutoFit/>
          </a:bodyPr>
          <a:lstStyle/>
          <a:p>
            <a:r>
              <a:rPr lang="en-US" dirty="0"/>
              <a:t>Pseudo-CNA 3</a:t>
            </a:r>
          </a:p>
        </p:txBody>
      </p:sp>
      <p:pic>
        <p:nvPicPr>
          <p:cNvPr id="30" name="Audio 29">
            <a:hlinkClick r:id="" action="ppaction://media"/>
            <a:extLst>
              <a:ext uri="{FF2B5EF4-FFF2-40B4-BE49-F238E27FC236}">
                <a16:creationId xmlns:a16="http://schemas.microsoft.com/office/drawing/2014/main" id="{18759DEC-8C90-459C-A6EF-835158F67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8112399"/>
      </p:ext>
    </p:extLst>
  </p:cSld>
  <p:clrMapOvr>
    <a:masterClrMapping/>
  </p:clrMapOvr>
  <mc:AlternateContent xmlns:mc="http://schemas.openxmlformats.org/markup-compatibility/2006" xmlns:p14="http://schemas.microsoft.com/office/powerpoint/2010/main">
    <mc:Choice Requires="p14">
      <p:transition spd="slow" p14:dur="2000" advTm="12094"/>
    </mc:Choice>
    <mc:Fallback xmlns="">
      <p:transition spd="slow" advTm="1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Scope</a:t>
            </a:r>
          </a:p>
        </p:txBody>
      </p:sp>
      <p:pic>
        <p:nvPicPr>
          <p:cNvPr id="2" name="Audio 1">
            <a:hlinkClick r:id="" action="ppaction://media"/>
            <a:extLst>
              <a:ext uri="{FF2B5EF4-FFF2-40B4-BE49-F238E27FC236}">
                <a16:creationId xmlns:a16="http://schemas.microsoft.com/office/drawing/2014/main" id="{3D5C45B3-645B-47FC-AF84-573E0B0767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Slide Number Placeholder 3">
            <a:extLst>
              <a:ext uri="{FF2B5EF4-FFF2-40B4-BE49-F238E27FC236}">
                <a16:creationId xmlns:a16="http://schemas.microsoft.com/office/drawing/2014/main" id="{8F4EFDE5-D44C-4E3E-8BBE-32B4172BD5B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17</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4013515329"/>
      </p:ext>
    </p:extLst>
  </p:cSld>
  <p:clrMapOvr>
    <a:masterClrMapping/>
  </p:clrMapOvr>
  <mc:AlternateContent xmlns:mc="http://schemas.openxmlformats.org/markup-compatibility/2006" xmlns:p14="http://schemas.microsoft.com/office/powerpoint/2010/main">
    <mc:Choice Requires="p14">
      <p:transition spd="slow" p14:dur="2000" advTm="3306"/>
    </mc:Choice>
    <mc:Fallback xmlns="">
      <p:transition spd="slow" advTm="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1200"/>
              </a:spcBef>
              <a:buClr>
                <a:schemeClr val="tx2"/>
              </a:buClr>
              <a:buSzPct val="120000"/>
              <a:buFont typeface="Wingdings" pitchFamily="2" charset="2"/>
              <a:buChar char="§"/>
            </a:pPr>
            <a:r>
              <a:rPr lang="en-US" dirty="0">
                <a:latin typeface="Helvetica LT Std"/>
                <a:ea typeface="+mn-ea"/>
                <a:cs typeface="Arial" pitchFamily="34" charset="0"/>
              </a:rPr>
              <a:t>A CNA’s scope defines the vulnerabilities to which it is responsible for assigning CVE IDs</a:t>
            </a:r>
          </a:p>
          <a:p>
            <a:pPr marL="231775" indent="-231775">
              <a:spcBef>
                <a:spcPts val="1200"/>
              </a:spcBef>
              <a:buClr>
                <a:schemeClr val="tx2"/>
              </a:buClr>
              <a:buSzPct val="120000"/>
              <a:buFont typeface="Wingdings" pitchFamily="2" charset="2"/>
              <a:buChar char="§"/>
            </a:pPr>
            <a:r>
              <a:rPr lang="en-US" dirty="0">
                <a:latin typeface="Helvetica LT Std"/>
                <a:ea typeface="+mn-ea"/>
                <a:cs typeface="Arial" pitchFamily="34" charset="0"/>
              </a:rPr>
              <a:t>The scope sets expectations, which should:</a:t>
            </a:r>
          </a:p>
          <a:p>
            <a:pPr marL="515938" lvl="1">
              <a:spcBef>
                <a:spcPts val="1200"/>
              </a:spcBef>
              <a:buClr>
                <a:schemeClr val="tx2"/>
              </a:buClr>
              <a:buSzPct val="120000"/>
              <a:buChar char="–"/>
            </a:pPr>
            <a:r>
              <a:rPr lang="en-US" dirty="0">
                <a:latin typeface="Helvetica LT Std"/>
                <a:ea typeface="+mn-ea"/>
                <a:cs typeface="Arial" pitchFamily="34" charset="0"/>
              </a:rPr>
              <a:t>Prevent CNAs with overlapping scopes (e.g., their Root) from assigning duplicate IDs</a:t>
            </a:r>
          </a:p>
          <a:p>
            <a:pPr marL="515938" lvl="1">
              <a:spcBef>
                <a:spcPts val="1200"/>
              </a:spcBef>
              <a:buClr>
                <a:schemeClr val="tx2"/>
              </a:buClr>
              <a:buSzPct val="120000"/>
              <a:buChar char="–"/>
            </a:pPr>
            <a:r>
              <a:rPr lang="en-US" dirty="0">
                <a:latin typeface="Helvetica LT Std"/>
                <a:ea typeface="+mn-ea"/>
                <a:cs typeface="Arial" pitchFamily="34" charset="0"/>
              </a:rPr>
              <a:t>Save reporters’ time and frustration by preventing them from reporting irrelevant issues</a:t>
            </a:r>
          </a:p>
          <a:p>
            <a:pPr marL="515938" lvl="1">
              <a:spcBef>
                <a:spcPts val="1200"/>
              </a:spcBef>
              <a:buClr>
                <a:schemeClr val="tx2"/>
              </a:buClr>
              <a:buSzPct val="120000"/>
              <a:buChar char="–"/>
            </a:pPr>
            <a:r>
              <a:rPr lang="en-US" dirty="0">
                <a:latin typeface="Helvetica LT Std"/>
                <a:ea typeface="+mn-ea"/>
                <a:cs typeface="Arial" pitchFamily="34" charset="0"/>
              </a:rPr>
              <a:t>Save the CNA time by reducing the number of unwanted reports</a:t>
            </a:r>
          </a:p>
          <a:p>
            <a:pPr marL="515938" lvl="1">
              <a:spcBef>
                <a:spcPts val="1200"/>
              </a:spcBef>
              <a:buClr>
                <a:schemeClr val="tx2"/>
              </a:buClr>
              <a:buSzPct val="120000"/>
              <a:buChar char="–"/>
            </a:pPr>
            <a:r>
              <a:rPr lang="en-US" dirty="0">
                <a:latin typeface="Helvetica LT Std"/>
                <a:ea typeface="+mn-ea"/>
                <a:cs typeface="Arial" pitchFamily="34" charset="0"/>
              </a:rPr>
              <a:t>Save the Root time by reducing the number of complaints by unhappy reporters</a:t>
            </a:r>
          </a:p>
          <a:p>
            <a:pPr marL="231775" indent="-231775">
              <a:spcBef>
                <a:spcPts val="1200"/>
              </a:spcBef>
              <a:buClr>
                <a:schemeClr val="tx2"/>
              </a:buClr>
              <a:buSzPct val="120000"/>
              <a:buFont typeface="Wingdings" pitchFamily="2" charset="2"/>
              <a:buChar char="§"/>
            </a:pPr>
            <a:endParaRPr lang="en-US" dirty="0">
              <a:latin typeface="Helvetica LT Std"/>
              <a:ea typeface="+mn-ea"/>
              <a:cs typeface="Arial" pitchFamily="34" charset="0"/>
            </a:endParaRPr>
          </a:p>
        </p:txBody>
      </p:sp>
      <p:sp>
        <p:nvSpPr>
          <p:cNvPr id="5" name="Slide Number Placeholder 3">
            <a:extLst>
              <a:ext uri="{FF2B5EF4-FFF2-40B4-BE49-F238E27FC236}">
                <a16:creationId xmlns:a16="http://schemas.microsoft.com/office/drawing/2014/main" id="{6DBDB4CF-F901-45E7-BF5A-12889617CA2B}"/>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18</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Defining Scope</a:t>
            </a:r>
          </a:p>
        </p:txBody>
      </p:sp>
      <p:pic>
        <p:nvPicPr>
          <p:cNvPr id="6" name="Audio 5">
            <a:hlinkClick r:id="" action="ppaction://media"/>
            <a:extLst>
              <a:ext uri="{FF2B5EF4-FFF2-40B4-BE49-F238E27FC236}">
                <a16:creationId xmlns:a16="http://schemas.microsoft.com/office/drawing/2014/main" id="{E068F4D5-B467-48F6-ADDB-88D44465F2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07268828"/>
      </p:ext>
    </p:extLst>
  </p:cSld>
  <p:clrMapOvr>
    <a:masterClrMapping/>
  </p:clrMapOvr>
  <mc:AlternateContent xmlns:mc="http://schemas.openxmlformats.org/markup-compatibility/2006" xmlns:p14="http://schemas.microsoft.com/office/powerpoint/2010/main">
    <mc:Choice Requires="p14">
      <p:transition spd="slow" p14:dur="2000" advTm="31370"/>
    </mc:Choice>
    <mc:Fallback xmlns="">
      <p:transition spd="slow" advTm="3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F2E41-7C7F-4537-975C-21E8DE214115}"/>
              </a:ext>
            </a:extLst>
          </p:cNvPr>
          <p:cNvSpPr>
            <a:spLocks noGrp="1"/>
          </p:cNvSpPr>
          <p:nvPr>
            <p:ph type="title"/>
          </p:nvPr>
        </p:nvSpPr>
        <p:spPr/>
        <p:txBody>
          <a:bodyPr/>
          <a:lstStyle/>
          <a:p>
            <a:r>
              <a:rPr lang="en-US" dirty="0"/>
              <a:t>Scope Specificity</a:t>
            </a:r>
          </a:p>
        </p:txBody>
      </p:sp>
      <p:sp>
        <p:nvSpPr>
          <p:cNvPr id="3" name="Content Placeholder 2">
            <a:extLst>
              <a:ext uri="{FF2B5EF4-FFF2-40B4-BE49-F238E27FC236}">
                <a16:creationId xmlns:a16="http://schemas.microsoft.com/office/drawing/2014/main" id="{3E4476FA-8D23-4D07-B77E-2229E08D2B44}"/>
              </a:ext>
            </a:extLst>
          </p:cNvPr>
          <p:cNvSpPr>
            <a:spLocks noGrp="1"/>
          </p:cNvSpPr>
          <p:nvPr>
            <p:ph idx="1"/>
          </p:nvPr>
        </p:nvSpPr>
        <p:spPr>
          <a:xfrm>
            <a:off x="616449" y="1304926"/>
            <a:ext cx="11236720" cy="4794737"/>
          </a:xfrm>
        </p:spPr>
        <p:txBody>
          <a:bodyPr vert="horz" lIns="91440" tIns="45720" rIns="91440" bIns="45720" rtlCol="0">
            <a:normAutofit/>
          </a:bodyPr>
          <a:lstStyle/>
          <a:p>
            <a:pPr marL="231775" indent="-231775" defTabSz="914400">
              <a:spcAft>
                <a:spcPts val="600"/>
              </a:spcAft>
            </a:pPr>
            <a:r>
              <a:rPr lang="en-US" sz="2000" dirty="0"/>
              <a:t>Scope should be available on CNA’s website (e.g., on their disclosure/security policy page). </a:t>
            </a:r>
          </a:p>
          <a:p>
            <a:pPr marL="231775" indent="-231775" defTabSz="914400">
              <a:spcAft>
                <a:spcPts val="600"/>
              </a:spcAft>
            </a:pPr>
            <a:r>
              <a:rPr lang="en-US" sz="2000" dirty="0"/>
              <a:t>The scope should state: </a:t>
            </a:r>
          </a:p>
          <a:p>
            <a:pPr marL="515938" lvl="1" indent="-228600" defTabSz="914400">
              <a:spcAft>
                <a:spcPts val="600"/>
              </a:spcAft>
              <a:buSzPct val="120000"/>
            </a:pPr>
            <a:r>
              <a:rPr lang="en-US" sz="2000" dirty="0"/>
              <a:t>Be a blanket statement that specifies components covered and not covered.</a:t>
            </a:r>
          </a:p>
          <a:p>
            <a:pPr marL="515938" lvl="1" indent="-228600" defTabSz="914400">
              <a:spcAft>
                <a:spcPts val="600"/>
              </a:spcAft>
              <a:buSzPct val="120000"/>
            </a:pPr>
            <a:r>
              <a:rPr lang="en-US" sz="2000" dirty="0"/>
              <a:t>Specify coverage for components not apart of CNA’s core business or purpose.</a:t>
            </a:r>
          </a:p>
          <a:p>
            <a:pPr marL="515938" lvl="1" indent="-228600" defTabSz="914400">
              <a:spcAft>
                <a:spcPts val="600"/>
              </a:spcAft>
              <a:buSzPct val="120000"/>
            </a:pPr>
            <a:r>
              <a:rPr lang="en-US" sz="2000" dirty="0"/>
              <a:t>Indicate if end-of-life components will be covered according to the end-of-life rules or if other CNAs should assume responsibility if they have a need to reference such vulnerabilities. </a:t>
            </a:r>
          </a:p>
          <a:p>
            <a:pPr marL="1200150" lvl="2" indent="-285750" defTabSz="914400">
              <a:spcBef>
                <a:spcPts val="500"/>
              </a:spcBef>
              <a:spcAft>
                <a:spcPts val="600"/>
              </a:spcAft>
            </a:pPr>
            <a:r>
              <a:rPr lang="en-US" sz="1800" dirty="0"/>
              <a:t>If a CNA specifies that it will not assign for end-of-life components, other CNAs may assign for those components. </a:t>
            </a:r>
          </a:p>
          <a:p>
            <a:pPr marL="231775" indent="-231775" defTabSz="914400">
              <a:spcAft>
                <a:spcPts val="600"/>
              </a:spcAft>
            </a:pPr>
            <a:endParaRPr lang="en-US" sz="2000" dirty="0"/>
          </a:p>
        </p:txBody>
      </p:sp>
      <p:sp>
        <p:nvSpPr>
          <p:cNvPr id="4" name="Slide Number Placeholder 3">
            <a:extLst>
              <a:ext uri="{FF2B5EF4-FFF2-40B4-BE49-F238E27FC236}">
                <a16:creationId xmlns:a16="http://schemas.microsoft.com/office/drawing/2014/main" id="{0E44CA85-77BA-4FE2-A562-98F49A2EEC09}"/>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19</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5" name="TextBox 4">
            <a:extLst>
              <a:ext uri="{FF2B5EF4-FFF2-40B4-BE49-F238E27FC236}">
                <a16:creationId xmlns:a16="http://schemas.microsoft.com/office/drawing/2014/main" id="{4AE0C6E3-F904-4CAE-BE3B-19FF10489791}"/>
              </a:ext>
            </a:extLst>
          </p:cNvPr>
          <p:cNvSpPr txBox="1"/>
          <p:nvPr/>
        </p:nvSpPr>
        <p:spPr>
          <a:xfrm>
            <a:off x="1932304" y="4574558"/>
            <a:ext cx="9081258" cy="1323439"/>
          </a:xfrm>
          <a:prstGeom prst="rect">
            <a:avLst/>
          </a:prstGeom>
          <a:noFill/>
          <a:ln w="38100">
            <a:solidFill>
              <a:schemeClr val="accent1"/>
            </a:solidFill>
          </a:ln>
        </p:spPr>
        <p:txBody>
          <a:bodyPr wrap="square" rtlCol="0">
            <a:spAutoFit/>
          </a:bodyPr>
          <a:lstStyle/>
          <a:p>
            <a:r>
              <a:rPr lang="en-US" sz="1600" b="1" dirty="0">
                <a:latin typeface="Helvetica LT Std"/>
              </a:rPr>
              <a:t>Example Scope statements:</a:t>
            </a:r>
          </a:p>
          <a:p>
            <a:pPr marL="285750" indent="-285750">
              <a:buFont typeface="Wingdings" panose="05000000000000000000" pitchFamily="2" charset="2"/>
              <a:buChar char="§"/>
            </a:pPr>
            <a:r>
              <a:rPr lang="en-US" sz="1600" dirty="0"/>
              <a:t>All ZYX products (supported products and end-of-life/end-of-service products), as well as vulnerabilities in third-party software discovered by ZYX that are not in another CNA’s scope.</a:t>
            </a:r>
          </a:p>
          <a:p>
            <a:pPr marL="285750" indent="-285750">
              <a:buFont typeface="Wingdings" panose="05000000000000000000" pitchFamily="2" charset="2"/>
              <a:buChar char="§"/>
            </a:pPr>
            <a:r>
              <a:rPr lang="en-US" sz="1600" dirty="0"/>
              <a:t>All XYZ products, as well as vulnerabilities in third-party robots and robot components (software and hardware) discovered by XYZ that are not in another CNA’s scope.</a:t>
            </a:r>
          </a:p>
        </p:txBody>
      </p:sp>
      <p:pic>
        <p:nvPicPr>
          <p:cNvPr id="11" name="Audio 10">
            <a:hlinkClick r:id="" action="ppaction://media"/>
            <a:extLst>
              <a:ext uri="{FF2B5EF4-FFF2-40B4-BE49-F238E27FC236}">
                <a16:creationId xmlns:a16="http://schemas.microsoft.com/office/drawing/2014/main" id="{3220CFCB-1729-49AB-B6CE-D576756ED3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1680811334"/>
      </p:ext>
    </p:extLst>
  </p:cSld>
  <p:clrMapOvr>
    <a:masterClrMapping/>
  </p:clrMapOvr>
  <mc:AlternateContent xmlns:mc="http://schemas.openxmlformats.org/markup-compatibility/2006" xmlns:p14="http://schemas.microsoft.com/office/powerpoint/2010/main">
    <mc:Choice Requires="p14">
      <p:transition spd="slow" p14:dur="2000" advTm="42133"/>
    </mc:Choice>
    <mc:Fallback xmlns="">
      <p:transition spd="slow" advTm="42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1200"/>
              </a:spcBef>
              <a:spcAft>
                <a:spcPts val="1200"/>
              </a:spcAft>
              <a:buClr>
                <a:schemeClr val="tx2"/>
              </a:buClr>
              <a:buSzPct val="120000"/>
              <a:buFont typeface="Wingdings" pitchFamily="2" charset="2"/>
              <a:buChar char="§"/>
            </a:pPr>
            <a:r>
              <a:rPr lang="en-US" dirty="0"/>
              <a:t>Defining CNAs</a:t>
            </a:r>
          </a:p>
          <a:p>
            <a:pPr marL="515938" lvl="1">
              <a:spcBef>
                <a:spcPts val="1200"/>
              </a:spcBef>
              <a:spcAft>
                <a:spcPts val="1200"/>
              </a:spcAft>
              <a:buClr>
                <a:schemeClr val="tx2"/>
              </a:buClr>
              <a:buSzPct val="120000"/>
              <a:buChar char="–"/>
            </a:pPr>
            <a:r>
              <a:rPr lang="en-US" dirty="0"/>
              <a:t>Includes role of the CNA; benefits of being a CNA; qualifications; requirements and cost</a:t>
            </a:r>
          </a:p>
          <a:p>
            <a:pPr marL="231775" indent="-231775">
              <a:spcBef>
                <a:spcPts val="1200"/>
              </a:spcBef>
              <a:spcAft>
                <a:spcPts val="1200"/>
              </a:spcAft>
              <a:buClr>
                <a:schemeClr val="tx2"/>
              </a:buClr>
              <a:buSzPct val="120000"/>
              <a:buFont typeface="Wingdings" pitchFamily="2" charset="2"/>
              <a:buChar char="§"/>
            </a:pPr>
            <a:r>
              <a:rPr lang="en-US" dirty="0"/>
              <a:t>How to Organize your CNA(s)</a:t>
            </a:r>
          </a:p>
          <a:p>
            <a:pPr marL="231775" indent="-231775">
              <a:spcBef>
                <a:spcPts val="1200"/>
              </a:spcBef>
              <a:spcAft>
                <a:spcPts val="1200"/>
              </a:spcAft>
              <a:buClr>
                <a:schemeClr val="tx2"/>
              </a:buClr>
              <a:buSzPct val="120000"/>
              <a:buFont typeface="Wingdings" pitchFamily="2" charset="2"/>
              <a:buChar char="§"/>
            </a:pPr>
            <a:r>
              <a:rPr lang="en-US" dirty="0"/>
              <a:t>Defining the scope of your coverage</a:t>
            </a:r>
          </a:p>
          <a:p>
            <a:pPr marL="231775" indent="-231775">
              <a:spcBef>
                <a:spcPts val="1200"/>
              </a:spcBef>
              <a:spcAft>
                <a:spcPts val="1200"/>
              </a:spcAft>
              <a:buClr>
                <a:schemeClr val="tx2"/>
              </a:buClr>
              <a:buSzPct val="120000"/>
              <a:buFont typeface="Wingdings" pitchFamily="2" charset="2"/>
              <a:buChar char="§"/>
            </a:pPr>
            <a:r>
              <a:rPr lang="en-US" dirty="0"/>
              <a:t>CNA internal processes</a:t>
            </a:r>
          </a:p>
          <a:p>
            <a:pPr marL="231775" indent="-231775">
              <a:spcBef>
                <a:spcPts val="1200"/>
              </a:spcBef>
              <a:spcAft>
                <a:spcPts val="1200"/>
              </a:spcAft>
              <a:buClr>
                <a:schemeClr val="tx2"/>
              </a:buClr>
              <a:buSzPct val="120000"/>
              <a:buFont typeface="Wingdings" pitchFamily="2" charset="2"/>
              <a:buChar char="§"/>
            </a:pPr>
            <a:r>
              <a:rPr lang="en-US" dirty="0"/>
              <a:t>CNA Resources and community involvement</a:t>
            </a:r>
          </a:p>
        </p:txBody>
      </p:sp>
      <p:sp>
        <p:nvSpPr>
          <p:cNvPr id="4" name="Slide Number Placeholder 3">
            <a:extLst>
              <a:ext uri="{FF2B5EF4-FFF2-40B4-BE49-F238E27FC236}">
                <a16:creationId xmlns:a16="http://schemas.microsoft.com/office/drawing/2014/main" id="{7BC55840-1E32-45CD-9CD7-65DC2B212B81}"/>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Overview</a:t>
            </a:r>
          </a:p>
        </p:txBody>
      </p:sp>
      <p:pic>
        <p:nvPicPr>
          <p:cNvPr id="11" name="Audio 10">
            <a:hlinkClick r:id="" action="ppaction://media"/>
            <a:extLst>
              <a:ext uri="{FF2B5EF4-FFF2-40B4-BE49-F238E27FC236}">
                <a16:creationId xmlns:a16="http://schemas.microsoft.com/office/drawing/2014/main" id="{838179F4-D664-46F7-8F19-00388E824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06012359"/>
      </p:ext>
    </p:extLst>
  </p:cSld>
  <p:clrMapOvr>
    <a:masterClrMapping/>
  </p:clrMapOvr>
  <mc:AlternateContent xmlns:mc="http://schemas.openxmlformats.org/markup-compatibility/2006" xmlns:p14="http://schemas.microsoft.com/office/powerpoint/2010/main">
    <mc:Choice Requires="p14">
      <p:transition spd="slow" p14:dur="2000" advTm="18454"/>
    </mc:Choice>
    <mc:Fallback xmlns="">
      <p:transition spd="slow" advTm="18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3085EF8E-79E6-4517-A703-7E16B16B90E8}"/>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20</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Scope: Types of CNAs</a:t>
            </a:r>
          </a:p>
        </p:txBody>
      </p:sp>
      <p:sp>
        <p:nvSpPr>
          <p:cNvPr id="12" name="Rectangle: Rounded Corners 11">
            <a:extLst>
              <a:ext uri="{FF2B5EF4-FFF2-40B4-BE49-F238E27FC236}">
                <a16:creationId xmlns:a16="http://schemas.microsoft.com/office/drawing/2014/main" id="{30487BB0-9680-4FAE-A290-92C97834AA3E}"/>
              </a:ext>
            </a:extLst>
          </p:cNvPr>
          <p:cNvSpPr/>
          <p:nvPr/>
        </p:nvSpPr>
        <p:spPr>
          <a:xfrm>
            <a:off x="1155358" y="1566489"/>
            <a:ext cx="9881284" cy="4243416"/>
          </a:xfrm>
          <a:prstGeom prst="round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D0E683-039D-495B-BD9C-9BE626B8199C}"/>
              </a:ext>
            </a:extLst>
          </p:cNvPr>
          <p:cNvSpPr/>
          <p:nvPr/>
        </p:nvSpPr>
        <p:spPr>
          <a:xfrm>
            <a:off x="1641615" y="1858431"/>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p:txBody>
      </p:sp>
      <p:sp>
        <p:nvSpPr>
          <p:cNvPr id="14" name="Oval 13">
            <a:extLst>
              <a:ext uri="{FF2B5EF4-FFF2-40B4-BE49-F238E27FC236}">
                <a16:creationId xmlns:a16="http://schemas.microsoft.com/office/drawing/2014/main" id="{298C7AC1-8CC7-4D79-8CF5-0EB3FBF08B0A}"/>
              </a:ext>
            </a:extLst>
          </p:cNvPr>
          <p:cNvSpPr/>
          <p:nvPr/>
        </p:nvSpPr>
        <p:spPr>
          <a:xfrm>
            <a:off x="8247096" y="4303867"/>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CNA of Last Resort</a:t>
            </a:r>
          </a:p>
        </p:txBody>
      </p:sp>
      <p:sp>
        <p:nvSpPr>
          <p:cNvPr id="15" name="Oval 14">
            <a:extLst>
              <a:ext uri="{FF2B5EF4-FFF2-40B4-BE49-F238E27FC236}">
                <a16:creationId xmlns:a16="http://schemas.microsoft.com/office/drawing/2014/main" id="{55741895-D7B6-41F5-909E-460324BF1D8E}"/>
              </a:ext>
            </a:extLst>
          </p:cNvPr>
          <p:cNvSpPr/>
          <p:nvPr/>
        </p:nvSpPr>
        <p:spPr>
          <a:xfrm>
            <a:off x="5211540" y="4470704"/>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Mixed CNAs</a:t>
            </a:r>
          </a:p>
        </p:txBody>
      </p:sp>
      <p:sp>
        <p:nvSpPr>
          <p:cNvPr id="16" name="Oval 15">
            <a:extLst>
              <a:ext uri="{FF2B5EF4-FFF2-40B4-BE49-F238E27FC236}">
                <a16:creationId xmlns:a16="http://schemas.microsoft.com/office/drawing/2014/main" id="{1C988656-DED4-48EF-AFA4-CE713453F3E3}"/>
              </a:ext>
            </a:extLst>
          </p:cNvPr>
          <p:cNvSpPr/>
          <p:nvPr/>
        </p:nvSpPr>
        <p:spPr>
          <a:xfrm>
            <a:off x="7847669" y="1339287"/>
            <a:ext cx="3456432" cy="3200400"/>
          </a:xfrm>
          <a:prstGeom prst="ellipse">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Organizations</a:t>
            </a:r>
          </a:p>
        </p:txBody>
      </p:sp>
      <p:sp>
        <p:nvSpPr>
          <p:cNvPr id="17" name="Oval 16">
            <a:extLst>
              <a:ext uri="{FF2B5EF4-FFF2-40B4-BE49-F238E27FC236}">
                <a16:creationId xmlns:a16="http://schemas.microsoft.com/office/drawing/2014/main" id="{91082EFD-D4AF-481C-A6B0-3A6999E28609}"/>
              </a:ext>
            </a:extLst>
          </p:cNvPr>
          <p:cNvSpPr/>
          <p:nvPr/>
        </p:nvSpPr>
        <p:spPr>
          <a:xfrm>
            <a:off x="1129551" y="2929554"/>
            <a:ext cx="3456432" cy="3200400"/>
          </a:xfrm>
          <a:prstGeom prst="ellipse">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Coordination Center</a:t>
            </a:r>
          </a:p>
        </p:txBody>
      </p:sp>
      <p:sp>
        <p:nvSpPr>
          <p:cNvPr id="3" name="TextBox 2">
            <a:extLst>
              <a:ext uri="{FF2B5EF4-FFF2-40B4-BE49-F238E27FC236}">
                <a16:creationId xmlns:a16="http://schemas.microsoft.com/office/drawing/2014/main" id="{50B5D528-82E5-4AA7-8070-7F6DF55CF0EF}"/>
              </a:ext>
            </a:extLst>
          </p:cNvPr>
          <p:cNvSpPr txBox="1"/>
          <p:nvPr/>
        </p:nvSpPr>
        <p:spPr>
          <a:xfrm>
            <a:off x="2909536" y="2026396"/>
            <a:ext cx="1089850" cy="369332"/>
          </a:xfrm>
          <a:prstGeom prst="rect">
            <a:avLst/>
          </a:prstGeom>
          <a:noFill/>
        </p:spPr>
        <p:txBody>
          <a:bodyPr wrap="none" rtlCol="0">
            <a:spAutoFit/>
          </a:bodyPr>
          <a:lstStyle/>
          <a:p>
            <a:r>
              <a:rPr lang="en-US" dirty="0"/>
              <a:t>Microsoft</a:t>
            </a:r>
          </a:p>
        </p:txBody>
      </p:sp>
      <p:sp>
        <p:nvSpPr>
          <p:cNvPr id="18" name="TextBox 17">
            <a:extLst>
              <a:ext uri="{FF2B5EF4-FFF2-40B4-BE49-F238E27FC236}">
                <a16:creationId xmlns:a16="http://schemas.microsoft.com/office/drawing/2014/main" id="{7819504F-DCBA-4790-8386-49ABD22E6FC2}"/>
              </a:ext>
            </a:extLst>
          </p:cNvPr>
          <p:cNvSpPr txBox="1"/>
          <p:nvPr/>
        </p:nvSpPr>
        <p:spPr>
          <a:xfrm>
            <a:off x="2933702" y="2276332"/>
            <a:ext cx="1058303" cy="369332"/>
          </a:xfrm>
          <a:prstGeom prst="rect">
            <a:avLst/>
          </a:prstGeom>
          <a:noFill/>
        </p:spPr>
        <p:txBody>
          <a:bodyPr wrap="none" rtlCol="0">
            <a:spAutoFit/>
          </a:bodyPr>
          <a:lstStyle/>
          <a:p>
            <a:r>
              <a:rPr lang="en-US" dirty="0"/>
              <a:t>Open SSL</a:t>
            </a:r>
          </a:p>
        </p:txBody>
      </p:sp>
      <p:sp>
        <p:nvSpPr>
          <p:cNvPr id="19" name="TextBox 18">
            <a:extLst>
              <a:ext uri="{FF2B5EF4-FFF2-40B4-BE49-F238E27FC236}">
                <a16:creationId xmlns:a16="http://schemas.microsoft.com/office/drawing/2014/main" id="{4264F239-DA7F-4EAF-A202-72F3C824E070}"/>
              </a:ext>
            </a:extLst>
          </p:cNvPr>
          <p:cNvSpPr txBox="1"/>
          <p:nvPr/>
        </p:nvSpPr>
        <p:spPr>
          <a:xfrm>
            <a:off x="2961236" y="2546740"/>
            <a:ext cx="849913" cy="369332"/>
          </a:xfrm>
          <a:prstGeom prst="rect">
            <a:avLst/>
          </a:prstGeom>
          <a:noFill/>
        </p:spPr>
        <p:txBody>
          <a:bodyPr wrap="none" rtlCol="0">
            <a:spAutoFit/>
          </a:bodyPr>
          <a:lstStyle/>
          <a:p>
            <a:r>
              <a:rPr lang="en-US" dirty="0"/>
              <a:t>Debian</a:t>
            </a:r>
          </a:p>
        </p:txBody>
      </p:sp>
      <p:sp>
        <p:nvSpPr>
          <p:cNvPr id="20" name="TextBox 19">
            <a:extLst>
              <a:ext uri="{FF2B5EF4-FFF2-40B4-BE49-F238E27FC236}">
                <a16:creationId xmlns:a16="http://schemas.microsoft.com/office/drawing/2014/main" id="{E4207C6B-258E-4B99-8729-22A8C724389C}"/>
              </a:ext>
            </a:extLst>
          </p:cNvPr>
          <p:cNvSpPr txBox="1"/>
          <p:nvPr/>
        </p:nvSpPr>
        <p:spPr>
          <a:xfrm>
            <a:off x="2388991" y="4672505"/>
            <a:ext cx="979884" cy="369332"/>
          </a:xfrm>
          <a:prstGeom prst="rect">
            <a:avLst/>
          </a:prstGeom>
          <a:noFill/>
        </p:spPr>
        <p:txBody>
          <a:bodyPr wrap="none" rtlCol="0">
            <a:spAutoFit/>
          </a:bodyPr>
          <a:lstStyle/>
          <a:p>
            <a:r>
              <a:rPr lang="en-US" dirty="0"/>
              <a:t>CERT/CC</a:t>
            </a:r>
          </a:p>
        </p:txBody>
      </p:sp>
      <p:sp>
        <p:nvSpPr>
          <p:cNvPr id="21" name="TextBox 20">
            <a:extLst>
              <a:ext uri="{FF2B5EF4-FFF2-40B4-BE49-F238E27FC236}">
                <a16:creationId xmlns:a16="http://schemas.microsoft.com/office/drawing/2014/main" id="{44BAE6E6-8283-455B-B965-E67BF1602243}"/>
              </a:ext>
            </a:extLst>
          </p:cNvPr>
          <p:cNvSpPr txBox="1"/>
          <p:nvPr/>
        </p:nvSpPr>
        <p:spPr>
          <a:xfrm>
            <a:off x="2248177" y="4922179"/>
            <a:ext cx="1172244" cy="369332"/>
          </a:xfrm>
          <a:prstGeom prst="rect">
            <a:avLst/>
          </a:prstGeom>
          <a:noFill/>
        </p:spPr>
        <p:txBody>
          <a:bodyPr wrap="none" rtlCol="0">
            <a:spAutoFit/>
          </a:bodyPr>
          <a:lstStyle/>
          <a:p>
            <a:r>
              <a:rPr lang="en-US" dirty="0"/>
              <a:t>JPCERT/CC</a:t>
            </a:r>
          </a:p>
        </p:txBody>
      </p:sp>
      <p:sp>
        <p:nvSpPr>
          <p:cNvPr id="22" name="TextBox 21">
            <a:extLst>
              <a:ext uri="{FF2B5EF4-FFF2-40B4-BE49-F238E27FC236}">
                <a16:creationId xmlns:a16="http://schemas.microsoft.com/office/drawing/2014/main" id="{2892A087-E2A9-4B85-9305-642DC9D2FDE3}"/>
              </a:ext>
            </a:extLst>
          </p:cNvPr>
          <p:cNvSpPr txBox="1"/>
          <p:nvPr/>
        </p:nvSpPr>
        <p:spPr>
          <a:xfrm>
            <a:off x="2248177" y="5172377"/>
            <a:ext cx="1219180" cy="369332"/>
          </a:xfrm>
          <a:prstGeom prst="rect">
            <a:avLst/>
          </a:prstGeom>
          <a:noFill/>
        </p:spPr>
        <p:txBody>
          <a:bodyPr wrap="none" rtlCol="0">
            <a:spAutoFit/>
          </a:bodyPr>
          <a:lstStyle/>
          <a:p>
            <a:r>
              <a:rPr lang="en-US" dirty="0" err="1"/>
              <a:t>HackerOne</a:t>
            </a:r>
            <a:endParaRPr lang="en-US" dirty="0"/>
          </a:p>
        </p:txBody>
      </p:sp>
      <p:sp>
        <p:nvSpPr>
          <p:cNvPr id="23" name="TextBox 22">
            <a:extLst>
              <a:ext uri="{FF2B5EF4-FFF2-40B4-BE49-F238E27FC236}">
                <a16:creationId xmlns:a16="http://schemas.microsoft.com/office/drawing/2014/main" id="{E9C84C17-99CE-4C7C-9CD3-C6A3512B416F}"/>
              </a:ext>
            </a:extLst>
          </p:cNvPr>
          <p:cNvSpPr txBox="1"/>
          <p:nvPr/>
        </p:nvSpPr>
        <p:spPr>
          <a:xfrm>
            <a:off x="9227197" y="3159790"/>
            <a:ext cx="833883" cy="369332"/>
          </a:xfrm>
          <a:prstGeom prst="rect">
            <a:avLst/>
          </a:prstGeom>
          <a:noFill/>
        </p:spPr>
        <p:txBody>
          <a:bodyPr wrap="none" rtlCol="0">
            <a:spAutoFit/>
          </a:bodyPr>
          <a:lstStyle/>
          <a:p>
            <a:r>
              <a:rPr lang="en-US" dirty="0"/>
              <a:t>Rapid7</a:t>
            </a:r>
          </a:p>
        </p:txBody>
      </p:sp>
      <p:sp>
        <p:nvSpPr>
          <p:cNvPr id="25" name="TextBox 24">
            <a:extLst>
              <a:ext uri="{FF2B5EF4-FFF2-40B4-BE49-F238E27FC236}">
                <a16:creationId xmlns:a16="http://schemas.microsoft.com/office/drawing/2014/main" id="{5D1BEC04-E4CA-411C-BDD5-B5816FAB9AFF}"/>
              </a:ext>
            </a:extLst>
          </p:cNvPr>
          <p:cNvSpPr txBox="1"/>
          <p:nvPr/>
        </p:nvSpPr>
        <p:spPr>
          <a:xfrm>
            <a:off x="6453499" y="4737513"/>
            <a:ext cx="850041" cy="369332"/>
          </a:xfrm>
          <a:prstGeom prst="rect">
            <a:avLst/>
          </a:prstGeom>
          <a:noFill/>
        </p:spPr>
        <p:txBody>
          <a:bodyPr wrap="square" rtlCol="0">
            <a:spAutoFit/>
          </a:bodyPr>
          <a:lstStyle/>
          <a:p>
            <a:r>
              <a:rPr lang="en-US" dirty="0"/>
              <a:t>Flexera</a:t>
            </a:r>
          </a:p>
        </p:txBody>
      </p:sp>
      <p:sp>
        <p:nvSpPr>
          <p:cNvPr id="26" name="TextBox 25">
            <a:extLst>
              <a:ext uri="{FF2B5EF4-FFF2-40B4-BE49-F238E27FC236}">
                <a16:creationId xmlns:a16="http://schemas.microsoft.com/office/drawing/2014/main" id="{6900D276-E0D6-4296-8792-532DA69724B7}"/>
              </a:ext>
            </a:extLst>
          </p:cNvPr>
          <p:cNvSpPr txBox="1"/>
          <p:nvPr/>
        </p:nvSpPr>
        <p:spPr>
          <a:xfrm>
            <a:off x="6492419" y="5060492"/>
            <a:ext cx="814647" cy="369332"/>
          </a:xfrm>
          <a:prstGeom prst="rect">
            <a:avLst/>
          </a:prstGeom>
          <a:noFill/>
        </p:spPr>
        <p:txBody>
          <a:bodyPr wrap="none" rtlCol="0">
            <a:spAutoFit/>
          </a:bodyPr>
          <a:lstStyle/>
          <a:p>
            <a:r>
              <a:rPr lang="en-US" dirty="0"/>
              <a:t>Drupal</a:t>
            </a:r>
          </a:p>
        </p:txBody>
      </p:sp>
      <p:sp>
        <p:nvSpPr>
          <p:cNvPr id="27" name="TextBox 26">
            <a:extLst>
              <a:ext uri="{FF2B5EF4-FFF2-40B4-BE49-F238E27FC236}">
                <a16:creationId xmlns:a16="http://schemas.microsoft.com/office/drawing/2014/main" id="{832B6FAA-DB1A-4E84-BB28-3B50590F6319}"/>
              </a:ext>
            </a:extLst>
          </p:cNvPr>
          <p:cNvSpPr txBox="1"/>
          <p:nvPr/>
        </p:nvSpPr>
        <p:spPr>
          <a:xfrm>
            <a:off x="9666580" y="4803045"/>
            <a:ext cx="788999" cy="369332"/>
          </a:xfrm>
          <a:prstGeom prst="rect">
            <a:avLst/>
          </a:prstGeom>
          <a:noFill/>
        </p:spPr>
        <p:txBody>
          <a:bodyPr wrap="none" rtlCol="0">
            <a:spAutoFit/>
          </a:bodyPr>
          <a:lstStyle/>
          <a:p>
            <a:r>
              <a:rPr lang="en-US" dirty="0"/>
              <a:t>MITRE</a:t>
            </a:r>
          </a:p>
        </p:txBody>
      </p:sp>
      <p:sp>
        <p:nvSpPr>
          <p:cNvPr id="28" name="Oval 27">
            <a:extLst>
              <a:ext uri="{FF2B5EF4-FFF2-40B4-BE49-F238E27FC236}">
                <a16:creationId xmlns:a16="http://schemas.microsoft.com/office/drawing/2014/main" id="{C78C68DF-37F9-44F9-BEC2-3855A03F25D4}"/>
              </a:ext>
            </a:extLst>
          </p:cNvPr>
          <p:cNvSpPr/>
          <p:nvPr/>
        </p:nvSpPr>
        <p:spPr>
          <a:xfrm>
            <a:off x="6131995" y="1776731"/>
            <a:ext cx="1431578" cy="12612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Hosted Services</a:t>
            </a:r>
          </a:p>
        </p:txBody>
      </p:sp>
      <p:sp>
        <p:nvSpPr>
          <p:cNvPr id="29" name="TextBox 28">
            <a:extLst>
              <a:ext uri="{FF2B5EF4-FFF2-40B4-BE49-F238E27FC236}">
                <a16:creationId xmlns:a16="http://schemas.microsoft.com/office/drawing/2014/main" id="{A8DCAB3B-8ACB-4B01-80B1-904145F0D477}"/>
              </a:ext>
            </a:extLst>
          </p:cNvPr>
          <p:cNvSpPr txBox="1"/>
          <p:nvPr/>
        </p:nvSpPr>
        <p:spPr>
          <a:xfrm>
            <a:off x="5378212" y="3364157"/>
            <a:ext cx="851515" cy="369332"/>
          </a:xfrm>
          <a:prstGeom prst="rect">
            <a:avLst/>
          </a:prstGeom>
          <a:noFill/>
        </p:spPr>
        <p:txBody>
          <a:bodyPr wrap="none" rtlCol="0">
            <a:spAutoFit/>
          </a:bodyPr>
          <a:lstStyle/>
          <a:p>
            <a:r>
              <a:rPr lang="en-US" dirty="0"/>
              <a:t>Google</a:t>
            </a:r>
          </a:p>
        </p:txBody>
      </p:sp>
      <p:sp>
        <p:nvSpPr>
          <p:cNvPr id="30" name="TextBox 29">
            <a:extLst>
              <a:ext uri="{FF2B5EF4-FFF2-40B4-BE49-F238E27FC236}">
                <a16:creationId xmlns:a16="http://schemas.microsoft.com/office/drawing/2014/main" id="{1D6E9259-3F5E-46AA-A469-642927437DE4}"/>
              </a:ext>
            </a:extLst>
          </p:cNvPr>
          <p:cNvSpPr txBox="1"/>
          <p:nvPr/>
        </p:nvSpPr>
        <p:spPr>
          <a:xfrm>
            <a:off x="5362080" y="3653834"/>
            <a:ext cx="927946" cy="369332"/>
          </a:xfrm>
          <a:prstGeom prst="rect">
            <a:avLst/>
          </a:prstGeom>
          <a:noFill/>
        </p:spPr>
        <p:txBody>
          <a:bodyPr wrap="none" rtlCol="0">
            <a:spAutoFit/>
          </a:bodyPr>
          <a:lstStyle/>
          <a:p>
            <a:r>
              <a:rPr lang="en-US" dirty="0"/>
              <a:t>Chrome</a:t>
            </a:r>
          </a:p>
        </p:txBody>
      </p:sp>
      <p:sp>
        <p:nvSpPr>
          <p:cNvPr id="31" name="Oval 30">
            <a:extLst>
              <a:ext uri="{FF2B5EF4-FFF2-40B4-BE49-F238E27FC236}">
                <a16:creationId xmlns:a16="http://schemas.microsoft.com/office/drawing/2014/main" id="{BE265B73-C34C-4263-B94F-C30178F58565}"/>
              </a:ext>
            </a:extLst>
          </p:cNvPr>
          <p:cNvSpPr/>
          <p:nvPr/>
        </p:nvSpPr>
        <p:spPr>
          <a:xfrm>
            <a:off x="4119112" y="3020447"/>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 Source</a:t>
            </a:r>
          </a:p>
        </p:txBody>
      </p:sp>
      <p:pic>
        <p:nvPicPr>
          <p:cNvPr id="34" name="Audio 33">
            <a:hlinkClick r:id="" action="ppaction://media"/>
            <a:extLst>
              <a:ext uri="{FF2B5EF4-FFF2-40B4-BE49-F238E27FC236}">
                <a16:creationId xmlns:a16="http://schemas.microsoft.com/office/drawing/2014/main" id="{C65D4CB2-B84C-4FA8-A68D-7C8756051D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983913763"/>
      </p:ext>
    </p:extLst>
  </p:cSld>
  <p:clrMapOvr>
    <a:masterClrMapping/>
  </p:clrMapOvr>
  <mc:AlternateContent xmlns:mc="http://schemas.openxmlformats.org/markup-compatibility/2006" xmlns:p14="http://schemas.microsoft.com/office/powerpoint/2010/main">
    <mc:Choice Requires="p14">
      <p:transition spd="slow" p14:dur="2000" advTm="49485"/>
    </mc:Choice>
    <mc:Fallback xmlns="">
      <p:transition spd="slow" advTm="49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42" presetClass="entr" presetSubtype="0" fill="hold" grpId="0"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25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750"/>
                            </p:stCondLst>
                            <p:childTnLst>
                              <p:par>
                                <p:cTn id="33" presetID="6" presetClass="entr" presetSubtype="16" fill="hold" grpId="0" nodeType="after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500"/>
                                        <p:tgtEl>
                                          <p:spTgt spid="17"/>
                                        </p:tgtEl>
                                      </p:cBhvr>
                                    </p:animEffect>
                                  </p:childTnLst>
                                </p:cTn>
                              </p:par>
                            </p:childTnLst>
                          </p:cTn>
                        </p:par>
                        <p:par>
                          <p:cTn id="36" fill="hold">
                            <p:stCondLst>
                              <p:cond delay="7750"/>
                            </p:stCondLst>
                            <p:childTnLst>
                              <p:par>
                                <p:cTn id="37" presetID="42" presetClass="entr" presetSubtype="0" fill="hold" grpId="0" nodeType="afterEffect">
                                  <p:stCondLst>
                                    <p:cond delay="5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9250"/>
                            </p:stCondLst>
                            <p:childTnLst>
                              <p:par>
                                <p:cTn id="43" presetID="42" presetClass="entr" presetSubtype="0" fill="hold" grpId="0" nodeType="afterEffect">
                                  <p:stCondLst>
                                    <p:cond delay="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par>
                          <p:cTn id="48" fill="hold">
                            <p:stCondLst>
                              <p:cond delay="10750"/>
                            </p:stCondLst>
                            <p:childTnLst>
                              <p:par>
                                <p:cTn id="49" presetID="42" presetClass="entr" presetSubtype="0" fill="hold" grpId="0" nodeType="afterEffect">
                                  <p:stCondLst>
                                    <p:cond delay="50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par>
                          <p:cTn id="54" fill="hold">
                            <p:stCondLst>
                              <p:cond delay="12250"/>
                            </p:stCondLst>
                            <p:childTnLst>
                              <p:par>
                                <p:cTn id="55" presetID="6" presetClass="entr" presetSubtype="16" fill="hold" grpId="0" nodeType="afterEffect">
                                  <p:stCondLst>
                                    <p:cond delay="2000"/>
                                  </p:stCondLst>
                                  <p:childTnLst>
                                    <p:set>
                                      <p:cBhvr>
                                        <p:cTn id="56" dur="1" fill="hold">
                                          <p:stCondLst>
                                            <p:cond delay="0"/>
                                          </p:stCondLst>
                                        </p:cTn>
                                        <p:tgtEl>
                                          <p:spTgt spid="16"/>
                                        </p:tgtEl>
                                        <p:attrNameLst>
                                          <p:attrName>style.visibility</p:attrName>
                                        </p:attrNameLst>
                                      </p:cBhvr>
                                      <p:to>
                                        <p:strVal val="visible"/>
                                      </p:to>
                                    </p:set>
                                    <p:animEffect transition="in" filter="circle(in)">
                                      <p:cBhvr>
                                        <p:cTn id="57" dur="3000"/>
                                        <p:tgtEl>
                                          <p:spTgt spid="16"/>
                                        </p:tgtEl>
                                      </p:cBhvr>
                                    </p:animEffect>
                                  </p:childTnLst>
                                </p:cTn>
                              </p:par>
                            </p:childTnLst>
                          </p:cTn>
                        </p:par>
                        <p:par>
                          <p:cTn id="58" fill="hold">
                            <p:stCondLst>
                              <p:cond delay="17250"/>
                            </p:stCondLst>
                            <p:childTnLst>
                              <p:par>
                                <p:cTn id="59" presetID="42" presetClass="entr" presetSubtype="0" fill="hold" grpId="0" nodeType="afterEffect">
                                  <p:stCondLst>
                                    <p:cond delay="150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500"/>
                                        <p:tgtEl>
                                          <p:spTgt spid="23"/>
                                        </p:tgtEl>
                                      </p:cBhvr>
                                    </p:animEffect>
                                    <p:anim calcmode="lin" valueType="num">
                                      <p:cBhvr>
                                        <p:cTn id="62" dur="1500" fill="hold"/>
                                        <p:tgtEl>
                                          <p:spTgt spid="23"/>
                                        </p:tgtEl>
                                        <p:attrNameLst>
                                          <p:attrName>ppt_x</p:attrName>
                                        </p:attrNameLst>
                                      </p:cBhvr>
                                      <p:tavLst>
                                        <p:tav tm="0">
                                          <p:val>
                                            <p:strVal val="#ppt_x"/>
                                          </p:val>
                                        </p:tav>
                                        <p:tav tm="100000">
                                          <p:val>
                                            <p:strVal val="#ppt_x"/>
                                          </p:val>
                                        </p:tav>
                                      </p:tavLst>
                                    </p:anim>
                                    <p:anim calcmode="lin" valueType="num">
                                      <p:cBhvr>
                                        <p:cTn id="63" dur="1500" fill="hold"/>
                                        <p:tgtEl>
                                          <p:spTgt spid="23"/>
                                        </p:tgtEl>
                                        <p:attrNameLst>
                                          <p:attrName>ppt_y</p:attrName>
                                        </p:attrNameLst>
                                      </p:cBhvr>
                                      <p:tavLst>
                                        <p:tav tm="0">
                                          <p:val>
                                            <p:strVal val="#ppt_y+.1"/>
                                          </p:val>
                                        </p:tav>
                                        <p:tav tm="100000">
                                          <p:val>
                                            <p:strVal val="#ppt_y"/>
                                          </p:val>
                                        </p:tav>
                                      </p:tavLst>
                                    </p:anim>
                                  </p:childTnLst>
                                </p:cTn>
                              </p:par>
                            </p:childTnLst>
                          </p:cTn>
                        </p:par>
                        <p:par>
                          <p:cTn id="64" fill="hold">
                            <p:stCondLst>
                              <p:cond delay="20250"/>
                            </p:stCondLst>
                            <p:childTnLst>
                              <p:par>
                                <p:cTn id="65" presetID="10" presetClass="entr" presetSubtype="0" fill="hold" grpId="0" nodeType="afterEffect">
                                  <p:stCondLst>
                                    <p:cond delay="100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750"/>
                                        <p:tgtEl>
                                          <p:spTgt spid="31"/>
                                        </p:tgtEl>
                                      </p:cBhvr>
                                    </p:animEffect>
                                  </p:childTnLst>
                                </p:cTn>
                              </p:par>
                            </p:childTnLst>
                          </p:cTn>
                        </p:par>
                        <p:par>
                          <p:cTn id="68" fill="hold">
                            <p:stCondLst>
                              <p:cond delay="23000"/>
                            </p:stCondLst>
                            <p:childTnLst>
                              <p:par>
                                <p:cTn id="69" presetID="42" presetClass="entr" presetSubtype="0"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cTn>
                              </p:par>
                            </p:childTnLst>
                          </p:cTn>
                        </p:par>
                        <p:par>
                          <p:cTn id="74" fill="hold">
                            <p:stCondLst>
                              <p:cond delay="24000"/>
                            </p:stCondLst>
                            <p:childTnLst>
                              <p:par>
                                <p:cTn id="75" presetID="42" presetClass="entr" presetSubtype="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par>
                          <p:cTn id="80" fill="hold">
                            <p:stCondLst>
                              <p:cond delay="25000"/>
                            </p:stCondLst>
                            <p:childTnLst>
                              <p:par>
                                <p:cTn id="81" presetID="10" presetClass="entr" presetSubtype="0" fill="hold" grpId="0" nodeType="afterEffect">
                                  <p:stCondLst>
                                    <p:cond delay="25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2000"/>
                                        <p:tgtEl>
                                          <p:spTgt spid="28"/>
                                        </p:tgtEl>
                                      </p:cBhvr>
                                    </p:animEffect>
                                  </p:childTnLst>
                                </p:cTn>
                              </p:par>
                            </p:childTnLst>
                          </p:cTn>
                        </p:par>
                        <p:par>
                          <p:cTn id="84" fill="hold">
                            <p:stCondLst>
                              <p:cond delay="27250"/>
                            </p:stCondLst>
                            <p:childTnLst>
                              <p:par>
                                <p:cTn id="85" presetID="16" presetClass="entr" presetSubtype="21" fill="hold" grpId="0" nodeType="afterEffect">
                                  <p:stCondLst>
                                    <p:cond delay="200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3250"/>
                                        <p:tgtEl>
                                          <p:spTgt spid="15"/>
                                        </p:tgtEl>
                                      </p:cBhvr>
                                    </p:animEffect>
                                  </p:childTnLst>
                                </p:cTn>
                              </p:par>
                            </p:childTnLst>
                          </p:cTn>
                        </p:par>
                        <p:par>
                          <p:cTn id="88" fill="hold">
                            <p:stCondLst>
                              <p:cond delay="32500"/>
                            </p:stCondLst>
                            <p:childTnLst>
                              <p:par>
                                <p:cTn id="89" presetID="42" presetClass="entr" presetSubtype="0"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1000"/>
                                        <p:tgtEl>
                                          <p:spTgt spid="25"/>
                                        </p:tgtEl>
                                      </p:cBhvr>
                                    </p:animEffect>
                                    <p:anim calcmode="lin" valueType="num">
                                      <p:cBhvr>
                                        <p:cTn id="92" dur="1000" fill="hold"/>
                                        <p:tgtEl>
                                          <p:spTgt spid="25"/>
                                        </p:tgtEl>
                                        <p:attrNameLst>
                                          <p:attrName>ppt_x</p:attrName>
                                        </p:attrNameLst>
                                      </p:cBhvr>
                                      <p:tavLst>
                                        <p:tav tm="0">
                                          <p:val>
                                            <p:strVal val="#ppt_x"/>
                                          </p:val>
                                        </p:tav>
                                        <p:tav tm="100000">
                                          <p:val>
                                            <p:strVal val="#ppt_x"/>
                                          </p:val>
                                        </p:tav>
                                      </p:tavLst>
                                    </p:anim>
                                    <p:anim calcmode="lin" valueType="num">
                                      <p:cBhvr>
                                        <p:cTn id="93" dur="1000" fill="hold"/>
                                        <p:tgtEl>
                                          <p:spTgt spid="25"/>
                                        </p:tgtEl>
                                        <p:attrNameLst>
                                          <p:attrName>ppt_y</p:attrName>
                                        </p:attrNameLst>
                                      </p:cBhvr>
                                      <p:tavLst>
                                        <p:tav tm="0">
                                          <p:val>
                                            <p:strVal val="#ppt_y+.1"/>
                                          </p:val>
                                        </p:tav>
                                        <p:tav tm="100000">
                                          <p:val>
                                            <p:strVal val="#ppt_y"/>
                                          </p:val>
                                        </p:tav>
                                      </p:tavLst>
                                    </p:anim>
                                  </p:childTnLst>
                                </p:cTn>
                              </p:par>
                            </p:childTnLst>
                          </p:cTn>
                        </p:par>
                        <p:par>
                          <p:cTn id="94" fill="hold">
                            <p:stCondLst>
                              <p:cond delay="33500"/>
                            </p:stCondLst>
                            <p:childTnLst>
                              <p:par>
                                <p:cTn id="95" presetID="42" presetClass="entr" presetSubtype="0" fill="hold" grpId="0"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1000"/>
                                        <p:tgtEl>
                                          <p:spTgt spid="26"/>
                                        </p:tgtEl>
                                      </p:cBhvr>
                                    </p:animEffect>
                                    <p:anim calcmode="lin" valueType="num">
                                      <p:cBhvr>
                                        <p:cTn id="98" dur="1000" fill="hold"/>
                                        <p:tgtEl>
                                          <p:spTgt spid="26"/>
                                        </p:tgtEl>
                                        <p:attrNameLst>
                                          <p:attrName>ppt_x</p:attrName>
                                        </p:attrNameLst>
                                      </p:cBhvr>
                                      <p:tavLst>
                                        <p:tav tm="0">
                                          <p:val>
                                            <p:strVal val="#ppt_x"/>
                                          </p:val>
                                        </p:tav>
                                        <p:tav tm="100000">
                                          <p:val>
                                            <p:strVal val="#ppt_x"/>
                                          </p:val>
                                        </p:tav>
                                      </p:tavLst>
                                    </p:anim>
                                    <p:anim calcmode="lin" valueType="num">
                                      <p:cBhvr>
                                        <p:cTn id="99" dur="1000" fill="hold"/>
                                        <p:tgtEl>
                                          <p:spTgt spid="26"/>
                                        </p:tgtEl>
                                        <p:attrNameLst>
                                          <p:attrName>ppt_y</p:attrName>
                                        </p:attrNameLst>
                                      </p:cBhvr>
                                      <p:tavLst>
                                        <p:tav tm="0">
                                          <p:val>
                                            <p:strVal val="#ppt_y+.1"/>
                                          </p:val>
                                        </p:tav>
                                        <p:tav tm="100000">
                                          <p:val>
                                            <p:strVal val="#ppt_y"/>
                                          </p:val>
                                        </p:tav>
                                      </p:tavLst>
                                    </p:anim>
                                  </p:childTnLst>
                                </p:cTn>
                              </p:par>
                            </p:childTnLst>
                          </p:cTn>
                        </p:par>
                        <p:par>
                          <p:cTn id="100" fill="hold">
                            <p:stCondLst>
                              <p:cond delay="34500"/>
                            </p:stCondLst>
                            <p:childTnLst>
                              <p:par>
                                <p:cTn id="101" presetID="10" presetClass="entr" presetSubtype="0" fill="hold" grpId="0" nodeType="afterEffect">
                                  <p:stCondLst>
                                    <p:cond delay="200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2500"/>
                                        <p:tgtEl>
                                          <p:spTgt spid="14"/>
                                        </p:tgtEl>
                                      </p:cBhvr>
                                    </p:animEffect>
                                  </p:childTnLst>
                                </p:cTn>
                              </p:par>
                            </p:childTnLst>
                          </p:cTn>
                        </p:par>
                        <p:par>
                          <p:cTn id="104" fill="hold">
                            <p:stCondLst>
                              <p:cond delay="39000"/>
                            </p:stCondLst>
                            <p:childTnLst>
                              <p:par>
                                <p:cTn id="105" presetID="42" presetClass="entr" presetSubtype="0" fill="hold" grpId="0" nodeType="afterEffect">
                                  <p:stCondLst>
                                    <p:cond delay="100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0" fill="hold" display="0">
                  <p:stCondLst>
                    <p:cond delay="indefinite"/>
                  </p:stCondLst>
                  <p:endCondLst>
                    <p:cond evt="onStopAudio" delay="0">
                      <p:tgtEl>
                        <p:sldTgt/>
                      </p:tgtEl>
                    </p:cond>
                  </p:endCondLst>
                </p:cTn>
                <p:tgtEl>
                  <p:spTgt spid="34"/>
                </p:tgtEl>
              </p:cMediaNode>
            </p:audio>
          </p:childTnLst>
        </p:cTn>
      </p:par>
    </p:tnLst>
    <p:bldLst>
      <p:bldP spid="13" grpId="0" animBg="1"/>
      <p:bldP spid="14" grpId="0" animBg="1"/>
      <p:bldP spid="15" grpId="0" animBg="1"/>
      <p:bldP spid="16" grpId="0" animBg="1"/>
      <p:bldP spid="17" grpId="0" animBg="1"/>
      <p:bldP spid="3" grpId="0"/>
      <p:bldP spid="18" grpId="0"/>
      <p:bldP spid="19" grpId="0"/>
      <p:bldP spid="20" grpId="0"/>
      <p:bldP spid="21" grpId="0"/>
      <p:bldP spid="22" grpId="0"/>
      <p:bldP spid="23" grpId="0"/>
      <p:bldP spid="25" grpId="0"/>
      <p:bldP spid="26" grpId="0"/>
      <p:bldP spid="27" grpId="0"/>
      <p:bldP spid="28" grpId="0" animBg="1"/>
      <p:bldP spid="29" grpId="0"/>
      <p:bldP spid="30" grpId="0"/>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0"/>
              </a:spcBef>
              <a:buClr>
                <a:schemeClr val="tx2"/>
              </a:buClr>
              <a:buSzPct val="120000"/>
              <a:buFont typeface="Wingdings" pitchFamily="2" charset="2"/>
              <a:buChar char="§"/>
            </a:pPr>
            <a:r>
              <a:rPr lang="en-US" dirty="0"/>
              <a:t>Are there some scenarios where advisories are not published?</a:t>
            </a:r>
          </a:p>
          <a:p>
            <a:pPr marL="231775" indent="-231775">
              <a:spcBef>
                <a:spcPts val="0"/>
              </a:spcBef>
              <a:buClr>
                <a:schemeClr val="tx2"/>
              </a:buClr>
              <a:buSzPct val="120000"/>
              <a:buFont typeface="Wingdings" pitchFamily="2" charset="2"/>
              <a:buChar char="§"/>
            </a:pPr>
            <a:r>
              <a:rPr lang="en-US" dirty="0"/>
              <a:t>All advisories must meet the CVE Program’s requirements for being published:</a:t>
            </a:r>
          </a:p>
          <a:p>
            <a:pPr marL="515938" lvl="1">
              <a:spcBef>
                <a:spcPts val="0"/>
              </a:spcBef>
              <a:buClr>
                <a:schemeClr val="tx2"/>
              </a:buClr>
              <a:buSzPct val="120000"/>
              <a:buChar char="–"/>
            </a:pPr>
            <a:r>
              <a:rPr lang="en-US" dirty="0"/>
              <a:t>Must have a URL</a:t>
            </a:r>
          </a:p>
          <a:p>
            <a:pPr marL="515938" lvl="1">
              <a:spcBef>
                <a:spcPts val="0"/>
              </a:spcBef>
              <a:buClr>
                <a:schemeClr val="tx2"/>
              </a:buClr>
              <a:buSzPct val="120000"/>
              <a:buChar char="–"/>
            </a:pPr>
            <a:r>
              <a:rPr lang="en-US" dirty="0"/>
              <a:t>The Terms of Service must allow a link to the URL</a:t>
            </a:r>
          </a:p>
          <a:p>
            <a:pPr marL="515938" lvl="1">
              <a:spcBef>
                <a:spcPts val="0"/>
              </a:spcBef>
              <a:buClr>
                <a:schemeClr val="tx2"/>
              </a:buClr>
              <a:buSzPct val="120000"/>
              <a:buChar char="–"/>
            </a:pPr>
            <a:r>
              <a:rPr lang="en-US" dirty="0"/>
              <a:t>The document linked to the URL must contain the minimum required information for a CVE Record:</a:t>
            </a:r>
          </a:p>
          <a:p>
            <a:pPr marL="1030288" lvl="2" indent="-285750">
              <a:spcBef>
                <a:spcPts val="0"/>
              </a:spcBef>
              <a:buClr>
                <a:schemeClr val="tx2"/>
              </a:buClr>
              <a:buSzPct val="120000"/>
              <a:buFont typeface="Wingdings" panose="05000000000000000000" pitchFamily="2" charset="2"/>
              <a:buChar char="§"/>
            </a:pPr>
            <a:r>
              <a:rPr lang="en-US" sz="2000" dirty="0"/>
              <a:t>Product  </a:t>
            </a:r>
          </a:p>
          <a:p>
            <a:pPr marL="1030288" lvl="2" indent="-285750">
              <a:spcBef>
                <a:spcPts val="0"/>
              </a:spcBef>
              <a:buClr>
                <a:schemeClr val="tx2"/>
              </a:buClr>
              <a:buSzPct val="120000"/>
              <a:buFont typeface="Wingdings" panose="05000000000000000000" pitchFamily="2" charset="2"/>
              <a:buChar char="§"/>
            </a:pPr>
            <a:r>
              <a:rPr lang="en-US" sz="2000" dirty="0"/>
              <a:t>Version  </a:t>
            </a:r>
          </a:p>
          <a:p>
            <a:pPr marL="1030288" lvl="2" indent="-285750">
              <a:spcBef>
                <a:spcPts val="0"/>
              </a:spcBef>
              <a:buClr>
                <a:schemeClr val="tx2"/>
              </a:buClr>
              <a:buSzPct val="120000"/>
              <a:buFont typeface="Wingdings" panose="05000000000000000000" pitchFamily="2" charset="2"/>
              <a:buChar char="§"/>
            </a:pPr>
            <a:r>
              <a:rPr lang="en-US" sz="2000" dirty="0"/>
              <a:t>Problem type (Vulnerability type, root cause or impact)</a:t>
            </a:r>
          </a:p>
          <a:p>
            <a:pPr marL="515938" lvl="1">
              <a:spcBef>
                <a:spcPts val="0"/>
              </a:spcBef>
              <a:buClr>
                <a:schemeClr val="tx2"/>
              </a:buClr>
              <a:buSzPct val="120000"/>
              <a:buChar char="–"/>
            </a:pPr>
            <a:r>
              <a:rPr lang="en-US" dirty="0"/>
              <a:t>Must not require a fee to access</a:t>
            </a:r>
          </a:p>
          <a:p>
            <a:pPr marL="231775" indent="-231775">
              <a:spcBef>
                <a:spcPts val="0"/>
              </a:spcBef>
              <a:buClr>
                <a:schemeClr val="tx2"/>
              </a:buClr>
              <a:buSzPct val="120000"/>
              <a:buFont typeface="Wingdings" pitchFamily="2" charset="2"/>
              <a:buChar char="§"/>
            </a:pPr>
            <a:endParaRPr lang="en-US" dirty="0"/>
          </a:p>
        </p:txBody>
      </p:sp>
      <p:sp>
        <p:nvSpPr>
          <p:cNvPr id="5" name="Slide Number Placeholder 3">
            <a:extLst>
              <a:ext uri="{FF2B5EF4-FFF2-40B4-BE49-F238E27FC236}">
                <a16:creationId xmlns:a16="http://schemas.microsoft.com/office/drawing/2014/main" id="{897A6B45-3D67-4B4A-9A05-7373EC479425}"/>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21</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Scope: Limited by Advisory Policy</a:t>
            </a:r>
          </a:p>
        </p:txBody>
      </p:sp>
      <p:pic>
        <p:nvPicPr>
          <p:cNvPr id="7" name="Audio 6">
            <a:hlinkClick r:id="" action="ppaction://media"/>
            <a:extLst>
              <a:ext uri="{FF2B5EF4-FFF2-40B4-BE49-F238E27FC236}">
                <a16:creationId xmlns:a16="http://schemas.microsoft.com/office/drawing/2014/main" id="{D3FF7F04-5E2B-4EF5-B471-3FDD89471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88527507"/>
      </p:ext>
    </p:extLst>
  </p:cSld>
  <p:clrMapOvr>
    <a:masterClrMapping/>
  </p:clrMapOvr>
  <mc:AlternateContent xmlns:mc="http://schemas.openxmlformats.org/markup-compatibility/2006" xmlns:p14="http://schemas.microsoft.com/office/powerpoint/2010/main">
    <mc:Choice Requires="p14">
      <p:transition spd="slow" p14:dur="2000" advTm="29819"/>
    </mc:Choice>
    <mc:Fallback xmlns="">
      <p:transition spd="slow" advTm="2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0"/>
              </a:spcBef>
              <a:buClr>
                <a:schemeClr val="tx2"/>
              </a:buClr>
              <a:buSzPct val="120000"/>
              <a:buFont typeface="Wingdings" pitchFamily="2" charset="2"/>
              <a:buChar char="§"/>
            </a:pPr>
            <a:r>
              <a:rPr lang="en-US" dirty="0"/>
              <a:t>Do you plan to cover all products or just some them?</a:t>
            </a:r>
          </a:p>
          <a:p>
            <a:pPr marL="231775" indent="-231775">
              <a:spcBef>
                <a:spcPts val="0"/>
              </a:spcBef>
              <a:buClr>
                <a:schemeClr val="tx2"/>
              </a:buClr>
              <a:buSzPct val="120000"/>
              <a:buFont typeface="Wingdings" pitchFamily="2" charset="2"/>
              <a:buChar char="§"/>
            </a:pPr>
            <a:r>
              <a:rPr lang="en-US" dirty="0"/>
              <a:t>Consider the following types of products when deciding which products will be covered within the scope:</a:t>
            </a:r>
          </a:p>
          <a:p>
            <a:pPr marL="515938" lvl="1">
              <a:spcBef>
                <a:spcPts val="0"/>
              </a:spcBef>
              <a:buClr>
                <a:schemeClr val="tx2"/>
              </a:buClr>
              <a:buSzPct val="120000"/>
              <a:buChar char="–"/>
            </a:pPr>
            <a:r>
              <a:rPr lang="en-US" dirty="0"/>
              <a:t>Products from subsidiary companies</a:t>
            </a:r>
          </a:p>
          <a:p>
            <a:pPr marL="515938" lvl="1">
              <a:spcBef>
                <a:spcPts val="0"/>
              </a:spcBef>
              <a:buClr>
                <a:schemeClr val="tx2"/>
              </a:buClr>
              <a:buSzPct val="120000"/>
              <a:buChar char="–"/>
            </a:pPr>
            <a:r>
              <a:rPr lang="en-US" dirty="0"/>
              <a:t>Products from newly acquired companies</a:t>
            </a:r>
          </a:p>
          <a:p>
            <a:pPr marL="515938" lvl="1">
              <a:spcBef>
                <a:spcPts val="0"/>
              </a:spcBef>
              <a:buClr>
                <a:schemeClr val="tx2"/>
              </a:buClr>
              <a:buSzPct val="120000"/>
              <a:buChar char="–"/>
            </a:pPr>
            <a:r>
              <a:rPr lang="en-US" dirty="0"/>
              <a:t>Discontinued products</a:t>
            </a:r>
          </a:p>
          <a:p>
            <a:pPr marL="515938" lvl="1">
              <a:spcBef>
                <a:spcPts val="0"/>
              </a:spcBef>
              <a:buClr>
                <a:schemeClr val="tx2"/>
              </a:buClr>
              <a:buSzPct val="120000"/>
              <a:buChar char="–"/>
            </a:pPr>
            <a:r>
              <a:rPr lang="en-US" dirty="0"/>
              <a:t>Versions that have reached their end of support</a:t>
            </a:r>
          </a:p>
          <a:p>
            <a:pPr marL="515938" lvl="1">
              <a:spcBef>
                <a:spcPts val="0"/>
              </a:spcBef>
              <a:buClr>
                <a:schemeClr val="tx2"/>
              </a:buClr>
              <a:buSzPct val="120000"/>
              <a:buChar char="–"/>
            </a:pPr>
            <a:r>
              <a:rPr lang="en-US" dirty="0"/>
              <a:t>Experimental products or development branches</a:t>
            </a:r>
          </a:p>
          <a:p>
            <a:pPr marL="515938" lvl="1">
              <a:spcBef>
                <a:spcPts val="0"/>
              </a:spcBef>
              <a:buClr>
                <a:schemeClr val="tx2"/>
              </a:buClr>
              <a:buSzPct val="120000"/>
              <a:buChar char="–"/>
            </a:pPr>
            <a:r>
              <a:rPr lang="en-US" dirty="0"/>
              <a:t>Freebie products</a:t>
            </a:r>
          </a:p>
          <a:p>
            <a:pPr marL="231775" indent="-231775">
              <a:spcBef>
                <a:spcPts val="0"/>
              </a:spcBef>
              <a:buClr>
                <a:schemeClr val="tx2"/>
              </a:buClr>
              <a:buSzPct val="120000"/>
              <a:buFont typeface="Wingdings" pitchFamily="2" charset="2"/>
              <a:buChar char="§"/>
            </a:pPr>
            <a:endParaRPr lang="en-US" dirty="0"/>
          </a:p>
        </p:txBody>
      </p:sp>
      <p:sp>
        <p:nvSpPr>
          <p:cNvPr id="5" name="Slide Number Placeholder 3">
            <a:extLst>
              <a:ext uri="{FF2B5EF4-FFF2-40B4-BE49-F238E27FC236}">
                <a16:creationId xmlns:a16="http://schemas.microsoft.com/office/drawing/2014/main" id="{426AFDAB-7F27-480F-AE26-71AB719685E4}"/>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22</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Scope: Limited by Products</a:t>
            </a:r>
          </a:p>
        </p:txBody>
      </p:sp>
      <p:pic>
        <p:nvPicPr>
          <p:cNvPr id="7" name="Audio 6">
            <a:hlinkClick r:id="" action="ppaction://media"/>
            <a:extLst>
              <a:ext uri="{FF2B5EF4-FFF2-40B4-BE49-F238E27FC236}">
                <a16:creationId xmlns:a16="http://schemas.microsoft.com/office/drawing/2014/main" id="{97ABB385-96D3-4D42-882F-E061530928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1917765"/>
      </p:ext>
    </p:extLst>
  </p:cSld>
  <p:clrMapOvr>
    <a:masterClrMapping/>
  </p:clrMapOvr>
  <mc:AlternateContent xmlns:mc="http://schemas.openxmlformats.org/markup-compatibility/2006" xmlns:p14="http://schemas.microsoft.com/office/powerpoint/2010/main">
    <mc:Choice Requires="p14">
      <p:transition spd="slow" p14:dur="2000" advTm="22276"/>
    </mc:Choice>
    <mc:Fallback xmlns="">
      <p:transition spd="slow" advTm="22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0"/>
              </a:spcBef>
              <a:buClr>
                <a:schemeClr val="tx2"/>
              </a:buClr>
              <a:buSzPct val="120000"/>
              <a:buFont typeface="Wingdings" pitchFamily="2" charset="2"/>
              <a:buChar char="§"/>
            </a:pPr>
            <a:r>
              <a:rPr lang="en-US" dirty="0"/>
              <a:t>Explain the criteria used to determine if an issue is a vulnerability</a:t>
            </a:r>
          </a:p>
          <a:p>
            <a:pPr marL="515938" lvl="1">
              <a:spcBef>
                <a:spcPts val="0"/>
              </a:spcBef>
              <a:buClr>
                <a:schemeClr val="tx2"/>
              </a:buClr>
              <a:buSzPct val="120000"/>
              <a:buChar char="–"/>
            </a:pPr>
            <a:r>
              <a:rPr lang="en-US" dirty="0"/>
              <a:t>e.g., </a:t>
            </a:r>
            <a:r>
              <a:rPr lang="en-US" dirty="0">
                <a:hlinkClick r:id="rId5"/>
              </a:rPr>
              <a:t>https://msdn.microsoft.com/en-us/library/cc751383.aspx</a:t>
            </a:r>
            <a:endParaRPr lang="en-US" dirty="0"/>
          </a:p>
          <a:p>
            <a:pPr marL="231775" indent="-231775">
              <a:spcBef>
                <a:spcPts val="0"/>
              </a:spcBef>
              <a:buClr>
                <a:schemeClr val="tx2"/>
              </a:buClr>
              <a:buSzPct val="120000"/>
              <a:buFont typeface="Wingdings" pitchFamily="2" charset="2"/>
              <a:buChar char="§"/>
            </a:pPr>
            <a:r>
              <a:rPr lang="en-US" dirty="0"/>
              <a:t>Provide an explicit list of the types of issues not considered vulnerabilities to help limit the number of unwanted requests:</a:t>
            </a:r>
          </a:p>
          <a:p>
            <a:pPr marL="515938" lvl="1">
              <a:spcBef>
                <a:spcPts val="0"/>
              </a:spcBef>
              <a:buClr>
                <a:schemeClr val="tx2"/>
              </a:buClr>
              <a:buSzPct val="120000"/>
              <a:buChar char="–"/>
            </a:pPr>
            <a:r>
              <a:rPr lang="en-US" dirty="0"/>
              <a:t>Self-</a:t>
            </a:r>
            <a:r>
              <a:rPr lang="en-US" dirty="0" err="1"/>
              <a:t>DoS</a:t>
            </a:r>
            <a:endParaRPr lang="en-US" dirty="0"/>
          </a:p>
          <a:p>
            <a:pPr marL="515938" lvl="1">
              <a:spcBef>
                <a:spcPts val="0"/>
              </a:spcBef>
              <a:buClr>
                <a:schemeClr val="tx2"/>
              </a:buClr>
              <a:buSzPct val="120000"/>
              <a:buChar char="–"/>
            </a:pPr>
            <a:r>
              <a:rPr lang="en-US" dirty="0"/>
              <a:t>CSRF logout</a:t>
            </a:r>
          </a:p>
          <a:p>
            <a:pPr marL="515938" lvl="1">
              <a:spcBef>
                <a:spcPts val="0"/>
              </a:spcBef>
              <a:buClr>
                <a:schemeClr val="tx2"/>
              </a:buClr>
              <a:buSzPct val="120000"/>
              <a:buChar char="–"/>
            </a:pPr>
            <a:r>
              <a:rPr lang="en-US" dirty="0"/>
              <a:t>Insecure default configurations</a:t>
            </a:r>
          </a:p>
          <a:p>
            <a:pPr marL="515938" lvl="1">
              <a:spcBef>
                <a:spcPts val="0"/>
              </a:spcBef>
              <a:buClr>
                <a:schemeClr val="tx2"/>
              </a:buClr>
              <a:buSzPct val="120000"/>
              <a:buChar char="–"/>
            </a:pPr>
            <a:r>
              <a:rPr lang="en-US" dirty="0"/>
              <a:t>Default credentials</a:t>
            </a:r>
          </a:p>
          <a:p>
            <a:pPr marL="231775" indent="-231775">
              <a:spcBef>
                <a:spcPts val="0"/>
              </a:spcBef>
              <a:buClr>
                <a:schemeClr val="tx2"/>
              </a:buClr>
              <a:buSzPct val="120000"/>
              <a:buFont typeface="Wingdings" pitchFamily="2" charset="2"/>
              <a:buChar char="§"/>
            </a:pPr>
            <a:endParaRPr lang="en-US" dirty="0"/>
          </a:p>
        </p:txBody>
      </p:sp>
      <p:sp>
        <p:nvSpPr>
          <p:cNvPr id="5" name="Slide Number Placeholder 3">
            <a:extLst>
              <a:ext uri="{FF2B5EF4-FFF2-40B4-BE49-F238E27FC236}">
                <a16:creationId xmlns:a16="http://schemas.microsoft.com/office/drawing/2014/main" id="{14C25661-1BA7-4FD9-8D00-8985D75939CF}"/>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23</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Scope: Limited by Vulnerability Type</a:t>
            </a:r>
          </a:p>
        </p:txBody>
      </p:sp>
      <p:pic>
        <p:nvPicPr>
          <p:cNvPr id="8" name="Audio 7">
            <a:hlinkClick r:id="" action="ppaction://media"/>
            <a:extLst>
              <a:ext uri="{FF2B5EF4-FFF2-40B4-BE49-F238E27FC236}">
                <a16:creationId xmlns:a16="http://schemas.microsoft.com/office/drawing/2014/main" id="{667D4449-597E-41E2-B856-4AE4437705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5576457"/>
      </p:ext>
    </p:extLst>
  </p:cSld>
  <p:clrMapOvr>
    <a:masterClrMapping/>
  </p:clrMapOvr>
  <mc:AlternateContent xmlns:mc="http://schemas.openxmlformats.org/markup-compatibility/2006" xmlns:p14="http://schemas.microsoft.com/office/powerpoint/2010/main">
    <mc:Choice Requires="p14">
      <p:transition spd="slow" p14:dur="2000" advTm="21862"/>
    </mc:Choice>
    <mc:Fallback xmlns="">
      <p:transition spd="slow" advTm="21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CNA Processes</a:t>
            </a:r>
          </a:p>
        </p:txBody>
      </p:sp>
      <p:sp>
        <p:nvSpPr>
          <p:cNvPr id="4" name="Slide Number Placeholder 3">
            <a:extLst>
              <a:ext uri="{FF2B5EF4-FFF2-40B4-BE49-F238E27FC236}">
                <a16:creationId xmlns:a16="http://schemas.microsoft.com/office/drawing/2014/main" id="{9215C91C-AF99-4281-AD67-394E0BDFBE03}"/>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24</a:t>
            </a:fld>
            <a:r>
              <a:rPr lang="en-US" sz="1400"/>
              <a:t> </a:t>
            </a:r>
            <a:r>
              <a:rPr lang="en-US" sz="1400">
                <a:solidFill>
                  <a:srgbClr val="C1CD23"/>
                </a:solidFill>
              </a:rPr>
              <a:t>|</a:t>
            </a:r>
            <a:endParaRPr lang="en-US" sz="1400" dirty="0">
              <a:solidFill>
                <a:srgbClr val="C1CD23"/>
              </a:solidFill>
            </a:endParaRPr>
          </a:p>
        </p:txBody>
      </p:sp>
      <p:pic>
        <p:nvPicPr>
          <p:cNvPr id="6" name="Audio 5">
            <a:hlinkClick r:id="" action="ppaction://media"/>
            <a:extLst>
              <a:ext uri="{FF2B5EF4-FFF2-40B4-BE49-F238E27FC236}">
                <a16:creationId xmlns:a16="http://schemas.microsoft.com/office/drawing/2014/main" id="{B0EB7D85-4793-4F3F-A1C1-2729C98494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1581038"/>
      </p:ext>
    </p:extLst>
  </p:cSld>
  <p:clrMapOvr>
    <a:masterClrMapping/>
  </p:clrMapOvr>
  <mc:AlternateContent xmlns:mc="http://schemas.openxmlformats.org/markup-compatibility/2006" xmlns:p14="http://schemas.microsoft.com/office/powerpoint/2010/main">
    <mc:Choice Requires="p14">
      <p:transition spd="slow" p14:dur="2000" advTm="3275"/>
    </mc:Choice>
    <mc:Fallback xmlns="">
      <p:transition spd="slow" advTm="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Are third party requests accepted?</a:t>
            </a:r>
          </a:p>
          <a:p>
            <a:pPr>
              <a:buFont typeface="Wingdings" panose="05000000000000000000" pitchFamily="2" charset="2"/>
              <a:buChar char="§"/>
            </a:pPr>
            <a:r>
              <a:rPr lang="en-US" dirty="0"/>
              <a:t>What information should vulnerability reporters provide?</a:t>
            </a:r>
          </a:p>
          <a:p>
            <a:pPr>
              <a:buFont typeface="Wingdings" panose="05000000000000000000" pitchFamily="2" charset="2"/>
              <a:buChar char="§"/>
            </a:pPr>
            <a:r>
              <a:rPr lang="en-US" dirty="0"/>
              <a:t>If so, provide contact information:</a:t>
            </a:r>
          </a:p>
          <a:p>
            <a:pPr lvl="1">
              <a:buFont typeface="Wingdings" panose="05000000000000000000" pitchFamily="2" charset="2"/>
              <a:buChar char="§"/>
            </a:pPr>
            <a:r>
              <a:rPr lang="en-US" dirty="0"/>
              <a:t>Contact information should be provided to your Root</a:t>
            </a:r>
          </a:p>
          <a:p>
            <a:pPr lvl="1">
              <a:buFont typeface="Wingdings" panose="05000000000000000000" pitchFamily="2" charset="2"/>
              <a:buChar char="§"/>
            </a:pPr>
            <a:r>
              <a:rPr lang="en-US" dirty="0"/>
              <a:t>A registry of contact information is maintained on the CVE Program website at </a:t>
            </a:r>
            <a:r>
              <a:rPr lang="en-US" dirty="0">
                <a:hlinkClick r:id="rId5"/>
              </a:rPr>
              <a:t>cve.mitre.org</a:t>
            </a:r>
            <a:endParaRPr lang="en-US" dirty="0"/>
          </a:p>
          <a:p>
            <a:pPr marL="457200" lvl="1" indent="0">
              <a:buNone/>
            </a:pPr>
            <a:endParaRPr lang="en-US" dirty="0"/>
          </a:p>
          <a:p>
            <a:endParaRPr lang="en-US" dirty="0"/>
          </a:p>
          <a:p>
            <a:pPr marL="0" indent="0">
              <a:buNone/>
            </a:pPr>
            <a:endParaRPr lang="en-US" dirty="0"/>
          </a:p>
          <a:p>
            <a:pPr marL="0" indent="0">
              <a:buNone/>
            </a:pPr>
            <a:endParaRPr lang="en-US" dirty="0"/>
          </a:p>
          <a:p>
            <a:pPr marL="0" indent="0">
              <a:buNone/>
            </a:pPr>
            <a:endParaRPr lang="en-US" sz="2900" b="0" dirty="0"/>
          </a:p>
          <a:p>
            <a:pPr marL="0" indent="0">
              <a:buNone/>
            </a:pPr>
            <a:endParaRPr lang="en-US" dirty="0"/>
          </a:p>
        </p:txBody>
      </p:sp>
      <p:sp>
        <p:nvSpPr>
          <p:cNvPr id="6" name="Slide Number Placeholder 3">
            <a:extLst>
              <a:ext uri="{FF2B5EF4-FFF2-40B4-BE49-F238E27FC236}">
                <a16:creationId xmlns:a16="http://schemas.microsoft.com/office/drawing/2014/main" id="{CE84ABDF-0936-478F-A6F6-456E52C73498}"/>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25</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Process: Accepting Vulnerability Reports</a:t>
            </a:r>
          </a:p>
        </p:txBody>
      </p:sp>
      <p:pic>
        <p:nvPicPr>
          <p:cNvPr id="7" name="Audio 6">
            <a:hlinkClick r:id="" action="ppaction://media"/>
            <a:extLst>
              <a:ext uri="{FF2B5EF4-FFF2-40B4-BE49-F238E27FC236}">
                <a16:creationId xmlns:a16="http://schemas.microsoft.com/office/drawing/2014/main" id="{64CDDEF0-C624-498E-93F3-84A14B6847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3861152"/>
      </p:ext>
    </p:extLst>
  </p:cSld>
  <p:clrMapOvr>
    <a:masterClrMapping/>
  </p:clrMapOvr>
  <mc:AlternateContent xmlns:mc="http://schemas.openxmlformats.org/markup-compatibility/2006" xmlns:p14="http://schemas.microsoft.com/office/powerpoint/2010/main">
    <mc:Choice Requires="p14">
      <p:transition spd="slow" p14:dur="2000" advTm="36537"/>
    </mc:Choice>
    <mc:Fallback xmlns="">
      <p:transition spd="slow" advTm="3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Who in your organization can assign IDs?</a:t>
            </a:r>
          </a:p>
          <a:p>
            <a:pPr>
              <a:buFont typeface="Wingdings" panose="05000000000000000000" pitchFamily="2" charset="2"/>
              <a:buChar char="§"/>
            </a:pPr>
            <a:r>
              <a:rPr lang="en-US" dirty="0"/>
              <a:t>At what point in the process should a CVE ID be assigned?</a:t>
            </a:r>
          </a:p>
          <a:p>
            <a:pPr lvl="1">
              <a:buFont typeface="Wingdings" panose="05000000000000000000" pitchFamily="2" charset="2"/>
              <a:buChar char="§"/>
            </a:pPr>
            <a:r>
              <a:rPr lang="en-US" dirty="0"/>
              <a:t>Remediation and triage</a:t>
            </a:r>
          </a:p>
          <a:p>
            <a:pPr lvl="1">
              <a:buFont typeface="Wingdings" panose="05000000000000000000" pitchFamily="2" charset="2"/>
              <a:buChar char="§"/>
            </a:pPr>
            <a:r>
              <a:rPr lang="en-US" dirty="0"/>
              <a:t>Disclosure</a:t>
            </a:r>
          </a:p>
          <a:p>
            <a:pPr lvl="1">
              <a:buFont typeface="Wingdings" panose="05000000000000000000" pitchFamily="2" charset="2"/>
              <a:buChar char="§"/>
            </a:pPr>
            <a:r>
              <a:rPr lang="en-US" dirty="0"/>
              <a:t>Initial Report</a:t>
            </a:r>
          </a:p>
          <a:p>
            <a:pPr>
              <a:buFont typeface="Wingdings" panose="05000000000000000000" pitchFamily="2" charset="2"/>
              <a:buChar char="§"/>
            </a:pPr>
            <a:r>
              <a:rPr lang="en-US" dirty="0"/>
              <a:t>When an ID is assigned, how is it recorded?</a:t>
            </a:r>
          </a:p>
          <a:p>
            <a:pPr>
              <a:buFont typeface="Wingdings" panose="05000000000000000000" pitchFamily="2" charset="2"/>
              <a:buChar char="§"/>
            </a:pPr>
            <a:r>
              <a:rPr lang="en-US" dirty="0"/>
              <a:t>How are vulnerabilities tracked (i.e., which vulnerability is assigned to which CVE ID)?</a:t>
            </a:r>
          </a:p>
          <a:p>
            <a:endParaRPr lang="en-US" dirty="0"/>
          </a:p>
        </p:txBody>
      </p:sp>
      <p:sp>
        <p:nvSpPr>
          <p:cNvPr id="5" name="Slide Number Placeholder 3">
            <a:extLst>
              <a:ext uri="{FF2B5EF4-FFF2-40B4-BE49-F238E27FC236}">
                <a16:creationId xmlns:a16="http://schemas.microsoft.com/office/drawing/2014/main" id="{D45CB9A8-10B5-4183-ADD4-9BDF532B761D}"/>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26</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Process: Block Management</a:t>
            </a:r>
          </a:p>
        </p:txBody>
      </p:sp>
      <p:pic>
        <p:nvPicPr>
          <p:cNvPr id="9" name="Audio 8">
            <a:hlinkClick r:id="" action="ppaction://media"/>
            <a:extLst>
              <a:ext uri="{FF2B5EF4-FFF2-40B4-BE49-F238E27FC236}">
                <a16:creationId xmlns:a16="http://schemas.microsoft.com/office/drawing/2014/main" id="{24982024-4836-4590-BA2A-92CA08BC19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3633319"/>
      </p:ext>
    </p:extLst>
  </p:cSld>
  <p:clrMapOvr>
    <a:masterClrMapping/>
  </p:clrMapOvr>
  <mc:AlternateContent xmlns:mc="http://schemas.openxmlformats.org/markup-compatibility/2006" xmlns:p14="http://schemas.microsoft.com/office/powerpoint/2010/main">
    <mc:Choice Requires="p14">
      <p:transition spd="slow" p14:dur="2000" advTm="40803"/>
    </mc:Choice>
    <mc:Fallback xmlns="">
      <p:transition spd="slow" advTm="4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The disclosure policy should include the expected timeframe and conditions under which vulnerability information will be published</a:t>
            </a:r>
          </a:p>
          <a:p>
            <a:pPr>
              <a:buFont typeface="Wingdings" panose="05000000000000000000" pitchFamily="2" charset="2"/>
              <a:buChar char="§"/>
            </a:pPr>
            <a:r>
              <a:rPr lang="en-US" dirty="0"/>
              <a:t>The following additional communication points are advised:</a:t>
            </a:r>
          </a:p>
          <a:p>
            <a:pPr marL="914400" lvl="1" indent="-457200">
              <a:buFont typeface="+mj-lt"/>
              <a:buAutoNum type="arabicPeriod"/>
            </a:pPr>
            <a:r>
              <a:rPr lang="en-US" dirty="0"/>
              <a:t>Acknowledge receipt of submission (i.e., provide an initial response to reporter, even if it is just a “we received your request and are looking into it”)</a:t>
            </a:r>
          </a:p>
          <a:p>
            <a:pPr marL="914400" lvl="1" indent="-457200">
              <a:buFont typeface="+mj-lt"/>
              <a:buAutoNum type="arabicPeriod"/>
            </a:pPr>
            <a:r>
              <a:rPr lang="en-US" dirty="0"/>
              <a:t>Give reporter approximate time it will take to get back to them with a determination on whether there is a vulnerability</a:t>
            </a:r>
          </a:p>
          <a:p>
            <a:pPr marL="914400" lvl="1" indent="-457200">
              <a:buFont typeface="+mj-lt"/>
              <a:buAutoNum type="arabicPeriod"/>
            </a:pPr>
            <a:r>
              <a:rPr lang="en-US" dirty="0"/>
              <a:t>Advise the reporter when they can expect to receive the CVE ID for the vulnerability</a:t>
            </a:r>
          </a:p>
          <a:p>
            <a:pPr marL="914400" lvl="1" indent="-457200">
              <a:buFont typeface="+mj-lt"/>
              <a:buAutoNum type="arabicPeriod"/>
            </a:pPr>
            <a:r>
              <a:rPr lang="en-US" dirty="0"/>
              <a:t>Advise the reporter when the issue will be fixed and when an advisory can be published</a:t>
            </a:r>
          </a:p>
        </p:txBody>
      </p:sp>
      <p:sp>
        <p:nvSpPr>
          <p:cNvPr id="5" name="Slide Number Placeholder 3">
            <a:extLst>
              <a:ext uri="{FF2B5EF4-FFF2-40B4-BE49-F238E27FC236}">
                <a16:creationId xmlns:a16="http://schemas.microsoft.com/office/drawing/2014/main" id="{11A09126-FFD2-4127-8AA2-46AA3F1361C5}"/>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27</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Process: Publish a Disclosure Policy</a:t>
            </a:r>
          </a:p>
        </p:txBody>
      </p:sp>
      <p:pic>
        <p:nvPicPr>
          <p:cNvPr id="14" name="Audio 13">
            <a:hlinkClick r:id="" action="ppaction://media"/>
            <a:extLst>
              <a:ext uri="{FF2B5EF4-FFF2-40B4-BE49-F238E27FC236}">
                <a16:creationId xmlns:a16="http://schemas.microsoft.com/office/drawing/2014/main" id="{92C8673C-C948-4180-852C-AB9401D623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71764391"/>
      </p:ext>
    </p:extLst>
  </p:cSld>
  <p:clrMapOvr>
    <a:masterClrMapping/>
  </p:clrMapOvr>
  <mc:AlternateContent xmlns:mc="http://schemas.openxmlformats.org/markup-compatibility/2006" xmlns:p14="http://schemas.microsoft.com/office/powerpoint/2010/main">
    <mc:Choice Requires="p14">
      <p:transition spd="slow" p14:dur="2000" advTm="51116"/>
    </mc:Choice>
    <mc:Fallback xmlns="">
      <p:transition spd="slow" advTm="51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Advisories must be made public</a:t>
            </a:r>
          </a:p>
          <a:p>
            <a:pPr>
              <a:buFont typeface="Wingdings" panose="05000000000000000000" pitchFamily="2" charset="2"/>
              <a:buChar char="§"/>
            </a:pPr>
            <a:r>
              <a:rPr lang="en-US" dirty="0"/>
              <a:t>The advisory should clearly state which CVE ID is associated with which vulnerability</a:t>
            </a:r>
          </a:p>
          <a:p>
            <a:pPr>
              <a:buFont typeface="Wingdings" panose="05000000000000000000" pitchFamily="2" charset="2"/>
              <a:buChar char="§"/>
            </a:pPr>
            <a:r>
              <a:rPr lang="en-US" dirty="0"/>
              <a:t>CVE Records should be sent within 24 hours of the vulnerability being made public</a:t>
            </a:r>
          </a:p>
          <a:p>
            <a:pPr>
              <a:buFont typeface="Wingdings" panose="05000000000000000000" pitchFamily="2" charset="2"/>
              <a:buChar char="§"/>
            </a:pPr>
            <a:r>
              <a:rPr lang="en-US" dirty="0"/>
              <a:t>Are CVE Records sent to the Root, or directly to the Program Root?</a:t>
            </a:r>
          </a:p>
          <a:p>
            <a:pPr lvl="1">
              <a:buFont typeface="Wingdings" panose="05000000000000000000" pitchFamily="2" charset="2"/>
              <a:buChar char="§"/>
            </a:pPr>
            <a:r>
              <a:rPr lang="en-US" dirty="0"/>
              <a:t>The Root may require CVE Records be sent directly to them</a:t>
            </a:r>
          </a:p>
          <a:p>
            <a:endParaRPr lang="en-US" dirty="0"/>
          </a:p>
          <a:p>
            <a:endParaRPr lang="en-US" dirty="0"/>
          </a:p>
        </p:txBody>
      </p:sp>
      <p:sp>
        <p:nvSpPr>
          <p:cNvPr id="5" name="Slide Number Placeholder 3">
            <a:extLst>
              <a:ext uri="{FF2B5EF4-FFF2-40B4-BE49-F238E27FC236}">
                <a16:creationId xmlns:a16="http://schemas.microsoft.com/office/drawing/2014/main" id="{A248EB67-D81C-4E1C-81B8-4A769F27F25A}"/>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28</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Process: Publication of Advisories</a:t>
            </a:r>
          </a:p>
        </p:txBody>
      </p:sp>
      <p:pic>
        <p:nvPicPr>
          <p:cNvPr id="11" name="Audio 10">
            <a:hlinkClick r:id="" action="ppaction://media"/>
            <a:extLst>
              <a:ext uri="{FF2B5EF4-FFF2-40B4-BE49-F238E27FC236}">
                <a16:creationId xmlns:a16="http://schemas.microsoft.com/office/drawing/2014/main" id="{F661F618-F6E7-49F6-BD5D-8F3ABF1BD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195652"/>
      </p:ext>
    </p:extLst>
  </p:cSld>
  <p:clrMapOvr>
    <a:masterClrMapping/>
  </p:clrMapOvr>
  <mc:AlternateContent xmlns:mc="http://schemas.openxmlformats.org/markup-compatibility/2006" xmlns:p14="http://schemas.microsoft.com/office/powerpoint/2010/main">
    <mc:Choice Requires="p14">
      <p:transition spd="slow" p14:dur="2000" advTm="36475"/>
    </mc:Choice>
    <mc:Fallback xmlns="">
      <p:transition spd="slow" advTm="36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CNAs will receive requests to update CVE Records that have been created; a process should be established to handle these requests</a:t>
            </a:r>
          </a:p>
          <a:p>
            <a:pPr>
              <a:buFont typeface="Wingdings" panose="05000000000000000000" pitchFamily="2" charset="2"/>
              <a:buChar char="§"/>
            </a:pPr>
            <a:r>
              <a:rPr lang="en-US" dirty="0"/>
              <a:t>If the request to update a CVE Record is sent to a Root or the Program Root, the issuing CNA should decide if they want to be notified.</a:t>
            </a:r>
          </a:p>
          <a:p>
            <a:pPr lvl="1">
              <a:buFont typeface="Arial" panose="020B0604020202020204" pitchFamily="34" charset="0"/>
              <a:buChar char="–"/>
            </a:pPr>
            <a:r>
              <a:rPr lang="en-US" dirty="0"/>
              <a:t>Decide if notification is necessary under the following conditions:</a:t>
            </a:r>
          </a:p>
          <a:p>
            <a:pPr lvl="2">
              <a:buFont typeface="Wingdings" panose="05000000000000000000" pitchFamily="2" charset="2"/>
              <a:buChar char="§"/>
            </a:pPr>
            <a:r>
              <a:rPr lang="en-US" dirty="0"/>
              <a:t>Spelling or grammar issues</a:t>
            </a:r>
          </a:p>
          <a:p>
            <a:pPr lvl="2">
              <a:buFont typeface="Wingdings" panose="05000000000000000000" pitchFamily="2" charset="2"/>
              <a:buChar char="§"/>
            </a:pPr>
            <a:r>
              <a:rPr lang="en-US" dirty="0"/>
              <a:t>Adding a reference</a:t>
            </a:r>
          </a:p>
        </p:txBody>
      </p:sp>
      <p:sp>
        <p:nvSpPr>
          <p:cNvPr id="6" name="Slide Number Placeholder 3">
            <a:extLst>
              <a:ext uri="{FF2B5EF4-FFF2-40B4-BE49-F238E27FC236}">
                <a16:creationId xmlns:a16="http://schemas.microsoft.com/office/drawing/2014/main" id="{F8B86CF6-632F-4E3D-8FDB-004E35567E73}"/>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29</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Process: CVE Record Update Requests</a:t>
            </a:r>
          </a:p>
        </p:txBody>
      </p:sp>
      <p:pic>
        <p:nvPicPr>
          <p:cNvPr id="10" name="Audio 9">
            <a:hlinkClick r:id="" action="ppaction://media"/>
            <a:extLst>
              <a:ext uri="{FF2B5EF4-FFF2-40B4-BE49-F238E27FC236}">
                <a16:creationId xmlns:a16="http://schemas.microsoft.com/office/drawing/2014/main" id="{3080E0D9-E8B3-4BF6-A888-F6539BE55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4359072"/>
      </p:ext>
    </p:extLst>
  </p:cSld>
  <p:clrMapOvr>
    <a:masterClrMapping/>
  </p:clrMapOvr>
  <mc:AlternateContent xmlns:mc="http://schemas.openxmlformats.org/markup-compatibility/2006" xmlns:p14="http://schemas.microsoft.com/office/powerpoint/2010/main">
    <mc:Choice Requires="p14">
      <p:transition spd="slow" p14:dur="2000" advTm="34367"/>
    </mc:Choice>
    <mc:Fallback xmlns="">
      <p:transition spd="slow" advTm="3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Defining CNAs</a:t>
            </a:r>
          </a:p>
        </p:txBody>
      </p:sp>
      <p:pic>
        <p:nvPicPr>
          <p:cNvPr id="4" name="Audio 3">
            <a:hlinkClick r:id="" action="ppaction://media"/>
            <a:extLst>
              <a:ext uri="{FF2B5EF4-FFF2-40B4-BE49-F238E27FC236}">
                <a16:creationId xmlns:a16="http://schemas.microsoft.com/office/drawing/2014/main" id="{6360E8C6-0D58-42E8-96CC-785A102DC3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Slide Number Placeholder 3">
            <a:extLst>
              <a:ext uri="{FF2B5EF4-FFF2-40B4-BE49-F238E27FC236}">
                <a16:creationId xmlns:a16="http://schemas.microsoft.com/office/drawing/2014/main" id="{FB0E8267-27B2-428F-99E2-48C470CE8DA9}"/>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3</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509056781"/>
      </p:ext>
    </p:extLst>
  </p:cSld>
  <p:clrMapOvr>
    <a:masterClrMapping/>
  </p:clrMapOvr>
  <mc:AlternateContent xmlns:mc="http://schemas.openxmlformats.org/markup-compatibility/2006" xmlns:p14="http://schemas.microsoft.com/office/powerpoint/2010/main">
    <mc:Choice Requires="p14">
      <p:transition spd="slow" p14:dur="2000" advTm="4382"/>
    </mc:Choice>
    <mc:Fallback xmlns="">
      <p:transition spd="slow" advTm="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buFont typeface="+mj-lt"/>
              <a:buAutoNum type="arabicParenR"/>
            </a:pPr>
            <a:r>
              <a:rPr lang="en-US" dirty="0"/>
              <a:t>Point of Contact (POC) </a:t>
            </a:r>
          </a:p>
          <a:p>
            <a:pPr marL="914400" lvl="1" indent="-457200">
              <a:buFont typeface="+mj-lt"/>
              <a:buAutoNum type="arabicParenR"/>
            </a:pPr>
            <a:r>
              <a:rPr lang="en-US" dirty="0"/>
              <a:t>As defined by the parent CNA</a:t>
            </a:r>
          </a:p>
          <a:p>
            <a:pPr marL="457200" indent="-457200">
              <a:buFont typeface="+mj-lt"/>
              <a:buAutoNum type="arabicParenR"/>
            </a:pPr>
            <a:r>
              <a:rPr lang="en-US" dirty="0"/>
              <a:t>Scope definition</a:t>
            </a:r>
          </a:p>
          <a:p>
            <a:pPr marL="457200" indent="-457200">
              <a:buFont typeface="+mj-lt"/>
              <a:buAutoNum type="arabicParenR"/>
            </a:pPr>
            <a:r>
              <a:rPr lang="en-US" dirty="0"/>
              <a:t>Disclosure policy and location</a:t>
            </a:r>
          </a:p>
          <a:p>
            <a:pPr marL="457200" indent="-457200">
              <a:buFont typeface="+mj-lt"/>
              <a:buAutoNum type="arabicParenR"/>
            </a:pPr>
            <a:r>
              <a:rPr lang="en-US" dirty="0"/>
              <a:t>Vulnerability advisory location</a:t>
            </a:r>
          </a:p>
          <a:p>
            <a:pPr marL="457200" indent="-457200">
              <a:buFont typeface="+mj-lt"/>
              <a:buAutoNum type="arabicParenR"/>
            </a:pPr>
            <a:r>
              <a:rPr lang="en-US" dirty="0"/>
              <a:t>Roots may require additional information  </a:t>
            </a:r>
          </a:p>
        </p:txBody>
      </p:sp>
      <p:sp>
        <p:nvSpPr>
          <p:cNvPr id="6" name="Slide Number Placeholder 3">
            <a:extLst>
              <a:ext uri="{FF2B5EF4-FFF2-40B4-BE49-F238E27FC236}">
                <a16:creationId xmlns:a16="http://schemas.microsoft.com/office/drawing/2014/main" id="{A4334037-2CC9-4EDB-8483-519A31BD89F4}"/>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30</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fontScale="90000"/>
          </a:bodyPr>
          <a:lstStyle/>
          <a:p>
            <a:r>
              <a:rPr lang="en-US" dirty="0"/>
              <a:t>Information CNAs Are Required to Provide to their Parent CNA</a:t>
            </a:r>
          </a:p>
        </p:txBody>
      </p:sp>
      <p:pic>
        <p:nvPicPr>
          <p:cNvPr id="10" name="Audio 9">
            <a:hlinkClick r:id="" action="ppaction://media"/>
            <a:extLst>
              <a:ext uri="{FF2B5EF4-FFF2-40B4-BE49-F238E27FC236}">
                <a16:creationId xmlns:a16="http://schemas.microsoft.com/office/drawing/2014/main" id="{4521FE95-1FB4-4DAB-A34E-2DDA162E3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61563324"/>
      </p:ext>
    </p:extLst>
  </p:cSld>
  <p:clrMapOvr>
    <a:masterClrMapping/>
  </p:clrMapOvr>
  <mc:AlternateContent xmlns:mc="http://schemas.openxmlformats.org/markup-compatibility/2006" xmlns:p14="http://schemas.microsoft.com/office/powerpoint/2010/main">
    <mc:Choice Requires="p14">
      <p:transition spd="slow" p14:dur="2000" advTm="27754"/>
    </mc:Choice>
    <mc:Fallback xmlns="">
      <p:transition spd="slow" advTm="2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CNA Resources and Community Involvement</a:t>
            </a:r>
          </a:p>
        </p:txBody>
      </p:sp>
      <p:sp>
        <p:nvSpPr>
          <p:cNvPr id="4" name="Slide Number Placeholder 3">
            <a:extLst>
              <a:ext uri="{FF2B5EF4-FFF2-40B4-BE49-F238E27FC236}">
                <a16:creationId xmlns:a16="http://schemas.microsoft.com/office/drawing/2014/main" id="{3EBE2C2A-65A8-4E91-8481-074EC5046ACF}"/>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31</a:t>
            </a:fld>
            <a:r>
              <a:rPr lang="en-US" sz="1400"/>
              <a:t> </a:t>
            </a:r>
            <a:r>
              <a:rPr lang="en-US" sz="1400">
                <a:solidFill>
                  <a:srgbClr val="C1CD23"/>
                </a:solidFill>
              </a:rPr>
              <a:t>|</a:t>
            </a:r>
            <a:endParaRPr lang="en-US" sz="1400" dirty="0">
              <a:solidFill>
                <a:srgbClr val="C1CD23"/>
              </a:solidFill>
            </a:endParaRPr>
          </a:p>
        </p:txBody>
      </p:sp>
      <p:pic>
        <p:nvPicPr>
          <p:cNvPr id="8" name="Audio 7">
            <a:hlinkClick r:id="" action="ppaction://media"/>
            <a:extLst>
              <a:ext uri="{FF2B5EF4-FFF2-40B4-BE49-F238E27FC236}">
                <a16:creationId xmlns:a16="http://schemas.microsoft.com/office/drawing/2014/main" id="{0C0B5EDF-C288-449C-951A-5618D31C99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6697076"/>
      </p:ext>
    </p:extLst>
  </p:cSld>
  <p:clrMapOvr>
    <a:masterClrMapping/>
  </p:clrMapOvr>
  <mc:AlternateContent xmlns:mc="http://schemas.openxmlformats.org/markup-compatibility/2006" xmlns:p14="http://schemas.microsoft.com/office/powerpoint/2010/main">
    <mc:Choice Requires="p14">
      <p:transition spd="slow" p14:dur="2000" advTm="6678"/>
    </mc:Choice>
    <mc:Fallback xmlns="">
      <p:transition spd="slow" advTm="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Parent CNA provides initial training</a:t>
            </a:r>
          </a:p>
          <a:p>
            <a:pPr>
              <a:buFont typeface="Wingdings" panose="05000000000000000000" pitchFamily="2" charset="2"/>
              <a:buChar char="§"/>
            </a:pPr>
            <a:r>
              <a:rPr lang="en-US" dirty="0"/>
              <a:t>Include a CNA Rules Overview</a:t>
            </a:r>
          </a:p>
          <a:p>
            <a:pPr>
              <a:buFont typeface="Wingdings" panose="05000000000000000000" pitchFamily="2" charset="2"/>
              <a:buChar char="§"/>
            </a:pPr>
            <a:r>
              <a:rPr lang="en-US" dirty="0"/>
              <a:t>Additional Training</a:t>
            </a:r>
          </a:p>
          <a:p>
            <a:pPr lvl="1">
              <a:buFont typeface="Wingdings" panose="05000000000000000000" pitchFamily="2" charset="2"/>
              <a:buChar char="§"/>
            </a:pPr>
            <a:r>
              <a:rPr lang="en-US" sz="1800" dirty="0"/>
              <a:t>CVE Global Summits </a:t>
            </a:r>
          </a:p>
          <a:p>
            <a:pPr lvl="1">
              <a:buFont typeface="Wingdings" panose="05000000000000000000" pitchFamily="2" charset="2"/>
              <a:buChar char="§"/>
            </a:pPr>
            <a:r>
              <a:rPr lang="en-US" sz="1800" dirty="0"/>
              <a:t>Supplementary documentation, available at </a:t>
            </a:r>
            <a:r>
              <a:rPr lang="en-US" sz="1800" dirty="0">
                <a:hlinkClick r:id="rId6"/>
              </a:rPr>
              <a:t>https://cveproject.github.io/docs/cna/processes_documentation/index.html </a:t>
            </a:r>
            <a:endParaRPr lang="en-US" sz="1800" dirty="0"/>
          </a:p>
          <a:p>
            <a:pPr>
              <a:buFont typeface="Wingdings" panose="05000000000000000000" pitchFamily="2" charset="2"/>
              <a:buChar char="§"/>
            </a:pPr>
            <a:r>
              <a:rPr lang="en-US" dirty="0"/>
              <a:t>An internal training process should be developed for those who join the team</a:t>
            </a:r>
          </a:p>
          <a:p>
            <a:pPr lvl="1">
              <a:buFont typeface="Wingdings" panose="05000000000000000000" pitchFamily="2" charset="2"/>
              <a:buChar char="§"/>
            </a:pPr>
            <a:r>
              <a:rPr lang="en-US" sz="1800" dirty="0"/>
              <a:t>Program Root (currently MITRE) can help provide supplemental material</a:t>
            </a:r>
          </a:p>
        </p:txBody>
      </p:sp>
      <p:sp>
        <p:nvSpPr>
          <p:cNvPr id="5" name="Slide Number Placeholder 3">
            <a:extLst>
              <a:ext uri="{FF2B5EF4-FFF2-40B4-BE49-F238E27FC236}">
                <a16:creationId xmlns:a16="http://schemas.microsoft.com/office/drawing/2014/main" id="{39D0232D-3CEC-4CC3-97E9-E7DCA8472E5E}"/>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32</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Training</a:t>
            </a:r>
          </a:p>
        </p:txBody>
      </p:sp>
      <p:sp>
        <p:nvSpPr>
          <p:cNvPr id="4" name="Arrow: Left 3">
            <a:extLst>
              <a:ext uri="{FF2B5EF4-FFF2-40B4-BE49-F238E27FC236}">
                <a16:creationId xmlns:a16="http://schemas.microsoft.com/office/drawing/2014/main" id="{A532A9F3-2DF6-418E-A7D1-DE758036B9B9}"/>
              </a:ext>
            </a:extLst>
          </p:cNvPr>
          <p:cNvSpPr/>
          <p:nvPr/>
        </p:nvSpPr>
        <p:spPr>
          <a:xfrm>
            <a:off x="9193695" y="2914888"/>
            <a:ext cx="844827" cy="417443"/>
          </a:xfrm>
          <a:prstGeom prst="lef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4F6796CC-7825-4D37-9F6E-FE2B2A2F6CD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2362075795"/>
      </p:ext>
    </p:extLst>
  </p:cSld>
  <p:clrMapOvr>
    <a:masterClrMapping/>
  </p:clrMapOvr>
  <mc:AlternateContent xmlns:mc="http://schemas.openxmlformats.org/markup-compatibility/2006" xmlns:p14="http://schemas.microsoft.com/office/powerpoint/2010/main">
    <mc:Choice Requires="p14">
      <p:transition spd="slow" p14:dur="2000" advTm="34647"/>
    </mc:Choice>
    <mc:Fallback xmlns="">
      <p:transition spd="slow" advTm="3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85F77-9E59-4FAB-8861-4E17DADEC1A1}"/>
              </a:ext>
            </a:extLst>
          </p:cNvPr>
          <p:cNvSpPr>
            <a:spLocks noGrp="1"/>
          </p:cNvSpPr>
          <p:nvPr>
            <p:ph idx="1"/>
          </p:nvPr>
        </p:nvSpPr>
        <p:spPr/>
        <p:txBody>
          <a:bodyPr>
            <a:normAutofit/>
          </a:bodyPr>
          <a:lstStyle/>
          <a:p>
            <a:pPr>
              <a:buFont typeface="Wingdings" panose="05000000000000000000" pitchFamily="2" charset="2"/>
              <a:buChar char="§"/>
            </a:pPr>
            <a:r>
              <a:rPr lang="en-US" dirty="0"/>
              <a:t>Automation Working Group (AWG)</a:t>
            </a:r>
          </a:p>
          <a:p>
            <a:pPr marL="573088" lvl="1" indent="-342900">
              <a:buFont typeface="Wingdings" panose="05000000000000000000" pitchFamily="2" charset="2"/>
              <a:buChar char="§"/>
            </a:pPr>
            <a:r>
              <a:rPr lang="en-US" altLang="en-US" dirty="0">
                <a:latin typeface="Helvetica LT Std"/>
              </a:rPr>
              <a:t>Focused on identifying and advancing proposals for the collaborative design, development, and deployment of automated capabilities that support the efficient management of the CVE Program.</a:t>
            </a:r>
          </a:p>
          <a:p>
            <a:pPr marL="573088" lvl="1" indent="-342900">
              <a:buFont typeface="Wingdings" panose="05000000000000000000" pitchFamily="2" charset="2"/>
              <a:buChar char="§"/>
            </a:pPr>
            <a:endParaRPr lang="en-US" dirty="0"/>
          </a:p>
          <a:p>
            <a:pPr marL="573088" lvl="1" indent="-342900">
              <a:buFont typeface="Wingdings" panose="05000000000000000000" pitchFamily="2" charset="2"/>
              <a:buChar char="§"/>
            </a:pPr>
            <a:endParaRPr lang="en-US" dirty="0"/>
          </a:p>
          <a:p>
            <a:pPr marL="573088" lvl="1" indent="-342900">
              <a:buFont typeface="Wingdings" panose="05000000000000000000" pitchFamily="2" charset="2"/>
              <a:buChar char="§"/>
            </a:pPr>
            <a:endParaRPr lang="en-US" dirty="0"/>
          </a:p>
          <a:p>
            <a:pPr marL="230188" lvl="1" indent="0">
              <a:buNone/>
            </a:pPr>
            <a:endParaRPr lang="en-US" dirty="0"/>
          </a:p>
        </p:txBody>
      </p:sp>
      <p:sp>
        <p:nvSpPr>
          <p:cNvPr id="6" name="Slide Number Placeholder 3">
            <a:extLst>
              <a:ext uri="{FF2B5EF4-FFF2-40B4-BE49-F238E27FC236}">
                <a16:creationId xmlns:a16="http://schemas.microsoft.com/office/drawing/2014/main" id="{01E968F6-EC74-4196-8535-1D200F61A0FD}"/>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33</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DDAF5278-E631-41A0-A3F1-C9CC25390F88}"/>
              </a:ext>
            </a:extLst>
          </p:cNvPr>
          <p:cNvSpPr>
            <a:spLocks noGrp="1"/>
          </p:cNvSpPr>
          <p:nvPr>
            <p:ph type="title"/>
          </p:nvPr>
        </p:nvSpPr>
        <p:spPr/>
        <p:txBody>
          <a:bodyPr/>
          <a:lstStyle/>
          <a:p>
            <a:r>
              <a:rPr lang="en-US" dirty="0"/>
              <a:t>CVE Working Groups (1 of 3)</a:t>
            </a:r>
          </a:p>
        </p:txBody>
      </p:sp>
      <p:graphicFrame>
        <p:nvGraphicFramePr>
          <p:cNvPr id="7" name="Table 6">
            <a:extLst>
              <a:ext uri="{FF2B5EF4-FFF2-40B4-BE49-F238E27FC236}">
                <a16:creationId xmlns:a16="http://schemas.microsoft.com/office/drawing/2014/main" id="{56BEF556-23DF-4707-9F87-70762947D69C}"/>
              </a:ext>
            </a:extLst>
          </p:cNvPr>
          <p:cNvGraphicFramePr>
            <a:graphicFrameLocks noGrp="1"/>
          </p:cNvGraphicFramePr>
          <p:nvPr/>
        </p:nvGraphicFramePr>
        <p:xfrm>
          <a:off x="2547799" y="2777333"/>
          <a:ext cx="9408162" cy="2107839"/>
        </p:xfrm>
        <a:graphic>
          <a:graphicData uri="http://schemas.openxmlformats.org/drawingml/2006/table">
            <a:tbl>
              <a:tblPr/>
              <a:tblGrid>
                <a:gridCol w="4704081">
                  <a:extLst>
                    <a:ext uri="{9D8B030D-6E8A-4147-A177-3AD203B41FA5}">
                      <a16:colId xmlns:a16="http://schemas.microsoft.com/office/drawing/2014/main" val="2397628508"/>
                    </a:ext>
                  </a:extLst>
                </a:gridCol>
                <a:gridCol w="4704081">
                  <a:extLst>
                    <a:ext uri="{9D8B030D-6E8A-4147-A177-3AD203B41FA5}">
                      <a16:colId xmlns:a16="http://schemas.microsoft.com/office/drawing/2014/main" val="300570475"/>
                    </a:ext>
                  </a:extLst>
                </a:gridCol>
              </a:tblGrid>
              <a:tr h="303745">
                <a:tc>
                  <a:txBody>
                    <a:bodyPr/>
                    <a:lstStyle/>
                    <a:p>
                      <a:endParaRPr lang="en-US" sz="1800"/>
                    </a:p>
                  </a:txBody>
                  <a:tcPr marL="0" marR="0" marT="0" marB="0" anchor="ctr">
                    <a:lnL>
                      <a:noFill/>
                    </a:lnL>
                    <a:lnR>
                      <a:noFill/>
                    </a:lnR>
                    <a:lnT>
                      <a:noFill/>
                    </a:lnT>
                    <a:lnB>
                      <a:noFill/>
                    </a:lnB>
                  </a:tcPr>
                </a:tc>
                <a:tc>
                  <a:txBody>
                    <a:bodyPr/>
                    <a:lstStyle/>
                    <a:p>
                      <a:endParaRPr lang="en-US" sz="1800"/>
                    </a:p>
                  </a:txBody>
                  <a:tcPr marL="0" marR="0" marT="0" marB="0" anchor="ctr">
                    <a:lnL>
                      <a:noFill/>
                    </a:lnL>
                    <a:lnR>
                      <a:noFill/>
                    </a:lnR>
                    <a:lnT>
                      <a:noFill/>
                    </a:lnT>
                    <a:lnB>
                      <a:noFill/>
                    </a:lnB>
                  </a:tcPr>
                </a:tc>
                <a:extLst>
                  <a:ext uri="{0D108BD9-81ED-4DB2-BD59-A6C34878D82A}">
                    <a16:rowId xmlns:a16="http://schemas.microsoft.com/office/drawing/2014/main" val="2034914832"/>
                  </a:ext>
                </a:extLst>
              </a:tr>
              <a:tr h="1804094">
                <a:tc>
                  <a:txBody>
                    <a:bodyPr/>
                    <a:lstStyle/>
                    <a:p>
                      <a:r>
                        <a:rPr lang="en-US" sz="1800" b="1" dirty="0"/>
                        <a:t>Documents</a:t>
                      </a:r>
                      <a:endParaRPr lang="en-US" sz="1800" dirty="0"/>
                    </a:p>
                    <a:p>
                      <a:pPr marL="285750" indent="-285750">
                        <a:buFont typeface="Wingdings" panose="05000000000000000000" pitchFamily="2" charset="2"/>
                        <a:buChar char="§"/>
                      </a:pPr>
                      <a:r>
                        <a:rPr lang="en-US" sz="1800" dirty="0">
                          <a:hlinkClick r:id="rId5"/>
                        </a:rPr>
                        <a:t>CVE ID Allocation Service Specification</a:t>
                      </a:r>
                      <a:endParaRPr lang="en-US" sz="1800" dirty="0"/>
                    </a:p>
                    <a:p>
                      <a:pPr marL="285750" indent="-285750">
                        <a:buFont typeface="Wingdings" panose="05000000000000000000" pitchFamily="2" charset="2"/>
                        <a:buChar char="§"/>
                      </a:pPr>
                      <a:r>
                        <a:rPr lang="en-US" sz="1800" dirty="0">
                          <a:hlinkClick r:id="rId6"/>
                        </a:rPr>
                        <a:t>AWG Charter</a:t>
                      </a:r>
                      <a:endParaRPr lang="en-US" sz="1800" dirty="0"/>
                    </a:p>
                  </a:txBody>
                  <a:tcPr marL="0" marR="0" marT="0" marB="0">
                    <a:lnL>
                      <a:noFill/>
                    </a:lnL>
                    <a:lnR>
                      <a:noFill/>
                    </a:lnR>
                    <a:lnT>
                      <a:noFill/>
                    </a:lnT>
                    <a:lnB>
                      <a:noFill/>
                    </a:lnB>
                  </a:tcPr>
                </a:tc>
                <a:tc>
                  <a:txBody>
                    <a:bodyPr/>
                    <a:lstStyle/>
                    <a:p>
                      <a:r>
                        <a:rPr lang="en-US" sz="1800" b="1" dirty="0"/>
                        <a:t>Repositories &amp; Projects</a:t>
                      </a:r>
                      <a:endParaRPr lang="en-US" sz="1800" dirty="0"/>
                    </a:p>
                    <a:p>
                      <a:pPr marL="285750" indent="-285750">
                        <a:buFont typeface="Wingdings" panose="05000000000000000000" pitchFamily="2" charset="2"/>
                        <a:buChar char="§"/>
                      </a:pPr>
                      <a:r>
                        <a:rPr lang="en-US" sz="1800" dirty="0">
                          <a:hlinkClick r:id="rId7"/>
                        </a:rPr>
                        <a:t>CVE ID Allocation Service</a:t>
                      </a:r>
                      <a:endParaRPr lang="en-US" sz="1800" dirty="0"/>
                    </a:p>
                    <a:p>
                      <a:pPr marL="285750" indent="-285750">
                        <a:buFont typeface="Wingdings" panose="05000000000000000000" pitchFamily="2" charset="2"/>
                        <a:buChar char="§"/>
                      </a:pPr>
                      <a:r>
                        <a:rPr lang="en-US" sz="1800" dirty="0">
                          <a:hlinkClick r:id="rId8"/>
                        </a:rPr>
                        <a:t>CVE List GitHub Automation Pilot</a:t>
                      </a:r>
                      <a:endParaRPr lang="en-US" sz="1800" dirty="0"/>
                    </a:p>
                    <a:p>
                      <a:pPr marL="285750" indent="-285750">
                        <a:buFont typeface="Wingdings" panose="05000000000000000000" pitchFamily="2" charset="2"/>
                        <a:buChar char="§"/>
                      </a:pPr>
                      <a:r>
                        <a:rPr lang="en-US" sz="1800" dirty="0">
                          <a:hlinkClick r:id="rId9"/>
                        </a:rPr>
                        <a:t>CVE JSON Schema Project</a:t>
                      </a:r>
                      <a:endParaRPr lang="en-US" sz="1800" dirty="0"/>
                    </a:p>
                    <a:p>
                      <a:pPr marL="285750" indent="-285750">
                        <a:buFont typeface="Wingdings" panose="05000000000000000000" pitchFamily="2" charset="2"/>
                        <a:buChar char="§"/>
                      </a:pPr>
                      <a:r>
                        <a:rPr lang="en-US" sz="1800" dirty="0">
                          <a:hlinkClick r:id="rId10"/>
                        </a:rPr>
                        <a:t>CNA Registry Project</a:t>
                      </a:r>
                      <a:endParaRPr lang="en-US" sz="1800" dirty="0"/>
                    </a:p>
                    <a:p>
                      <a:pPr marL="285750" indent="-285750">
                        <a:buFont typeface="Wingdings" panose="05000000000000000000" pitchFamily="2" charset="2"/>
                        <a:buChar char="§"/>
                      </a:pPr>
                      <a:r>
                        <a:rPr lang="en-US" sz="1800" dirty="0">
                          <a:hlinkClick r:id="rId11"/>
                        </a:rPr>
                        <a:t>AWG GitHub Repository</a:t>
                      </a:r>
                      <a:endParaRPr lang="en-US" sz="1800" dirty="0"/>
                    </a:p>
                  </a:txBody>
                  <a:tcPr marL="0" marR="0" marT="0" marB="0">
                    <a:lnL>
                      <a:noFill/>
                    </a:lnL>
                    <a:lnR>
                      <a:noFill/>
                    </a:lnR>
                    <a:lnT>
                      <a:noFill/>
                    </a:lnT>
                    <a:lnB>
                      <a:noFill/>
                    </a:lnB>
                  </a:tcPr>
                </a:tc>
                <a:extLst>
                  <a:ext uri="{0D108BD9-81ED-4DB2-BD59-A6C34878D82A}">
                    <a16:rowId xmlns:a16="http://schemas.microsoft.com/office/drawing/2014/main" val="912699683"/>
                  </a:ext>
                </a:extLst>
              </a:tr>
            </a:tbl>
          </a:graphicData>
        </a:graphic>
      </p:graphicFrame>
      <p:pic>
        <p:nvPicPr>
          <p:cNvPr id="8" name="Audio 7">
            <a:hlinkClick r:id="" action="ppaction://media"/>
            <a:extLst>
              <a:ext uri="{FF2B5EF4-FFF2-40B4-BE49-F238E27FC236}">
                <a16:creationId xmlns:a16="http://schemas.microsoft.com/office/drawing/2014/main" id="{445E9700-7513-4BFA-90BF-F81378AA4CA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4015932"/>
      </p:ext>
    </p:extLst>
  </p:cSld>
  <p:clrMapOvr>
    <a:masterClrMapping/>
  </p:clrMapOvr>
  <mc:AlternateContent xmlns:mc="http://schemas.openxmlformats.org/markup-compatibility/2006" xmlns:p14="http://schemas.microsoft.com/office/powerpoint/2010/main">
    <mc:Choice Requires="p14">
      <p:transition spd="slow" p14:dur="2000" advTm="36916"/>
    </mc:Choice>
    <mc:Fallback xmlns="">
      <p:transition spd="slow" advTm="36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85F77-9E59-4FAB-8861-4E17DADEC1A1}"/>
              </a:ext>
            </a:extLst>
          </p:cNvPr>
          <p:cNvSpPr>
            <a:spLocks noGrp="1"/>
          </p:cNvSpPr>
          <p:nvPr>
            <p:ph idx="1"/>
          </p:nvPr>
        </p:nvSpPr>
        <p:spPr/>
        <p:txBody>
          <a:bodyPr>
            <a:normAutofit fontScale="92500" lnSpcReduction="10000"/>
          </a:bodyPr>
          <a:lstStyle/>
          <a:p>
            <a:pPr>
              <a:buFont typeface="Wingdings" panose="05000000000000000000" pitchFamily="2" charset="2"/>
              <a:buChar char="§"/>
            </a:pPr>
            <a:r>
              <a:rPr lang="en-US" dirty="0"/>
              <a:t>Strategic Planning Working Group (SPWG)</a:t>
            </a:r>
          </a:p>
          <a:p>
            <a:pPr lvl="1">
              <a:buFont typeface="Wingdings" panose="05000000000000000000" pitchFamily="2" charset="2"/>
              <a:buChar char="§"/>
            </a:pPr>
            <a:r>
              <a:rPr lang="en-US" altLang="en-US" dirty="0">
                <a:latin typeface="Helvetica LT Std"/>
              </a:rPr>
              <a:t>Focused on the long-term strategy (1-5 years) and goals of the CVE Program; will work closely with the CVE Board to determine goals and objectives and will act to achieve them.</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r>
              <a:rPr lang="en-US" dirty="0"/>
              <a:t>CNA Coordination Working Group (CNACWG)</a:t>
            </a:r>
          </a:p>
          <a:p>
            <a:pPr lvl="1">
              <a:buFont typeface="Wingdings" panose="05000000000000000000" pitchFamily="2" charset="2"/>
              <a:buChar char="§"/>
            </a:pPr>
            <a:r>
              <a:rPr lang="en-US" dirty="0"/>
              <a:t>Focused on providing a forum for more effective communication and participation by the </a:t>
            </a:r>
            <a:r>
              <a:rPr lang="en-US" dirty="0">
                <a:hlinkClick r:id="rId5"/>
              </a:rPr>
              <a:t>CVE Numbering Authorities (CNAs)</a:t>
            </a:r>
            <a:r>
              <a:rPr lang="en-US" dirty="0"/>
              <a:t>.</a:t>
            </a:r>
          </a:p>
          <a:p>
            <a:pPr>
              <a:buFont typeface="Wingdings" panose="05000000000000000000" pitchFamily="2" charset="2"/>
              <a:buChar char="§"/>
            </a:pPr>
            <a:endParaRPr lang="en-US" dirty="0"/>
          </a:p>
          <a:p>
            <a:pPr marL="0" indent="0">
              <a:buNone/>
            </a:pPr>
            <a:endParaRPr lang="en-US" dirty="0"/>
          </a:p>
          <a:p>
            <a:pPr>
              <a:buFont typeface="Wingdings" panose="05000000000000000000" pitchFamily="2" charset="2"/>
              <a:buChar char="§"/>
            </a:pPr>
            <a:r>
              <a:rPr lang="en-US" dirty="0"/>
              <a:t>CVE Quality Working Group (QWG)</a:t>
            </a:r>
          </a:p>
          <a:p>
            <a:pPr lvl="1">
              <a:buFont typeface="Wingdings" panose="05000000000000000000" pitchFamily="2" charset="2"/>
              <a:buChar char="§"/>
            </a:pPr>
            <a:r>
              <a:rPr lang="en-US" dirty="0"/>
              <a:t>Focused on identifying areas where CVE content, rules, guidelines, and best practices must improve to better support stakeholder use cases.</a:t>
            </a:r>
          </a:p>
        </p:txBody>
      </p:sp>
      <p:sp>
        <p:nvSpPr>
          <p:cNvPr id="9" name="Slide Number Placeholder 3">
            <a:extLst>
              <a:ext uri="{FF2B5EF4-FFF2-40B4-BE49-F238E27FC236}">
                <a16:creationId xmlns:a16="http://schemas.microsoft.com/office/drawing/2014/main" id="{7B10C3CD-4015-4B25-B0AA-648E15BEC1E9}"/>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34</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DDAF5278-E631-41A0-A3F1-C9CC25390F88}"/>
              </a:ext>
            </a:extLst>
          </p:cNvPr>
          <p:cNvSpPr>
            <a:spLocks noGrp="1"/>
          </p:cNvSpPr>
          <p:nvPr>
            <p:ph type="title"/>
          </p:nvPr>
        </p:nvSpPr>
        <p:spPr/>
        <p:txBody>
          <a:bodyPr/>
          <a:lstStyle/>
          <a:p>
            <a:r>
              <a:rPr lang="en-US" dirty="0"/>
              <a:t>CVE Working Groups (2 of 3)</a:t>
            </a:r>
          </a:p>
        </p:txBody>
      </p:sp>
      <p:sp>
        <p:nvSpPr>
          <p:cNvPr id="5" name="Rectangle 4">
            <a:extLst>
              <a:ext uri="{FF2B5EF4-FFF2-40B4-BE49-F238E27FC236}">
                <a16:creationId xmlns:a16="http://schemas.microsoft.com/office/drawing/2014/main" id="{56D58D78-17F9-42C5-A959-9C3423E2C5EE}"/>
              </a:ext>
            </a:extLst>
          </p:cNvPr>
          <p:cNvSpPr/>
          <p:nvPr/>
        </p:nvSpPr>
        <p:spPr>
          <a:xfrm>
            <a:off x="2308569" y="4270207"/>
            <a:ext cx="2621282" cy="646331"/>
          </a:xfrm>
          <a:prstGeom prst="rect">
            <a:avLst/>
          </a:prstGeom>
        </p:spPr>
        <p:txBody>
          <a:bodyPr wrap="square">
            <a:spAutoFit/>
          </a:bodyPr>
          <a:lstStyle/>
          <a:p>
            <a:r>
              <a:rPr lang="en-US" b="1" dirty="0"/>
              <a:t>Documents</a:t>
            </a:r>
            <a:endParaRPr lang="en-US" dirty="0"/>
          </a:p>
          <a:p>
            <a:pPr marL="285750" indent="-285750">
              <a:buFont typeface="Wingdings" panose="05000000000000000000" pitchFamily="2" charset="2"/>
              <a:buChar char="§"/>
            </a:pPr>
            <a:r>
              <a:rPr lang="en-US" dirty="0">
                <a:hlinkClick r:id="rId6"/>
              </a:rPr>
              <a:t>CNACWG Charter</a:t>
            </a:r>
            <a:endParaRPr lang="en-US" dirty="0"/>
          </a:p>
        </p:txBody>
      </p:sp>
      <p:sp>
        <p:nvSpPr>
          <p:cNvPr id="6" name="Rectangle 5">
            <a:extLst>
              <a:ext uri="{FF2B5EF4-FFF2-40B4-BE49-F238E27FC236}">
                <a16:creationId xmlns:a16="http://schemas.microsoft.com/office/drawing/2014/main" id="{06BFF5C1-AF1F-4E43-A195-11288D30EFF3}"/>
              </a:ext>
            </a:extLst>
          </p:cNvPr>
          <p:cNvSpPr/>
          <p:nvPr/>
        </p:nvSpPr>
        <p:spPr>
          <a:xfrm>
            <a:off x="6522270" y="4343948"/>
            <a:ext cx="3416410" cy="646331"/>
          </a:xfrm>
          <a:prstGeom prst="rect">
            <a:avLst/>
          </a:prstGeom>
        </p:spPr>
        <p:txBody>
          <a:bodyPr wrap="square">
            <a:spAutoFit/>
          </a:bodyPr>
          <a:lstStyle/>
          <a:p>
            <a:r>
              <a:rPr lang="en-US" b="1" dirty="0"/>
              <a:t>Repositories &amp; Projects</a:t>
            </a:r>
            <a:endParaRPr lang="en-US" dirty="0"/>
          </a:p>
          <a:p>
            <a:pPr marL="285750" indent="-285750">
              <a:buFont typeface="Wingdings" panose="05000000000000000000" pitchFamily="2" charset="2"/>
              <a:buChar char="§"/>
            </a:pPr>
            <a:r>
              <a:rPr lang="en-US" dirty="0"/>
              <a:t>TBA</a:t>
            </a:r>
          </a:p>
        </p:txBody>
      </p:sp>
      <p:sp>
        <p:nvSpPr>
          <p:cNvPr id="7" name="Rectangle 6">
            <a:extLst>
              <a:ext uri="{FF2B5EF4-FFF2-40B4-BE49-F238E27FC236}">
                <a16:creationId xmlns:a16="http://schemas.microsoft.com/office/drawing/2014/main" id="{3860913D-9F60-44CF-9D46-4935D7CF2833}"/>
              </a:ext>
            </a:extLst>
          </p:cNvPr>
          <p:cNvSpPr/>
          <p:nvPr/>
        </p:nvSpPr>
        <p:spPr>
          <a:xfrm>
            <a:off x="2253322" y="2382963"/>
            <a:ext cx="3416410" cy="646331"/>
          </a:xfrm>
          <a:prstGeom prst="rect">
            <a:avLst/>
          </a:prstGeom>
        </p:spPr>
        <p:txBody>
          <a:bodyPr wrap="square">
            <a:spAutoFit/>
          </a:bodyPr>
          <a:lstStyle/>
          <a:p>
            <a:r>
              <a:rPr lang="en-US" b="1" dirty="0"/>
              <a:t>Documents </a:t>
            </a:r>
            <a:endParaRPr lang="en-US" dirty="0"/>
          </a:p>
          <a:p>
            <a:pPr marL="285750" indent="-285750">
              <a:buFont typeface="Wingdings" panose="05000000000000000000" pitchFamily="2" charset="2"/>
              <a:buChar char="§"/>
            </a:pPr>
            <a:r>
              <a:rPr lang="en-US" dirty="0"/>
              <a:t>TBA</a:t>
            </a:r>
          </a:p>
        </p:txBody>
      </p:sp>
      <p:sp>
        <p:nvSpPr>
          <p:cNvPr id="8" name="Rectangle 7">
            <a:extLst>
              <a:ext uri="{FF2B5EF4-FFF2-40B4-BE49-F238E27FC236}">
                <a16:creationId xmlns:a16="http://schemas.microsoft.com/office/drawing/2014/main" id="{365C9765-6E16-46CE-A4E5-784453D8C11A}"/>
              </a:ext>
            </a:extLst>
          </p:cNvPr>
          <p:cNvSpPr/>
          <p:nvPr/>
        </p:nvSpPr>
        <p:spPr>
          <a:xfrm>
            <a:off x="6522270" y="2382962"/>
            <a:ext cx="5219065" cy="646331"/>
          </a:xfrm>
          <a:prstGeom prst="rect">
            <a:avLst/>
          </a:prstGeom>
        </p:spPr>
        <p:txBody>
          <a:bodyPr wrap="square">
            <a:spAutoFit/>
          </a:bodyPr>
          <a:lstStyle/>
          <a:p>
            <a:r>
              <a:rPr lang="en-US" b="1" dirty="0"/>
              <a:t>Repositories &amp; Projects</a:t>
            </a:r>
            <a:endParaRPr lang="en-US" dirty="0"/>
          </a:p>
          <a:p>
            <a:pPr marL="285750" indent="-285750">
              <a:buFont typeface="Wingdings" panose="05000000000000000000" pitchFamily="2" charset="2"/>
              <a:buChar char="§"/>
            </a:pPr>
            <a:r>
              <a:rPr lang="en-US" dirty="0">
                <a:hlinkClick r:id="rId7"/>
              </a:rPr>
              <a:t>SPWG GitHub Repository</a:t>
            </a:r>
            <a:endParaRPr lang="en-US" dirty="0"/>
          </a:p>
        </p:txBody>
      </p:sp>
      <p:pic>
        <p:nvPicPr>
          <p:cNvPr id="16" name="Audio 15">
            <a:hlinkClick r:id="" action="ppaction://media"/>
            <a:extLst>
              <a:ext uri="{FF2B5EF4-FFF2-40B4-BE49-F238E27FC236}">
                <a16:creationId xmlns:a16="http://schemas.microsoft.com/office/drawing/2014/main" id="{9FE15AE5-38FC-49F5-B9FA-1142C4515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5088385"/>
      </p:ext>
    </p:extLst>
  </p:cSld>
  <p:clrMapOvr>
    <a:masterClrMapping/>
  </p:clrMapOvr>
  <mc:AlternateContent xmlns:mc="http://schemas.openxmlformats.org/markup-compatibility/2006" xmlns:p14="http://schemas.microsoft.com/office/powerpoint/2010/main">
    <mc:Choice Requires="p14">
      <p:transition spd="slow" p14:dur="2000" advTm="33759"/>
    </mc:Choice>
    <mc:Fallback xmlns="">
      <p:transition spd="slow" advTm="3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85F77-9E59-4FAB-8861-4E17DADEC1A1}"/>
              </a:ext>
            </a:extLst>
          </p:cNvPr>
          <p:cNvSpPr>
            <a:spLocks noGrp="1"/>
          </p:cNvSpPr>
          <p:nvPr>
            <p:ph idx="1"/>
          </p:nvPr>
        </p:nvSpPr>
        <p:spPr/>
        <p:txBody>
          <a:bodyPr>
            <a:normAutofit/>
          </a:bodyPr>
          <a:lstStyle/>
          <a:p>
            <a:pPr marL="115888" indent="-342900">
              <a:buFont typeface="Wingdings" panose="05000000000000000000" pitchFamily="2" charset="2"/>
              <a:buChar char="§"/>
            </a:pPr>
            <a:r>
              <a:rPr lang="en-US" dirty="0"/>
              <a:t>Outreach and Communications Working Group (OCWG)</a:t>
            </a:r>
          </a:p>
          <a:p>
            <a:pPr lvl="1">
              <a:buFont typeface="Wingdings" panose="05000000000000000000" pitchFamily="2" charset="2"/>
              <a:buChar char="§"/>
            </a:pPr>
            <a:r>
              <a:rPr lang="en-US" dirty="0"/>
              <a:t>Focused on promoting the CVE Program to achieve program adoption and coverage goals through increased community awareness.</a:t>
            </a:r>
          </a:p>
          <a:p>
            <a:pPr>
              <a:buFont typeface="Wingdings" panose="05000000000000000000" pitchFamily="2" charset="2"/>
              <a:buChar char="§"/>
            </a:pPr>
            <a:endParaRPr lang="en-US" dirty="0"/>
          </a:p>
          <a:p>
            <a:pPr marL="0" indent="0">
              <a:buNone/>
            </a:pPr>
            <a:r>
              <a:rPr lang="en-US" dirty="0"/>
              <a:t> </a:t>
            </a:r>
          </a:p>
        </p:txBody>
      </p:sp>
      <p:sp>
        <p:nvSpPr>
          <p:cNvPr id="5" name="Slide Number Placeholder 3">
            <a:extLst>
              <a:ext uri="{FF2B5EF4-FFF2-40B4-BE49-F238E27FC236}">
                <a16:creationId xmlns:a16="http://schemas.microsoft.com/office/drawing/2014/main" id="{76A33646-37C1-4816-95C3-129758FFA377}"/>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35</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DDAF5278-E631-41A0-A3F1-C9CC25390F88}"/>
              </a:ext>
            </a:extLst>
          </p:cNvPr>
          <p:cNvSpPr>
            <a:spLocks noGrp="1"/>
          </p:cNvSpPr>
          <p:nvPr>
            <p:ph type="title"/>
          </p:nvPr>
        </p:nvSpPr>
        <p:spPr/>
        <p:txBody>
          <a:bodyPr/>
          <a:lstStyle/>
          <a:p>
            <a:r>
              <a:rPr lang="en-US" dirty="0"/>
              <a:t>CVE Working Groups (3 of 3)</a:t>
            </a:r>
          </a:p>
        </p:txBody>
      </p:sp>
      <p:pic>
        <p:nvPicPr>
          <p:cNvPr id="7" name="Audio 6">
            <a:hlinkClick r:id="" action="ppaction://media"/>
            <a:extLst>
              <a:ext uri="{FF2B5EF4-FFF2-40B4-BE49-F238E27FC236}">
                <a16:creationId xmlns:a16="http://schemas.microsoft.com/office/drawing/2014/main" id="{045E5660-B0CF-4567-AD3B-0E69314F3D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graphicFrame>
        <p:nvGraphicFramePr>
          <p:cNvPr id="4" name="Table 3">
            <a:extLst>
              <a:ext uri="{FF2B5EF4-FFF2-40B4-BE49-F238E27FC236}">
                <a16:creationId xmlns:a16="http://schemas.microsoft.com/office/drawing/2014/main" id="{C6CA0049-E01B-4180-984C-712F9C4B80D4}"/>
              </a:ext>
            </a:extLst>
          </p:cNvPr>
          <p:cNvGraphicFramePr>
            <a:graphicFrameLocks noGrp="1"/>
          </p:cNvGraphicFramePr>
          <p:nvPr/>
        </p:nvGraphicFramePr>
        <p:xfrm>
          <a:off x="1580684" y="2647117"/>
          <a:ext cx="10278658" cy="548640"/>
        </p:xfrm>
        <a:graphic>
          <a:graphicData uri="http://schemas.openxmlformats.org/drawingml/2006/table">
            <a:tbl>
              <a:tblPr/>
              <a:tblGrid>
                <a:gridCol w="5139329">
                  <a:extLst>
                    <a:ext uri="{9D8B030D-6E8A-4147-A177-3AD203B41FA5}">
                      <a16:colId xmlns:a16="http://schemas.microsoft.com/office/drawing/2014/main" val="4190893238"/>
                    </a:ext>
                  </a:extLst>
                </a:gridCol>
                <a:gridCol w="5139329">
                  <a:extLst>
                    <a:ext uri="{9D8B030D-6E8A-4147-A177-3AD203B41FA5}">
                      <a16:colId xmlns:a16="http://schemas.microsoft.com/office/drawing/2014/main" val="4055141898"/>
                    </a:ext>
                  </a:extLst>
                </a:gridCol>
              </a:tblGrid>
              <a:tr h="548640">
                <a:tc>
                  <a:txBody>
                    <a:bodyPr/>
                    <a:lstStyle/>
                    <a:p>
                      <a:r>
                        <a:rPr lang="en-US" sz="1800" b="1" dirty="0">
                          <a:effectLst/>
                          <a:latin typeface="Verdana" panose="020B0604030504040204" pitchFamily="34" charset="0"/>
                        </a:rPr>
                        <a:t>Documents</a:t>
                      </a:r>
                      <a:endParaRPr lang="en-US" sz="1800" dirty="0">
                        <a:effectLst/>
                        <a:latin typeface="Verdana" panose="020B0604030504040204" pitchFamily="34" charset="0"/>
                      </a:endParaRPr>
                    </a:p>
                    <a:p>
                      <a:pPr>
                        <a:buFont typeface="Arial" panose="020B0604020202020204" pitchFamily="34" charset="0"/>
                        <a:buNone/>
                      </a:pPr>
                      <a:r>
                        <a:rPr lang="en-US" sz="1800" dirty="0">
                          <a:solidFill>
                            <a:srgbClr val="3377CC"/>
                          </a:solidFill>
                          <a:effectLst/>
                          <a:latin typeface="Verdana" panose="020B0604030504040204" pitchFamily="34" charset="0"/>
                          <a:hlinkClick r:id="rId6"/>
                        </a:rPr>
                        <a:t>OCWG Charter</a:t>
                      </a:r>
                      <a:endParaRPr lang="en-US" sz="1800" dirty="0">
                        <a:effectLst/>
                        <a:latin typeface="Verdana" panose="020B0604030504040204" pitchFamily="34" charset="0"/>
                      </a:endParaRPr>
                    </a:p>
                  </a:txBody>
                  <a:tcPr marL="0" marR="0" marT="0" marB="0">
                    <a:lnL>
                      <a:noFill/>
                    </a:lnL>
                    <a:lnR>
                      <a:noFill/>
                    </a:lnR>
                    <a:lnT>
                      <a:noFill/>
                    </a:lnT>
                    <a:lnB>
                      <a:noFill/>
                    </a:lnB>
                    <a:solidFill>
                      <a:srgbClr val="FFFFFF"/>
                    </a:solidFill>
                  </a:tcPr>
                </a:tc>
                <a:tc>
                  <a:txBody>
                    <a:bodyPr/>
                    <a:lstStyle/>
                    <a:p>
                      <a:r>
                        <a:rPr lang="en-US" sz="1800" b="1" dirty="0">
                          <a:effectLst/>
                          <a:latin typeface="Verdana" panose="020B0604030504040204" pitchFamily="34" charset="0"/>
                        </a:rPr>
                        <a:t>Repositories &amp; Projects</a:t>
                      </a:r>
                      <a:endParaRPr lang="en-US" sz="1800" dirty="0">
                        <a:effectLst/>
                        <a:latin typeface="Verdana" panose="020B0604030504040204" pitchFamily="34" charset="0"/>
                      </a:endParaRPr>
                    </a:p>
                    <a:p>
                      <a:pPr>
                        <a:buFont typeface="Arial" panose="020B0604020202020204" pitchFamily="34" charset="0"/>
                        <a:buNone/>
                      </a:pPr>
                      <a:r>
                        <a:rPr lang="en-US" sz="1800" dirty="0">
                          <a:effectLst/>
                          <a:latin typeface="Verdana" panose="020B0604030504040204" pitchFamily="34" charset="0"/>
                        </a:rPr>
                        <a:t>TBA</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4253503498"/>
                  </a:ext>
                </a:extLst>
              </a:tr>
            </a:tbl>
          </a:graphicData>
        </a:graphic>
      </p:graphicFrame>
    </p:spTree>
    <p:extLst>
      <p:ext uri="{BB962C8B-B14F-4D97-AF65-F5344CB8AC3E}">
        <p14:creationId xmlns:p14="http://schemas.microsoft.com/office/powerpoint/2010/main" val="1240695331"/>
      </p:ext>
    </p:extLst>
  </p:cSld>
  <p:clrMapOvr>
    <a:masterClrMapping/>
  </p:clrMapOvr>
  <mc:AlternateContent xmlns:mc="http://schemas.openxmlformats.org/markup-compatibility/2006" xmlns:p14="http://schemas.microsoft.com/office/powerpoint/2010/main">
    <mc:Choice Requires="p14">
      <p:transition spd="slow" p14:dur="2000" advTm="11879"/>
    </mc:Choice>
    <mc:Fallback xmlns="">
      <p:transition spd="slow" advTm="11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CNA mailing list</a:t>
            </a:r>
          </a:p>
          <a:p>
            <a:pPr lvl="1">
              <a:buFont typeface="Wingdings" panose="05000000000000000000" pitchFamily="2" charset="2"/>
              <a:buChar char="§"/>
            </a:pPr>
            <a:r>
              <a:rPr lang="en-US" dirty="0"/>
              <a:t>For program wide announcements</a:t>
            </a:r>
          </a:p>
          <a:p>
            <a:pPr lvl="1">
              <a:buFont typeface="Wingdings" panose="05000000000000000000" pitchFamily="2" charset="2"/>
              <a:buChar char="§"/>
            </a:pPr>
            <a:r>
              <a:rPr lang="en-US" dirty="0"/>
              <a:t>Used by CNAs to discuss important topics </a:t>
            </a:r>
          </a:p>
          <a:p>
            <a:pPr lvl="1">
              <a:buFont typeface="Wingdings" panose="05000000000000000000" pitchFamily="2" charset="2"/>
              <a:buChar char="§"/>
            </a:pPr>
            <a:r>
              <a:rPr lang="en-US" dirty="0"/>
              <a:t>Limited to CNA and CVE Board members</a:t>
            </a:r>
          </a:p>
          <a:p>
            <a:pPr>
              <a:buFont typeface="Wingdings" panose="05000000000000000000" pitchFamily="2" charset="2"/>
              <a:buChar char="§"/>
            </a:pPr>
            <a:r>
              <a:rPr lang="en-US" dirty="0"/>
              <a:t>CVE Global Summits (in-person and virtual)</a:t>
            </a:r>
          </a:p>
          <a:p>
            <a:pPr lvl="1">
              <a:buFont typeface="Wingdings" panose="05000000000000000000" pitchFamily="2" charset="2"/>
              <a:buChar char="§"/>
            </a:pPr>
            <a:r>
              <a:rPr lang="en-US" dirty="0"/>
              <a:t>Yearly conference to discuss lessons learned, topics of interest, and program improvements</a:t>
            </a:r>
          </a:p>
          <a:p>
            <a:pPr>
              <a:buFont typeface="Wingdings" panose="05000000000000000000" pitchFamily="2" charset="2"/>
              <a:buChar char="§"/>
            </a:pPr>
            <a:r>
              <a:rPr lang="en-US" dirty="0"/>
              <a:t>Webinars</a:t>
            </a:r>
          </a:p>
          <a:p>
            <a:pPr lvl="1">
              <a:buFont typeface="Wingdings" panose="05000000000000000000" pitchFamily="2" charset="2"/>
              <a:buChar char="§"/>
            </a:pPr>
            <a:r>
              <a:rPr lang="en-US" dirty="0"/>
              <a:t>Ad-Hoc meetings to discuss issues affecting CNAs and the CVE Program</a:t>
            </a:r>
          </a:p>
          <a:p>
            <a:pPr>
              <a:buFont typeface="Wingdings" panose="05000000000000000000" pitchFamily="2" charset="2"/>
              <a:buChar char="§"/>
            </a:pPr>
            <a:r>
              <a:rPr lang="en-US" dirty="0"/>
              <a:t>CVE CNA SharePoint Site</a:t>
            </a:r>
          </a:p>
        </p:txBody>
      </p:sp>
      <p:sp>
        <p:nvSpPr>
          <p:cNvPr id="5" name="Slide Number Placeholder 3">
            <a:extLst>
              <a:ext uri="{FF2B5EF4-FFF2-40B4-BE49-F238E27FC236}">
                <a16:creationId xmlns:a16="http://schemas.microsoft.com/office/drawing/2014/main" id="{F434C1F3-2069-4FA8-BBAC-E997DB1FA483}"/>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36</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Other Community Participation</a:t>
            </a:r>
          </a:p>
        </p:txBody>
      </p:sp>
      <p:pic>
        <p:nvPicPr>
          <p:cNvPr id="7" name="Audio 6">
            <a:hlinkClick r:id="" action="ppaction://media"/>
            <a:extLst>
              <a:ext uri="{FF2B5EF4-FFF2-40B4-BE49-F238E27FC236}">
                <a16:creationId xmlns:a16="http://schemas.microsoft.com/office/drawing/2014/main" id="{13075351-633A-46FA-B43E-2B09E4BD23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85999022"/>
      </p:ext>
    </p:extLst>
  </p:cSld>
  <p:clrMapOvr>
    <a:masterClrMapping/>
  </p:clrMapOvr>
  <mc:AlternateContent xmlns:mc="http://schemas.openxmlformats.org/markup-compatibility/2006" xmlns:p14="http://schemas.microsoft.com/office/powerpoint/2010/main">
    <mc:Choice Requires="p14">
      <p:transition spd="slow" p14:dur="2000" advTm="27825"/>
    </mc:Choice>
    <mc:Fallback xmlns="">
      <p:transition spd="slow" advTm="2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If you have questions or would like to request a meeting with the CNA Coordination team to learn more about the CNA program:</a:t>
            </a:r>
          </a:p>
          <a:p>
            <a:pPr marL="914400" lvl="1" indent="-457200">
              <a:buFont typeface="+mj-lt"/>
              <a:buAutoNum type="arabicPeriod"/>
            </a:pPr>
            <a:r>
              <a:rPr lang="en-US" dirty="0"/>
              <a:t>Submit a request via </a:t>
            </a:r>
            <a:r>
              <a:rPr lang="en-US" dirty="0">
                <a:hlinkClick r:id="rId5"/>
              </a:rPr>
              <a:t>cveform.mitre.org</a:t>
            </a:r>
            <a:r>
              <a:rPr lang="en-US" dirty="0"/>
              <a:t> </a:t>
            </a:r>
            <a:r>
              <a:rPr lang="en-US" b="0" dirty="0"/>
              <a:t>or </a:t>
            </a:r>
          </a:p>
          <a:p>
            <a:pPr marL="914400" lvl="1" indent="-457200">
              <a:buFont typeface="+mj-lt"/>
              <a:buAutoNum type="arabicPeriod"/>
            </a:pPr>
            <a:r>
              <a:rPr lang="en-US" dirty="0"/>
              <a:t>S</a:t>
            </a:r>
            <a:r>
              <a:rPr lang="en-US" b="0" dirty="0"/>
              <a:t>end an email request to </a:t>
            </a:r>
            <a:r>
              <a:rPr lang="en-US" u="sng" dirty="0">
                <a:hlinkClick r:id="rId6"/>
              </a:rPr>
              <a:t>cna-coordinator@mitre.org</a:t>
            </a:r>
            <a:endParaRPr lang="en-US" b="0"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5" name="Slide Number Placeholder 3">
            <a:extLst>
              <a:ext uri="{FF2B5EF4-FFF2-40B4-BE49-F238E27FC236}">
                <a16:creationId xmlns:a16="http://schemas.microsoft.com/office/drawing/2014/main" id="{F258421A-2E8B-4793-BF46-C17C09E62E82}"/>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37</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Questions?</a:t>
            </a:r>
          </a:p>
        </p:txBody>
      </p:sp>
      <p:pic>
        <p:nvPicPr>
          <p:cNvPr id="8" name="Audio 7">
            <a:hlinkClick r:id="" action="ppaction://media"/>
            <a:extLst>
              <a:ext uri="{FF2B5EF4-FFF2-40B4-BE49-F238E27FC236}">
                <a16:creationId xmlns:a16="http://schemas.microsoft.com/office/drawing/2014/main" id="{B516CEFC-3864-4AF7-A65D-C3CA26B8C4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8787415"/>
      </p:ext>
    </p:extLst>
  </p:cSld>
  <p:clrMapOvr>
    <a:masterClrMapping/>
  </p:clrMapOvr>
  <mc:AlternateContent xmlns:mc="http://schemas.openxmlformats.org/markup-compatibility/2006" xmlns:p14="http://schemas.microsoft.com/office/powerpoint/2010/main">
    <mc:Choice Requires="p14">
      <p:transition spd="slow" p14:dur="2000" advTm="16166"/>
    </mc:Choice>
    <mc:Fallback xmlns="">
      <p:transition spd="slow" advTm="1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fontScale="92500"/>
          </a:bodyPr>
          <a:lstStyle/>
          <a:p>
            <a:pPr marL="231775" indent="-231775">
              <a:spcBef>
                <a:spcPts val="1200"/>
              </a:spcBef>
              <a:spcAft>
                <a:spcPts val="1200"/>
              </a:spcAft>
              <a:buClr>
                <a:schemeClr val="tx2"/>
              </a:buClr>
              <a:buSzPct val="120000"/>
              <a:buFont typeface="Wingdings" pitchFamily="2" charset="2"/>
              <a:buChar char="§"/>
            </a:pPr>
            <a:r>
              <a:rPr lang="en-US" dirty="0"/>
              <a:t>What are CVE Numbering Authorities (CNAs)?</a:t>
            </a:r>
          </a:p>
          <a:p>
            <a:pPr marL="515938" lvl="1">
              <a:spcBef>
                <a:spcPts val="1200"/>
              </a:spcBef>
              <a:spcAft>
                <a:spcPts val="1200"/>
              </a:spcAft>
              <a:buClr>
                <a:schemeClr val="tx2"/>
              </a:buClr>
              <a:buSzPct val="120000"/>
              <a:buChar char="–"/>
            </a:pPr>
            <a:r>
              <a:rPr lang="en-US" dirty="0"/>
              <a:t>CNAs are organizations that are authorized to assign CVE IDs to vulnerabilities affecting products within their distinct, agreed upon scope</a:t>
            </a:r>
          </a:p>
          <a:p>
            <a:pPr marL="231775" indent="-231775">
              <a:spcBef>
                <a:spcPts val="1200"/>
              </a:spcBef>
              <a:spcAft>
                <a:spcPts val="1200"/>
              </a:spcAft>
              <a:buClr>
                <a:schemeClr val="tx2"/>
              </a:buClr>
              <a:buSzPct val="120000"/>
              <a:buFont typeface="Wingdings" pitchFamily="2" charset="2"/>
              <a:buChar char="§"/>
            </a:pPr>
            <a:r>
              <a:rPr lang="en-US" dirty="0"/>
              <a:t>Why do we need CNAs?</a:t>
            </a:r>
          </a:p>
          <a:p>
            <a:pPr marL="515938" lvl="1">
              <a:spcBef>
                <a:spcPts val="1200"/>
              </a:spcBef>
              <a:spcAft>
                <a:spcPts val="1200"/>
              </a:spcAft>
              <a:buClr>
                <a:schemeClr val="tx2"/>
              </a:buClr>
              <a:buSzPct val="120000"/>
              <a:buChar char="–"/>
            </a:pPr>
            <a:r>
              <a:rPr lang="en-US" dirty="0"/>
              <a:t>CNAs help address the CVE Program's primary challenge to satisfy the demand for timely, accurate CVE ID assignments, while rapidly expanding the scope of coverage to address the increasing number of vulnerabilities and evolving state of vulnerability management</a:t>
            </a:r>
          </a:p>
          <a:p>
            <a:pPr marL="231775" indent="-231775">
              <a:spcBef>
                <a:spcPts val="1200"/>
              </a:spcBef>
              <a:spcAft>
                <a:spcPts val="1200"/>
              </a:spcAft>
              <a:buClr>
                <a:schemeClr val="tx2"/>
              </a:buClr>
              <a:buSzPct val="120000"/>
              <a:buFont typeface="Wingdings" pitchFamily="2" charset="2"/>
              <a:buChar char="§"/>
            </a:pPr>
            <a:r>
              <a:rPr lang="en-US" dirty="0"/>
              <a:t>What value do CNAs provide?</a:t>
            </a:r>
          </a:p>
          <a:p>
            <a:pPr marL="515938" lvl="1">
              <a:spcBef>
                <a:spcPts val="1200"/>
              </a:spcBef>
              <a:spcAft>
                <a:spcPts val="1200"/>
              </a:spcAft>
              <a:buClr>
                <a:schemeClr val="tx2"/>
              </a:buClr>
              <a:buSzPct val="120000"/>
              <a:buChar char="–"/>
            </a:pPr>
            <a:r>
              <a:rPr lang="en-US" dirty="0"/>
              <a:t>CNAs allow CVE IDs to be produced more quickly and in a more distributed manner</a:t>
            </a:r>
          </a:p>
        </p:txBody>
      </p:sp>
      <p:sp>
        <p:nvSpPr>
          <p:cNvPr id="5" name="Slide Number Placeholder 3">
            <a:extLst>
              <a:ext uri="{FF2B5EF4-FFF2-40B4-BE49-F238E27FC236}">
                <a16:creationId xmlns:a16="http://schemas.microsoft.com/office/drawing/2014/main" id="{74D08443-91F2-4002-8A0C-6075A2B422CC}"/>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Role of the CNA</a:t>
            </a:r>
          </a:p>
        </p:txBody>
      </p:sp>
      <p:pic>
        <p:nvPicPr>
          <p:cNvPr id="12" name="Audio 11">
            <a:hlinkClick r:id="" action="ppaction://media"/>
            <a:extLst>
              <a:ext uri="{FF2B5EF4-FFF2-40B4-BE49-F238E27FC236}">
                <a16:creationId xmlns:a16="http://schemas.microsoft.com/office/drawing/2014/main" id="{B3D1714E-E366-4C11-96CD-3EF5D2C6DC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969710"/>
      </p:ext>
    </p:extLst>
  </p:cSld>
  <p:clrMapOvr>
    <a:masterClrMapping/>
  </p:clrMapOvr>
  <mc:AlternateContent xmlns:mc="http://schemas.openxmlformats.org/markup-compatibility/2006" xmlns:p14="http://schemas.microsoft.com/office/powerpoint/2010/main">
    <mc:Choice Requires="p14">
      <p:transition spd="slow" p14:dur="2000" advTm="30400"/>
    </mc:Choice>
    <mc:Fallback xmlns="">
      <p:transition spd="slow" advTm="3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68FF-815D-42A6-9BEB-979E682D63AC}"/>
              </a:ext>
            </a:extLst>
          </p:cNvPr>
          <p:cNvSpPr>
            <a:spLocks noGrp="1"/>
          </p:cNvSpPr>
          <p:nvPr>
            <p:ph type="title"/>
          </p:nvPr>
        </p:nvSpPr>
        <p:spPr/>
        <p:txBody>
          <a:bodyPr>
            <a:normAutofit fontScale="90000"/>
          </a:bodyPr>
          <a:lstStyle/>
          <a:p>
            <a:r>
              <a:rPr lang="en-US" dirty="0"/>
              <a:t>Benefits of Being a CNA: Minimize Embargoed Information </a:t>
            </a:r>
          </a:p>
        </p:txBody>
      </p:sp>
      <p:sp>
        <p:nvSpPr>
          <p:cNvPr id="7" name="Oval 6">
            <a:extLst>
              <a:ext uri="{FF2B5EF4-FFF2-40B4-BE49-F238E27FC236}">
                <a16:creationId xmlns:a16="http://schemas.microsoft.com/office/drawing/2014/main" id="{0F4C69AE-C2D1-42D8-9909-E3B8AB24AEBD}"/>
              </a:ext>
            </a:extLst>
          </p:cNvPr>
          <p:cNvSpPr/>
          <p:nvPr/>
        </p:nvSpPr>
        <p:spPr>
          <a:xfrm>
            <a:off x="987972" y="3205655"/>
            <a:ext cx="9963807" cy="299544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F792CC8E-0FF1-49A2-8A89-4176CDC82B2C}"/>
              </a:ext>
            </a:extLst>
          </p:cNvPr>
          <p:cNvSpPr/>
          <p:nvPr/>
        </p:nvSpPr>
        <p:spPr>
          <a:xfrm>
            <a:off x="1780192" y="4212224"/>
            <a:ext cx="1765737" cy="1064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Researcher</a:t>
            </a:r>
          </a:p>
        </p:txBody>
      </p:sp>
      <p:sp>
        <p:nvSpPr>
          <p:cNvPr id="9" name="Rectangle: Rounded Corners 8">
            <a:extLst>
              <a:ext uri="{FF2B5EF4-FFF2-40B4-BE49-F238E27FC236}">
                <a16:creationId xmlns:a16="http://schemas.microsoft.com/office/drawing/2014/main" id="{389464FF-FE7A-49C8-8AA1-6FF33CFE9029}"/>
              </a:ext>
            </a:extLst>
          </p:cNvPr>
          <p:cNvSpPr/>
          <p:nvPr/>
        </p:nvSpPr>
        <p:spPr>
          <a:xfrm>
            <a:off x="7869622" y="4122404"/>
            <a:ext cx="1765737" cy="1154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a:p>
            <a:pPr algn="ctr"/>
            <a:r>
              <a:rPr lang="en-US" dirty="0"/>
              <a:t>(CNA)</a:t>
            </a:r>
          </a:p>
        </p:txBody>
      </p:sp>
      <p:sp>
        <p:nvSpPr>
          <p:cNvPr id="14" name="Rectangle: Rounded Corners 13">
            <a:extLst>
              <a:ext uri="{FF2B5EF4-FFF2-40B4-BE49-F238E27FC236}">
                <a16:creationId xmlns:a16="http://schemas.microsoft.com/office/drawing/2014/main" id="{5096C5E3-05B3-4C4B-B62C-EE060923234D}"/>
              </a:ext>
            </a:extLst>
          </p:cNvPr>
          <p:cNvSpPr/>
          <p:nvPr/>
        </p:nvSpPr>
        <p:spPr>
          <a:xfrm>
            <a:off x="5155323" y="1927225"/>
            <a:ext cx="1629103" cy="7567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CNA of Last Resort CNA-LR</a:t>
            </a:r>
          </a:p>
        </p:txBody>
      </p:sp>
      <p:sp>
        <p:nvSpPr>
          <p:cNvPr id="3" name="TextBox 2">
            <a:extLst>
              <a:ext uri="{FF2B5EF4-FFF2-40B4-BE49-F238E27FC236}">
                <a16:creationId xmlns:a16="http://schemas.microsoft.com/office/drawing/2014/main" id="{C17B63B5-FED0-4A01-B1DF-080744E14994}"/>
              </a:ext>
            </a:extLst>
          </p:cNvPr>
          <p:cNvSpPr txBox="1"/>
          <p:nvPr/>
        </p:nvSpPr>
        <p:spPr>
          <a:xfrm>
            <a:off x="7577847" y="1663430"/>
            <a:ext cx="2000419" cy="369332"/>
          </a:xfrm>
          <a:prstGeom prst="rect">
            <a:avLst/>
          </a:prstGeom>
          <a:noFill/>
        </p:spPr>
        <p:txBody>
          <a:bodyPr wrap="none" rtlCol="0">
            <a:spAutoFit/>
          </a:bodyPr>
          <a:lstStyle/>
          <a:p>
            <a:r>
              <a:rPr lang="en-US" dirty="0"/>
              <a:t>Left out of the loop</a:t>
            </a:r>
          </a:p>
        </p:txBody>
      </p:sp>
      <p:cxnSp>
        <p:nvCxnSpPr>
          <p:cNvPr id="6" name="Straight Arrow Connector 5">
            <a:extLst>
              <a:ext uri="{FF2B5EF4-FFF2-40B4-BE49-F238E27FC236}">
                <a16:creationId xmlns:a16="http://schemas.microsoft.com/office/drawing/2014/main" id="{3C80918E-6DBB-486D-81B4-28EA8C3132FE}"/>
              </a:ext>
            </a:extLst>
          </p:cNvPr>
          <p:cNvCxnSpPr>
            <a:stCxn id="3" idx="1"/>
            <a:endCxn id="14" idx="3"/>
          </p:cNvCxnSpPr>
          <p:nvPr/>
        </p:nvCxnSpPr>
        <p:spPr>
          <a:xfrm flipH="1">
            <a:off x="6784426" y="1848096"/>
            <a:ext cx="793421" cy="457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59AEF51-9229-42BF-AD23-85AB15C44E03}"/>
              </a:ext>
            </a:extLst>
          </p:cNvPr>
          <p:cNvCxnSpPr>
            <a:cxnSpLocks/>
            <a:stCxn id="8" idx="3"/>
            <a:endCxn id="9" idx="1"/>
          </p:cNvCxnSpPr>
          <p:nvPr/>
        </p:nvCxnSpPr>
        <p:spPr>
          <a:xfrm flipV="1">
            <a:off x="3545929" y="4699511"/>
            <a:ext cx="4323693" cy="44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33D6DC44-8A3B-42B1-A6F9-1366514E9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Slide Number Placeholder 3">
            <a:extLst>
              <a:ext uri="{FF2B5EF4-FFF2-40B4-BE49-F238E27FC236}">
                <a16:creationId xmlns:a16="http://schemas.microsoft.com/office/drawing/2014/main" id="{A80C59F9-9C91-4F7B-BAC4-3C57D3E02A9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5</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3688294853"/>
      </p:ext>
    </p:extLst>
  </p:cSld>
  <p:clrMapOvr>
    <a:masterClrMapping/>
  </p:clrMapOvr>
  <mc:AlternateContent xmlns:mc="http://schemas.openxmlformats.org/markup-compatibility/2006" xmlns:p14="http://schemas.microsoft.com/office/powerpoint/2010/main">
    <mc:Choice Requires="p14">
      <p:transition spd="slow" p14:dur="2000" advTm="7468"/>
    </mc:Choice>
    <mc:Fallback xmlns="">
      <p:transition spd="slow" advTm="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82C1C-029E-440B-A95D-044533BDC05D}"/>
              </a:ext>
            </a:extLst>
          </p:cNvPr>
          <p:cNvSpPr>
            <a:spLocks noGrp="1"/>
          </p:cNvSpPr>
          <p:nvPr>
            <p:ph type="title"/>
          </p:nvPr>
        </p:nvSpPr>
        <p:spPr/>
        <p:txBody>
          <a:bodyPr/>
          <a:lstStyle/>
          <a:p>
            <a:r>
              <a:rPr lang="en-US" dirty="0"/>
              <a:t>Benefits of Being a CNA: More Efficient Process</a:t>
            </a:r>
          </a:p>
        </p:txBody>
      </p:sp>
      <p:pic>
        <p:nvPicPr>
          <p:cNvPr id="7" name="Content Placeholder 6">
            <a:extLst>
              <a:ext uri="{FF2B5EF4-FFF2-40B4-BE49-F238E27FC236}">
                <a16:creationId xmlns:a16="http://schemas.microsoft.com/office/drawing/2014/main" id="{1CA46FD5-C314-4532-BDDE-73EE204E4294}"/>
              </a:ext>
            </a:extLst>
          </p:cNvPr>
          <p:cNvPicPr>
            <a:picLocks noGrp="1" noChangeAspect="1"/>
          </p:cNvPicPr>
          <p:nvPr>
            <p:ph sz="half" idx="1"/>
          </p:nvPr>
        </p:nvPicPr>
        <p:blipFill>
          <a:blip r:embed="rId5"/>
          <a:stretch>
            <a:fillRect/>
          </a:stretch>
        </p:blipFill>
        <p:spPr>
          <a:xfrm>
            <a:off x="838200" y="2971918"/>
            <a:ext cx="5005424" cy="2152666"/>
          </a:xfrm>
          <a:prstGeom prst="rect">
            <a:avLst/>
          </a:prstGeom>
        </p:spPr>
      </p:pic>
      <p:sp>
        <p:nvSpPr>
          <p:cNvPr id="4" name="Content Placeholder 3">
            <a:extLst>
              <a:ext uri="{FF2B5EF4-FFF2-40B4-BE49-F238E27FC236}">
                <a16:creationId xmlns:a16="http://schemas.microsoft.com/office/drawing/2014/main" id="{8A730893-B874-4F31-94DE-D125E6529044}"/>
              </a:ext>
            </a:extLst>
          </p:cNvPr>
          <p:cNvSpPr>
            <a:spLocks noGrp="1"/>
          </p:cNvSpPr>
          <p:nvPr>
            <p:ph sz="half" idx="2"/>
          </p:nvPr>
        </p:nvSpPr>
        <p:spPr/>
        <p:txBody>
          <a:bodyPr/>
          <a:lstStyle/>
          <a:p>
            <a:pPr marL="0" indent="0">
              <a:buNone/>
            </a:pPr>
            <a:r>
              <a:rPr lang="en-US" dirty="0"/>
              <a:t>CNA</a:t>
            </a:r>
          </a:p>
          <a:p>
            <a:pPr marL="0" indent="0">
              <a:buNone/>
            </a:pPr>
            <a:r>
              <a:rPr lang="en-US" b="0" dirty="0"/>
              <a:t>Researcher goes directly to you, the CNA.</a:t>
            </a:r>
          </a:p>
        </p:txBody>
      </p:sp>
      <p:pic>
        <p:nvPicPr>
          <p:cNvPr id="8" name="Picture 7">
            <a:extLst>
              <a:ext uri="{FF2B5EF4-FFF2-40B4-BE49-F238E27FC236}">
                <a16:creationId xmlns:a16="http://schemas.microsoft.com/office/drawing/2014/main" id="{25B04312-B380-4B09-8EE6-EBE9ED5B9BCC}"/>
              </a:ext>
            </a:extLst>
          </p:cNvPr>
          <p:cNvPicPr>
            <a:picLocks noChangeAspect="1"/>
          </p:cNvPicPr>
          <p:nvPr/>
        </p:nvPicPr>
        <p:blipFill>
          <a:blip r:embed="rId6"/>
          <a:stretch>
            <a:fillRect/>
          </a:stretch>
        </p:blipFill>
        <p:spPr>
          <a:xfrm>
            <a:off x="6388161" y="2995731"/>
            <a:ext cx="4810160" cy="2128853"/>
          </a:xfrm>
          <a:prstGeom prst="rect">
            <a:avLst/>
          </a:prstGeom>
        </p:spPr>
      </p:pic>
      <p:sp>
        <p:nvSpPr>
          <p:cNvPr id="10" name="Content Placeholder 3">
            <a:extLst>
              <a:ext uri="{FF2B5EF4-FFF2-40B4-BE49-F238E27FC236}">
                <a16:creationId xmlns:a16="http://schemas.microsoft.com/office/drawing/2014/main" id="{7E84818E-318C-4315-9E04-2EA63A32FCD5}"/>
              </a:ext>
            </a:extLst>
          </p:cNvPr>
          <p:cNvSpPr txBox="1">
            <a:spLocks/>
          </p:cNvSpPr>
          <p:nvPr/>
        </p:nvSpPr>
        <p:spPr>
          <a:xfrm>
            <a:off x="838201" y="1517281"/>
            <a:ext cx="5181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Not a CNA </a:t>
            </a:r>
          </a:p>
          <a:p>
            <a:pPr marL="0" indent="0">
              <a:buFont typeface="Arial" panose="020B0604020202020204" pitchFamily="34" charset="0"/>
              <a:buNone/>
            </a:pPr>
            <a:r>
              <a:rPr lang="en-US" b="0" dirty="0"/>
              <a:t>Researcher goes directly to CNA of last resort. </a:t>
            </a:r>
          </a:p>
        </p:txBody>
      </p:sp>
      <p:sp>
        <p:nvSpPr>
          <p:cNvPr id="12" name="Oval 11">
            <a:extLst>
              <a:ext uri="{FF2B5EF4-FFF2-40B4-BE49-F238E27FC236}">
                <a16:creationId xmlns:a16="http://schemas.microsoft.com/office/drawing/2014/main" id="{6E812B77-DE31-429B-8BF0-360C25FB3ADA}"/>
              </a:ext>
            </a:extLst>
          </p:cNvPr>
          <p:cNvSpPr/>
          <p:nvPr/>
        </p:nvSpPr>
        <p:spPr>
          <a:xfrm rot="20318165">
            <a:off x="1334865" y="3549559"/>
            <a:ext cx="1433174" cy="468746"/>
          </a:xfrm>
          <a:prstGeom prst="ellipse">
            <a:avLst/>
          </a:prstGeom>
          <a:solidFill>
            <a:srgbClr val="FFFF00">
              <a:alpha val="38000"/>
            </a:srgbClr>
          </a:solidFill>
          <a:ln w="38100">
            <a:solidFill>
              <a:srgbClr val="C6401D"/>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3" name="Oval 12">
            <a:extLst>
              <a:ext uri="{FF2B5EF4-FFF2-40B4-BE49-F238E27FC236}">
                <a16:creationId xmlns:a16="http://schemas.microsoft.com/office/drawing/2014/main" id="{46E171D0-78FF-4CE0-BF7B-5392C84F9B58}"/>
              </a:ext>
            </a:extLst>
          </p:cNvPr>
          <p:cNvSpPr/>
          <p:nvPr/>
        </p:nvSpPr>
        <p:spPr>
          <a:xfrm rot="20318165">
            <a:off x="6735844" y="3603772"/>
            <a:ext cx="1433174" cy="468746"/>
          </a:xfrm>
          <a:prstGeom prst="ellipse">
            <a:avLst/>
          </a:prstGeom>
          <a:solidFill>
            <a:srgbClr val="FFFF00">
              <a:alpha val="38000"/>
            </a:srgbClr>
          </a:solidFill>
          <a:ln w="38100">
            <a:solidFill>
              <a:srgbClr val="C6401D"/>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1" name="Slide Number Placeholder 3">
            <a:extLst>
              <a:ext uri="{FF2B5EF4-FFF2-40B4-BE49-F238E27FC236}">
                <a16:creationId xmlns:a16="http://schemas.microsoft.com/office/drawing/2014/main" id="{6D1FCEAB-5FB7-488C-A09E-165E08F17E91}"/>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6</a:t>
            </a:fld>
            <a:r>
              <a:rPr lang="en-US" sz="1400"/>
              <a:t> </a:t>
            </a:r>
            <a:r>
              <a:rPr lang="en-US" sz="1400">
                <a:solidFill>
                  <a:srgbClr val="C1CD23"/>
                </a:solidFill>
              </a:rPr>
              <a:t>|</a:t>
            </a:r>
            <a:endParaRPr lang="en-US" sz="1400" dirty="0">
              <a:solidFill>
                <a:srgbClr val="C1CD23"/>
              </a:solidFill>
            </a:endParaRPr>
          </a:p>
        </p:txBody>
      </p:sp>
      <p:pic>
        <p:nvPicPr>
          <p:cNvPr id="5" name="Audio 4">
            <a:hlinkClick r:id="" action="ppaction://media"/>
            <a:extLst>
              <a:ext uri="{FF2B5EF4-FFF2-40B4-BE49-F238E27FC236}">
                <a16:creationId xmlns:a16="http://schemas.microsoft.com/office/drawing/2014/main" id="{E15FED94-8D39-4F61-967B-F9502EBBC9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18734295"/>
      </p:ext>
    </p:extLst>
  </p:cSld>
  <p:clrMapOvr>
    <a:masterClrMapping/>
  </p:clrMapOvr>
  <mc:AlternateContent xmlns:mc="http://schemas.openxmlformats.org/markup-compatibility/2006" xmlns:p14="http://schemas.microsoft.com/office/powerpoint/2010/main">
    <mc:Choice Requires="p14">
      <p:transition spd="slow" p14:dur="2000" advTm="23984"/>
    </mc:Choice>
    <mc:Fallback xmlns="">
      <p:transition spd="slow" advTm="2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40B2-9A96-4CC0-BB77-095CA3A19F33}"/>
              </a:ext>
            </a:extLst>
          </p:cNvPr>
          <p:cNvSpPr>
            <a:spLocks noGrp="1"/>
          </p:cNvSpPr>
          <p:nvPr>
            <p:ph type="title"/>
          </p:nvPr>
        </p:nvSpPr>
        <p:spPr/>
        <p:txBody>
          <a:bodyPr/>
          <a:lstStyle/>
          <a:p>
            <a:r>
              <a:rPr lang="en-US" dirty="0"/>
              <a:t>Benefits of Being a CNA: Control the Message</a:t>
            </a:r>
          </a:p>
        </p:txBody>
      </p:sp>
      <p:sp>
        <p:nvSpPr>
          <p:cNvPr id="5" name="Not Equal 4">
            <a:extLst>
              <a:ext uri="{FF2B5EF4-FFF2-40B4-BE49-F238E27FC236}">
                <a16:creationId xmlns:a16="http://schemas.microsoft.com/office/drawing/2014/main" id="{DD02A398-9217-4D2C-A9C3-EF2311E7F5D1}"/>
              </a:ext>
            </a:extLst>
          </p:cNvPr>
          <p:cNvSpPr/>
          <p:nvPr/>
        </p:nvSpPr>
        <p:spPr>
          <a:xfrm>
            <a:off x="5395452" y="2201935"/>
            <a:ext cx="1582366" cy="972765"/>
          </a:xfrm>
          <a:prstGeom prst="mathNotEqual">
            <a:avLst/>
          </a:prstGeom>
          <a:solidFill>
            <a:srgbClr val="C6401D"/>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Equals 5">
            <a:extLst>
              <a:ext uri="{FF2B5EF4-FFF2-40B4-BE49-F238E27FC236}">
                <a16:creationId xmlns:a16="http://schemas.microsoft.com/office/drawing/2014/main" id="{26663B91-18FE-4221-9A41-04C2EC5B7BEE}"/>
              </a:ext>
            </a:extLst>
          </p:cNvPr>
          <p:cNvSpPr/>
          <p:nvPr/>
        </p:nvSpPr>
        <p:spPr>
          <a:xfrm>
            <a:off x="5525154" y="4294262"/>
            <a:ext cx="1322962" cy="972766"/>
          </a:xfrm>
          <a:prstGeom prst="mathEqual">
            <a:avLst/>
          </a:prstGeom>
          <a:solidFill>
            <a:srgbClr val="C1CD23"/>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4587559D-C2D1-49EB-B2E4-A26E6F80F39B}"/>
              </a:ext>
            </a:extLst>
          </p:cNvPr>
          <p:cNvSpPr txBox="1"/>
          <p:nvPr/>
        </p:nvSpPr>
        <p:spPr>
          <a:xfrm>
            <a:off x="1030584" y="2071941"/>
            <a:ext cx="401071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Vulnerability in Product A 3.1.2 and earlier allows attackers to cause a denial of service and possibly execute arbitrary code.</a:t>
            </a:r>
          </a:p>
        </p:txBody>
      </p:sp>
      <p:sp>
        <p:nvSpPr>
          <p:cNvPr id="8" name="TextBox 7">
            <a:extLst>
              <a:ext uri="{FF2B5EF4-FFF2-40B4-BE49-F238E27FC236}">
                <a16:creationId xmlns:a16="http://schemas.microsoft.com/office/drawing/2014/main" id="{5ABEC1C8-7040-4B42-BAE7-8954AC790F19}"/>
              </a:ext>
            </a:extLst>
          </p:cNvPr>
          <p:cNvSpPr txBox="1"/>
          <p:nvPr/>
        </p:nvSpPr>
        <p:spPr>
          <a:xfrm>
            <a:off x="1030584" y="4445418"/>
            <a:ext cx="401071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Vulnerability in Product A 3.x before 3.2 and 2.x before 2.5 allows authenticated users to cause a denial of service.</a:t>
            </a:r>
          </a:p>
        </p:txBody>
      </p:sp>
      <p:sp>
        <p:nvSpPr>
          <p:cNvPr id="9" name="TextBox 8">
            <a:extLst>
              <a:ext uri="{FF2B5EF4-FFF2-40B4-BE49-F238E27FC236}">
                <a16:creationId xmlns:a16="http://schemas.microsoft.com/office/drawing/2014/main" id="{EF50E888-5297-453B-A8E5-219595D801EB}"/>
              </a:ext>
            </a:extLst>
          </p:cNvPr>
          <p:cNvSpPr txBox="1"/>
          <p:nvPr/>
        </p:nvSpPr>
        <p:spPr>
          <a:xfrm>
            <a:off x="7150700" y="2049375"/>
            <a:ext cx="401071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Vulnerability in Product A 3.x before 3.2 and 2.x before 2.5 allows authenticated users to cause a denial of service.</a:t>
            </a:r>
          </a:p>
        </p:txBody>
      </p:sp>
      <p:sp>
        <p:nvSpPr>
          <p:cNvPr id="10" name="TextBox 9">
            <a:extLst>
              <a:ext uri="{FF2B5EF4-FFF2-40B4-BE49-F238E27FC236}">
                <a16:creationId xmlns:a16="http://schemas.microsoft.com/office/drawing/2014/main" id="{EB9D9538-1CEB-4871-96C5-351AD1DEAD6E}"/>
              </a:ext>
            </a:extLst>
          </p:cNvPr>
          <p:cNvSpPr txBox="1"/>
          <p:nvPr/>
        </p:nvSpPr>
        <p:spPr>
          <a:xfrm>
            <a:off x="7162809" y="4463539"/>
            <a:ext cx="401071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Vulnerability in Product A 3.x before 3.2 and 2.x before 2.5 allows authenticated users to cause a denial of service.</a:t>
            </a:r>
          </a:p>
        </p:txBody>
      </p:sp>
      <p:sp>
        <p:nvSpPr>
          <p:cNvPr id="11" name="TextBox 10">
            <a:extLst>
              <a:ext uri="{FF2B5EF4-FFF2-40B4-BE49-F238E27FC236}">
                <a16:creationId xmlns:a16="http://schemas.microsoft.com/office/drawing/2014/main" id="{374EF1E0-ADBF-49CD-B658-EF82611D64CF}"/>
              </a:ext>
            </a:extLst>
          </p:cNvPr>
          <p:cNvSpPr txBox="1"/>
          <p:nvPr/>
        </p:nvSpPr>
        <p:spPr>
          <a:xfrm>
            <a:off x="1005569" y="1649265"/>
            <a:ext cx="4737194"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CVE entry text (written by CNA-LR)</a:t>
            </a:r>
          </a:p>
        </p:txBody>
      </p:sp>
      <p:sp>
        <p:nvSpPr>
          <p:cNvPr id="12" name="TextBox 11">
            <a:extLst>
              <a:ext uri="{FF2B5EF4-FFF2-40B4-BE49-F238E27FC236}">
                <a16:creationId xmlns:a16="http://schemas.microsoft.com/office/drawing/2014/main" id="{DB2139DB-FDBC-4CC0-8CED-E8D99B0BC2B5}"/>
              </a:ext>
            </a:extLst>
          </p:cNvPr>
          <p:cNvSpPr txBox="1"/>
          <p:nvPr/>
        </p:nvSpPr>
        <p:spPr>
          <a:xfrm>
            <a:off x="1005569" y="4063429"/>
            <a:ext cx="4293163"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CVE entry text (written by CNA)</a:t>
            </a:r>
          </a:p>
        </p:txBody>
      </p:sp>
      <p:sp>
        <p:nvSpPr>
          <p:cNvPr id="13" name="TextBox 12">
            <a:extLst>
              <a:ext uri="{FF2B5EF4-FFF2-40B4-BE49-F238E27FC236}">
                <a16:creationId xmlns:a16="http://schemas.microsoft.com/office/drawing/2014/main" id="{D3A2D591-CC0D-4FF8-BD5B-AF8CB5901B99}"/>
              </a:ext>
            </a:extLst>
          </p:cNvPr>
          <p:cNvSpPr txBox="1"/>
          <p:nvPr/>
        </p:nvSpPr>
        <p:spPr>
          <a:xfrm>
            <a:off x="7064965" y="1649265"/>
            <a:ext cx="3512500"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Advisory text (Not a CNA)</a:t>
            </a:r>
          </a:p>
        </p:txBody>
      </p:sp>
      <p:sp>
        <p:nvSpPr>
          <p:cNvPr id="14" name="TextBox 13">
            <a:extLst>
              <a:ext uri="{FF2B5EF4-FFF2-40B4-BE49-F238E27FC236}">
                <a16:creationId xmlns:a16="http://schemas.microsoft.com/office/drawing/2014/main" id="{68096DCD-A33A-446E-9588-1201C4EFE064}"/>
              </a:ext>
            </a:extLst>
          </p:cNvPr>
          <p:cNvSpPr txBox="1"/>
          <p:nvPr/>
        </p:nvSpPr>
        <p:spPr>
          <a:xfrm>
            <a:off x="7162809" y="4063429"/>
            <a:ext cx="2746265"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Advisory text (CNA)</a:t>
            </a:r>
          </a:p>
        </p:txBody>
      </p:sp>
      <p:sp>
        <p:nvSpPr>
          <p:cNvPr id="15" name="Slide Number Placeholder 3">
            <a:extLst>
              <a:ext uri="{FF2B5EF4-FFF2-40B4-BE49-F238E27FC236}">
                <a16:creationId xmlns:a16="http://schemas.microsoft.com/office/drawing/2014/main" id="{1ACBD17C-0B2D-4F26-9E62-6CC96B822594}"/>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7</a:t>
            </a:fld>
            <a:r>
              <a:rPr lang="en-US" sz="1400"/>
              <a:t> </a:t>
            </a:r>
            <a:r>
              <a:rPr lang="en-US" sz="1400">
                <a:solidFill>
                  <a:srgbClr val="C1CD23"/>
                </a:solidFill>
              </a:rPr>
              <a:t>|</a:t>
            </a:r>
            <a:endParaRPr lang="en-US" sz="1400" dirty="0">
              <a:solidFill>
                <a:srgbClr val="C1CD23"/>
              </a:solidFill>
            </a:endParaRPr>
          </a:p>
        </p:txBody>
      </p:sp>
      <p:pic>
        <p:nvPicPr>
          <p:cNvPr id="4" name="Audio 3">
            <a:hlinkClick r:id="" action="ppaction://media"/>
            <a:extLst>
              <a:ext uri="{FF2B5EF4-FFF2-40B4-BE49-F238E27FC236}">
                <a16:creationId xmlns:a16="http://schemas.microsoft.com/office/drawing/2014/main" id="{F084DE6E-7ABD-46E0-81CD-6982733BD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57353461"/>
      </p:ext>
    </p:extLst>
  </p:cSld>
  <p:clrMapOvr>
    <a:masterClrMapping/>
  </p:clrMapOvr>
  <mc:AlternateContent xmlns:mc="http://schemas.openxmlformats.org/markup-compatibility/2006" xmlns:p14="http://schemas.microsoft.com/office/powerpoint/2010/main">
    <mc:Choice Requires="p14">
      <p:transition spd="slow" p14:dur="2000" advTm="13221"/>
    </mc:Choice>
    <mc:Fallback xmlns="">
      <p:transition spd="slow" advTm="1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E4D5-597E-4240-8472-2722DD65AEE2}"/>
              </a:ext>
            </a:extLst>
          </p:cNvPr>
          <p:cNvSpPr>
            <a:spLocks noGrp="1"/>
          </p:cNvSpPr>
          <p:nvPr>
            <p:ph type="title"/>
          </p:nvPr>
        </p:nvSpPr>
        <p:spPr/>
        <p:txBody>
          <a:bodyPr/>
          <a:lstStyle/>
          <a:p>
            <a:r>
              <a:rPr lang="en-US" dirty="0"/>
              <a:t>Benefits of Being a CNA: Part of an International Community</a:t>
            </a:r>
          </a:p>
        </p:txBody>
      </p:sp>
      <p:sp>
        <p:nvSpPr>
          <p:cNvPr id="5" name="Slide Number Placeholder 3">
            <a:extLst>
              <a:ext uri="{FF2B5EF4-FFF2-40B4-BE49-F238E27FC236}">
                <a16:creationId xmlns:a16="http://schemas.microsoft.com/office/drawing/2014/main" id="{A3E5DCE1-397C-41AB-B718-4DDB6EE70CD2}"/>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8</a:t>
            </a:fld>
            <a:r>
              <a:rPr lang="en-US" sz="1400"/>
              <a:t> </a:t>
            </a:r>
            <a:r>
              <a:rPr lang="en-US" sz="1400">
                <a:solidFill>
                  <a:srgbClr val="C1CD23"/>
                </a:solidFill>
              </a:rPr>
              <a:t>|</a:t>
            </a:r>
            <a:endParaRPr lang="en-US" sz="1400" dirty="0">
              <a:solidFill>
                <a:srgbClr val="C1CD23"/>
              </a:solidFill>
            </a:endParaRPr>
          </a:p>
        </p:txBody>
      </p:sp>
      <p:pic>
        <p:nvPicPr>
          <p:cNvPr id="6" name="Picture 5">
            <a:extLst>
              <a:ext uri="{FF2B5EF4-FFF2-40B4-BE49-F238E27FC236}">
                <a16:creationId xmlns:a16="http://schemas.microsoft.com/office/drawing/2014/main" id="{3A30AD2C-5BA6-44A7-88B8-CE46A573BBDE}"/>
              </a:ext>
            </a:extLst>
          </p:cNvPr>
          <p:cNvPicPr>
            <a:picLocks noChangeAspect="1"/>
          </p:cNvPicPr>
          <p:nvPr/>
        </p:nvPicPr>
        <p:blipFill>
          <a:blip r:embed="rId5"/>
          <a:stretch>
            <a:fillRect/>
          </a:stretch>
        </p:blipFill>
        <p:spPr>
          <a:xfrm>
            <a:off x="1607915" y="1676399"/>
            <a:ext cx="9169337" cy="4200525"/>
          </a:xfrm>
          <a:prstGeom prst="rect">
            <a:avLst/>
          </a:prstGeom>
        </p:spPr>
      </p:pic>
      <p:pic>
        <p:nvPicPr>
          <p:cNvPr id="3" name="Audio 2">
            <a:hlinkClick r:id="" action="ppaction://media"/>
            <a:extLst>
              <a:ext uri="{FF2B5EF4-FFF2-40B4-BE49-F238E27FC236}">
                <a16:creationId xmlns:a16="http://schemas.microsoft.com/office/drawing/2014/main" id="{443C84AF-C890-4195-9F61-68499CE521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59469491"/>
      </p:ext>
    </p:extLst>
  </p:cSld>
  <p:clrMapOvr>
    <a:masterClrMapping/>
  </p:clrMapOvr>
  <mc:AlternateContent xmlns:mc="http://schemas.openxmlformats.org/markup-compatibility/2006" xmlns:p14="http://schemas.microsoft.com/office/powerpoint/2010/main">
    <mc:Choice Requires="p14">
      <p:transition spd="slow" p14:dur="2000" advTm="5991"/>
    </mc:Choice>
    <mc:Fallback xmlns="">
      <p:transition spd="slow" advTm="5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fontScale="92500"/>
          </a:bodyPr>
          <a:lstStyle/>
          <a:p>
            <a:pPr marL="630238" lvl="1" indent="-342900">
              <a:spcBef>
                <a:spcPts val="1200"/>
              </a:spcBef>
              <a:spcAft>
                <a:spcPts val="1200"/>
              </a:spcAft>
              <a:buClr>
                <a:schemeClr val="tx2"/>
              </a:buClr>
              <a:buSzPct val="120000"/>
              <a:buFont typeface="Wingdings" panose="05000000000000000000" pitchFamily="2" charset="2"/>
              <a:buChar char="§"/>
            </a:pPr>
            <a:r>
              <a:rPr lang="en-US" b="1" dirty="0"/>
              <a:t>A CNA may be:</a:t>
            </a:r>
          </a:p>
          <a:p>
            <a:pPr marL="515938" lvl="1">
              <a:spcBef>
                <a:spcPts val="1200"/>
              </a:spcBef>
              <a:spcAft>
                <a:spcPts val="1200"/>
              </a:spcAft>
              <a:buClr>
                <a:schemeClr val="tx2"/>
              </a:buClr>
              <a:buSzPct val="120000"/>
              <a:buChar char="–"/>
            </a:pPr>
            <a:endParaRPr lang="en-US" b="1" dirty="0"/>
          </a:p>
          <a:p>
            <a:pPr marL="287338" lvl="1" indent="0">
              <a:spcBef>
                <a:spcPts val="1200"/>
              </a:spcBef>
              <a:spcAft>
                <a:spcPts val="1200"/>
              </a:spcAft>
              <a:buClr>
                <a:schemeClr val="tx2"/>
              </a:buClr>
              <a:buSzPct val="120000"/>
              <a:buNone/>
            </a:pPr>
            <a:endParaRPr lang="en-US" b="1" dirty="0"/>
          </a:p>
          <a:p>
            <a:pPr marL="630238" lvl="1" indent="-342900">
              <a:spcBef>
                <a:spcPts val="1200"/>
              </a:spcBef>
              <a:spcAft>
                <a:spcPts val="1200"/>
              </a:spcAft>
              <a:buClr>
                <a:schemeClr val="tx2"/>
              </a:buClr>
              <a:buSzPct val="120000"/>
              <a:buFont typeface="Wingdings" panose="05000000000000000000" pitchFamily="2" charset="2"/>
              <a:buChar char="§"/>
            </a:pPr>
            <a:r>
              <a:rPr lang="en-US" b="1" dirty="0"/>
              <a:t>A CNA must be a vendor with a substantial user base and established security advisory capabilities OR an organization that acts a neutral interface between Researcher and Vendor</a:t>
            </a:r>
          </a:p>
          <a:p>
            <a:pPr marL="630238" lvl="1" indent="-342900">
              <a:spcBef>
                <a:spcPts val="1200"/>
              </a:spcBef>
              <a:spcAft>
                <a:spcPts val="1200"/>
              </a:spcAft>
              <a:buClr>
                <a:schemeClr val="tx2"/>
              </a:buClr>
              <a:buSzPct val="120000"/>
              <a:buFont typeface="Wingdings" panose="05000000000000000000" pitchFamily="2" charset="2"/>
              <a:buChar char="§"/>
            </a:pPr>
            <a:r>
              <a:rPr lang="en-US" b="1" dirty="0"/>
              <a:t>A CNA must be willing to follow CNA Rules</a:t>
            </a:r>
          </a:p>
          <a:p>
            <a:pPr marL="630238" lvl="1" indent="-342900">
              <a:spcBef>
                <a:spcPts val="1200"/>
              </a:spcBef>
              <a:spcAft>
                <a:spcPts val="1200"/>
              </a:spcAft>
              <a:buClr>
                <a:schemeClr val="tx2"/>
              </a:buClr>
              <a:buSzPct val="120000"/>
              <a:buFont typeface="Wingdings" panose="05000000000000000000" pitchFamily="2" charset="2"/>
              <a:buChar char="§"/>
            </a:pPr>
            <a:r>
              <a:rPr lang="en-US" b="1" dirty="0"/>
              <a:t>The CNA must follow coordinated disclosure practices as defined by the community they serve in order to reduce the likelihood that duplicate or inaccurate information will be introduced into the CVE List</a:t>
            </a:r>
          </a:p>
        </p:txBody>
      </p:sp>
      <p:sp>
        <p:nvSpPr>
          <p:cNvPr id="5" name="Slide Number Placeholder 3">
            <a:extLst>
              <a:ext uri="{FF2B5EF4-FFF2-40B4-BE49-F238E27FC236}">
                <a16:creationId xmlns:a16="http://schemas.microsoft.com/office/drawing/2014/main" id="{FD4F497F-D046-4336-8C44-DAEFF8789B6A}"/>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9</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CNA Qualifications</a:t>
            </a:r>
          </a:p>
        </p:txBody>
      </p:sp>
      <p:sp>
        <p:nvSpPr>
          <p:cNvPr id="12" name="TextBox 11">
            <a:extLst>
              <a:ext uri="{FF2B5EF4-FFF2-40B4-BE49-F238E27FC236}">
                <a16:creationId xmlns:a16="http://schemas.microsoft.com/office/drawing/2014/main" id="{44C2B265-A329-4D7A-88FB-F7DCE35AF5BF}"/>
              </a:ext>
            </a:extLst>
          </p:cNvPr>
          <p:cNvSpPr txBox="1"/>
          <p:nvPr/>
        </p:nvSpPr>
        <p:spPr>
          <a:xfrm>
            <a:off x="1225118" y="1868098"/>
            <a:ext cx="2967736" cy="1092607"/>
          </a:xfrm>
          <a:prstGeom prst="rect">
            <a:avLst/>
          </a:prstGeom>
          <a:noFill/>
        </p:spPr>
        <p:txBody>
          <a:bodyPr wrap="none" rtlCol="0">
            <a:spAutoFit/>
          </a:bodyPr>
          <a:lstStyle/>
          <a:p>
            <a:pPr marL="114300" indent="-342900">
              <a:spcBef>
                <a:spcPts val="600"/>
              </a:spcBef>
              <a:buClr>
                <a:srgbClr val="0070C0"/>
              </a:buClr>
              <a:buFont typeface="Arial" panose="020B0604020202020204" pitchFamily="34" charset="0"/>
              <a:buChar char="–"/>
            </a:pPr>
            <a:r>
              <a:rPr lang="en-US" sz="2000" dirty="0">
                <a:latin typeface="Helvetica LT Std"/>
              </a:rPr>
              <a:t>Vendors and Projects</a:t>
            </a:r>
          </a:p>
          <a:p>
            <a:pPr marL="114300" indent="-342900">
              <a:spcBef>
                <a:spcPts val="600"/>
              </a:spcBef>
              <a:buClr>
                <a:srgbClr val="0070C0"/>
              </a:buClr>
              <a:buFont typeface="Arial" panose="020B0604020202020204" pitchFamily="34" charset="0"/>
              <a:buChar char="–"/>
            </a:pPr>
            <a:r>
              <a:rPr lang="en-US" sz="2000" dirty="0">
                <a:latin typeface="Helvetica LT Std"/>
              </a:rPr>
              <a:t>Coordination Center</a:t>
            </a:r>
          </a:p>
          <a:p>
            <a:endParaRPr lang="en-US" sz="2000" dirty="0">
              <a:latin typeface="Helvetica LT Std"/>
            </a:endParaRPr>
          </a:p>
        </p:txBody>
      </p:sp>
      <p:sp>
        <p:nvSpPr>
          <p:cNvPr id="13" name="TextBox 12">
            <a:extLst>
              <a:ext uri="{FF2B5EF4-FFF2-40B4-BE49-F238E27FC236}">
                <a16:creationId xmlns:a16="http://schemas.microsoft.com/office/drawing/2014/main" id="{5891F0F2-B44F-412C-B459-B618FF397918}"/>
              </a:ext>
            </a:extLst>
          </p:cNvPr>
          <p:cNvSpPr txBox="1"/>
          <p:nvPr/>
        </p:nvSpPr>
        <p:spPr>
          <a:xfrm>
            <a:off x="4192854" y="1829625"/>
            <a:ext cx="3038011" cy="1169551"/>
          </a:xfrm>
          <a:prstGeom prst="rect">
            <a:avLst/>
          </a:prstGeom>
          <a:noFill/>
        </p:spPr>
        <p:txBody>
          <a:bodyPr wrap="none" rtlCol="0">
            <a:spAutoFit/>
          </a:bodyPr>
          <a:lstStyle>
            <a:defPPr>
              <a:defRPr lang="en-US"/>
            </a:defPPr>
            <a:lvl1pPr marL="114300" indent="-342900">
              <a:spcBef>
                <a:spcPts val="600"/>
              </a:spcBef>
              <a:buClr>
                <a:srgbClr val="0070C0"/>
              </a:buClr>
              <a:buFont typeface="Arial" panose="020B0604020202020204" pitchFamily="34" charset="0"/>
              <a:buChar char="–"/>
              <a:defRPr>
                <a:latin typeface="Helvetica LT Std"/>
              </a:defRPr>
            </a:lvl1pPr>
          </a:lstStyle>
          <a:p>
            <a:r>
              <a:rPr lang="en-US" sz="2000" dirty="0"/>
              <a:t>Bug Bounty Programs</a:t>
            </a:r>
          </a:p>
          <a:p>
            <a:r>
              <a:rPr lang="en-US" sz="2000" dirty="0"/>
              <a:t>Open Source Projects</a:t>
            </a:r>
          </a:p>
          <a:p>
            <a:endParaRPr lang="en-US" sz="2000" dirty="0"/>
          </a:p>
        </p:txBody>
      </p:sp>
      <p:sp>
        <p:nvSpPr>
          <p:cNvPr id="14" name="TextBox 13">
            <a:extLst>
              <a:ext uri="{FF2B5EF4-FFF2-40B4-BE49-F238E27FC236}">
                <a16:creationId xmlns:a16="http://schemas.microsoft.com/office/drawing/2014/main" id="{A7AB13C3-5293-42C6-9F0C-5795E8EA4A90}"/>
              </a:ext>
            </a:extLst>
          </p:cNvPr>
          <p:cNvSpPr txBox="1"/>
          <p:nvPr/>
        </p:nvSpPr>
        <p:spPr>
          <a:xfrm>
            <a:off x="7608651" y="1829625"/>
            <a:ext cx="3281668" cy="784830"/>
          </a:xfrm>
          <a:prstGeom prst="rect">
            <a:avLst/>
          </a:prstGeom>
          <a:noFill/>
        </p:spPr>
        <p:txBody>
          <a:bodyPr wrap="none" rtlCol="0">
            <a:spAutoFit/>
          </a:bodyPr>
          <a:lstStyle>
            <a:defPPr>
              <a:defRPr lang="en-US"/>
            </a:defPPr>
            <a:lvl1pPr marL="114300" indent="-342900">
              <a:spcBef>
                <a:spcPts val="600"/>
              </a:spcBef>
              <a:buClr>
                <a:srgbClr val="0070C0"/>
              </a:buClr>
              <a:buFont typeface="Arial" panose="020B0604020202020204" pitchFamily="34" charset="0"/>
              <a:buChar char="–"/>
              <a:defRPr>
                <a:latin typeface="Helvetica LT Std"/>
              </a:defRPr>
            </a:lvl1pPr>
          </a:lstStyle>
          <a:p>
            <a:r>
              <a:rPr lang="en-US" sz="2000" dirty="0"/>
              <a:t>Research Organizations</a:t>
            </a:r>
          </a:p>
          <a:p>
            <a:r>
              <a:rPr lang="en-US" sz="2000" dirty="0"/>
              <a:t>Hosted Service </a:t>
            </a:r>
          </a:p>
        </p:txBody>
      </p:sp>
      <p:pic>
        <p:nvPicPr>
          <p:cNvPr id="9" name="Audio 8">
            <a:hlinkClick r:id="" action="ppaction://media"/>
            <a:extLst>
              <a:ext uri="{FF2B5EF4-FFF2-40B4-BE49-F238E27FC236}">
                <a16:creationId xmlns:a16="http://schemas.microsoft.com/office/drawing/2014/main" id="{35B0EEE9-2A86-42EE-9B4B-A58A111634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22648350"/>
      </p:ext>
    </p:extLst>
  </p:cSld>
  <p:clrMapOvr>
    <a:masterClrMapping/>
  </p:clrMapOvr>
  <mc:AlternateContent xmlns:mc="http://schemas.openxmlformats.org/markup-compatibility/2006" xmlns:p14="http://schemas.microsoft.com/office/powerpoint/2010/main">
    <mc:Choice Requires="p14">
      <p:transition spd="slow" p14:dur="2000" advTm="49774"/>
    </mc:Choice>
    <mc:Fallback xmlns="">
      <p:transition spd="slow" advTm="4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3"/>
</p:tagLst>
</file>

<file path=ppt/tags/tag2.xml><?xml version="1.0" encoding="utf-8"?>
<p:tagLst xmlns:a="http://schemas.openxmlformats.org/drawingml/2006/main" xmlns:r="http://schemas.openxmlformats.org/officeDocument/2006/relationships" xmlns:p="http://schemas.openxmlformats.org/presentationml/2006/main">
  <p:tag name="TIMING" val="|4"/>
</p:tagLst>
</file>

<file path=ppt/tags/tag3.xml><?xml version="1.0" encoding="utf-8"?>
<p:tagLst xmlns:a="http://schemas.openxmlformats.org/drawingml/2006/main" xmlns:r="http://schemas.openxmlformats.org/officeDocument/2006/relationships" xmlns:p="http://schemas.openxmlformats.org/presentationml/2006/main">
  <p:tag name="TIMING" val="|19.3"/>
</p:tagLst>
</file>

<file path=ppt/theme/theme1.xml><?xml version="1.0" encoding="utf-8"?>
<a:theme xmlns:a="http://schemas.openxmlformats.org/drawingml/2006/main" name="mitre-2018">
  <a:themeElements>
    <a:clrScheme name="Custom 41">
      <a:dk1>
        <a:sysClr val="windowText" lastClr="000000"/>
      </a:dk1>
      <a:lt1>
        <a:sysClr val="window" lastClr="FFFFFF"/>
      </a:lt1>
      <a:dk2>
        <a:srgbClr val="161636"/>
      </a:dk2>
      <a:lt2>
        <a:srgbClr val="FBEEC9"/>
      </a:lt2>
      <a:accent1>
        <a:srgbClr val="FFB00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eifing_Template16x9.pptx" id="{5D2CB0C6-7637-4667-A648-EBA1BD2742AF}" vid="{B8F31EA5-7C34-4FF6-949E-D1CB1F374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Extranet_x0020_Release_x0020_Statement xmlns="http://schemas.microsoft.com/sharepoint/v3">For Limited External Release</Extranet_x0020_Release_x0020_Statement>
    <MITRE_x0020_Extranet_x0020_Sensitivity xmlns="http://schemas.microsoft.com/sharepoint/v3">Sensitive Information</MITRE_x0020_Extranet_x0020_Sensitivity>
    <_Contributor xmlns="http://schemas.microsoft.com/sharepoint/v3/fields">Andrew Rudiman</_Contributo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Shared Work" ma:contentTypeID="0x010100CC1FFF679FB849B4B0177F3E88EC2A67005E8AF42F17DFBA4EA32857FCD308053D" ma:contentTypeVersion="1" ma:contentTypeDescription="Materials and documents that contain MITRE authored, sponsor authored, or collaborative content directly attributable to the work of this community" ma:contentTypeScope="" ma:versionID="828b22feba103519ee082ad0bff9e5ef">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ac273c64c6eaf3c264366dd990062a25" ns1:_="" ns2:_="">
    <xsd:import namespace="http://schemas.microsoft.com/sharepoint/v3"/>
    <xsd:import namespace="http://schemas.microsoft.com/sharepoint/v3/fields"/>
    <xsd:element name="properties">
      <xsd:complexType>
        <xsd:sequence>
          <xsd:element name="documentManagement">
            <xsd:complexType>
              <xsd:all>
                <xsd:element ref="ns2:_Contributor" minOccurs="0"/>
                <xsd:element ref="ns1:MITRE_x0020_Extranet_x0020_Sensitivity"/>
                <xsd:element ref="ns1:Extranet_x0020_Release_x0020_Statemen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MITRE_x0020_Extranet_x0020_Sensitivity" ma:index="10" ma:displayName="Sensitivity" ma:default="Sensitive Information" ma:internalName="MITRE_x0020_Extranet_x0020_Sensitivity">
      <xsd:simpleType>
        <xsd:restriction base="dms:Choice">
          <xsd:enumeration value="Public Information"/>
          <xsd:enumeration value="Internal MITRE Information"/>
          <xsd:enumeration value="Sensitive Information"/>
        </xsd:restriction>
      </xsd:simpleType>
    </xsd:element>
    <xsd:element name="Extranet_x0020_Release_x0020_Statement" ma:index="11" ma:displayName="Release Statement" ma:default="For Limited External Release" ma:internalName="Extranet_x0020_Release_x0020_Statement">
      <xsd:simpleType>
        <xsd:union memberTypes="dms:Text">
          <xsd:simpleType>
            <xsd:restriction base="dms:Choice">
              <xsd:enumeration value="Approved for Public Release"/>
              <xsd:enumeration value="For Release to All Sponsors (All DOD, All FAA)"/>
              <xsd:enumeration value="For Limited External Release"/>
              <xsd:enumeration value="For Internal MITRE Use"/>
              <xsd:enumeration value="For Limited Internal MITRE Use"/>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ntributor" ma:index="9" nillable="true" ma:displayName="Contributor" ma:description="One or more people or organizations that contributed to this resource" ma:internalName="_Contributor">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5450FCDD-08B1-48D8-BB50-7A17E590A5EE}">
  <ds:schemaRefs>
    <ds:schemaRef ds:uri="http://schemas.microsoft.com/office/2006/metadata/properties"/>
    <ds:schemaRef ds:uri="http://schemas.microsoft.com/office/infopath/2007/PartnerControls"/>
    <ds:schemaRef ds:uri="http://schemas.microsoft.com/sharepoint/v3"/>
    <ds:schemaRef ds:uri="http://schemas.microsoft.com/sharepoint/v3/fields"/>
  </ds:schemaRefs>
</ds:datastoreItem>
</file>

<file path=customXml/itemProps2.xml><?xml version="1.0" encoding="utf-8"?>
<ds:datastoreItem xmlns:ds="http://schemas.openxmlformats.org/officeDocument/2006/customXml" ds:itemID="{416BA5C9-2D71-4B86-AE8A-8C0D9BC5FB22}">
  <ds:schemaRefs>
    <ds:schemaRef ds:uri="http://schemas.microsoft.com/sharepoint/v3/contenttype/forms"/>
  </ds:schemaRefs>
</ds:datastoreItem>
</file>

<file path=customXml/itemProps3.xml><?xml version="1.0" encoding="utf-8"?>
<ds:datastoreItem xmlns:ds="http://schemas.openxmlformats.org/officeDocument/2006/customXml" ds:itemID="{FBDF8229-7345-4ED1-A2A5-E1B0EFA6BA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1163829-5B42-4732-80EA-938197D2B6BD}">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MITRE_Briefing_Template16x9</Template>
  <TotalTime>3713</TotalTime>
  <Words>4925</Words>
  <Application>Microsoft Office PowerPoint</Application>
  <PresentationFormat>ワイド画面</PresentationFormat>
  <Paragraphs>515</Paragraphs>
  <Slides>37</Slides>
  <Notes>37</Notes>
  <HiddenSlides>0</HiddenSlides>
  <MMClips>37</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37</vt:i4>
      </vt:variant>
    </vt:vector>
  </HeadingPairs>
  <TitlesOfParts>
    <vt:vector size="44" baseType="lpstr">
      <vt:lpstr>Helvetica LT Std</vt:lpstr>
      <vt:lpstr>Arial</vt:lpstr>
      <vt:lpstr>Calibri</vt:lpstr>
      <vt:lpstr>Tahoma</vt:lpstr>
      <vt:lpstr>Verdana</vt:lpstr>
      <vt:lpstr>Wingdings</vt:lpstr>
      <vt:lpstr>mitre-2018</vt:lpstr>
      <vt:lpstr>Becoming a CVE Numbering Authority (CNA)</vt:lpstr>
      <vt:lpstr>Overview</vt:lpstr>
      <vt:lpstr>Defining CNAs</vt:lpstr>
      <vt:lpstr>Role of the CNA</vt:lpstr>
      <vt:lpstr>Benefits of Being a CNA: Minimize Embargoed Information </vt:lpstr>
      <vt:lpstr>Benefits of Being a CNA: More Efficient Process</vt:lpstr>
      <vt:lpstr>Benefits of Being a CNA: Control the Message</vt:lpstr>
      <vt:lpstr>Benefits of Being a CNA: Part of an International Community</vt:lpstr>
      <vt:lpstr>CNA Qualifications</vt:lpstr>
      <vt:lpstr>Cost of Being a CNA</vt:lpstr>
      <vt:lpstr>PowerPoint プレゼンテーション</vt:lpstr>
      <vt:lpstr>Organizing Your CNA Program</vt:lpstr>
      <vt:lpstr>Organizing Your CNA Program</vt:lpstr>
      <vt:lpstr>Single CNA for the Entire Organization</vt:lpstr>
      <vt:lpstr>CNA for Each Unit</vt:lpstr>
      <vt:lpstr>Hybrid</vt:lpstr>
      <vt:lpstr>Scope</vt:lpstr>
      <vt:lpstr>Defining Scope</vt:lpstr>
      <vt:lpstr>Scope Specificity</vt:lpstr>
      <vt:lpstr>Scope: Types of CNAs</vt:lpstr>
      <vt:lpstr>Scope: Limited by Advisory Policy</vt:lpstr>
      <vt:lpstr>Scope: Limited by Products</vt:lpstr>
      <vt:lpstr>Scope: Limited by Vulnerability Type</vt:lpstr>
      <vt:lpstr>CNA Processes</vt:lpstr>
      <vt:lpstr>Process: Accepting Vulnerability Reports</vt:lpstr>
      <vt:lpstr>Process: Block Management</vt:lpstr>
      <vt:lpstr>Process: Publish a Disclosure Policy</vt:lpstr>
      <vt:lpstr>Process: Publication of Advisories</vt:lpstr>
      <vt:lpstr>Process: CVE Record Update Requests</vt:lpstr>
      <vt:lpstr>Information CNAs Are Required to Provide to their Parent CNA</vt:lpstr>
      <vt:lpstr>CNA Resources and Community Involvement</vt:lpstr>
      <vt:lpstr>Training</vt:lpstr>
      <vt:lpstr>CVE Working Groups (1 of 3)</vt:lpstr>
      <vt:lpstr>CVE Working Groups (2 of 3)</vt:lpstr>
      <vt:lpstr>CVE Working Groups (3 of 3)</vt:lpstr>
      <vt:lpstr>Other Community Participation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CVE Program PowerPoint Presentation Template</dc:title>
  <dc:creator>Roberge Jr., Robert J</dc:creator>
  <cp:lastModifiedBy>t-itou</cp:lastModifiedBy>
  <cp:revision>49</cp:revision>
  <dcterms:created xsi:type="dcterms:W3CDTF">2019-02-26T16:06:40Z</dcterms:created>
  <dcterms:modified xsi:type="dcterms:W3CDTF">2021-06-02T07:54:39Z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0x010100CC1FFF679FB849B4B0177F3E88EC2A67005E8AF42F17DFBA4EA32857FCD308053D</vt:lpwstr>
  </property>
</Properties>
</file>