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5"/>
  </p:sldMasterIdLst>
  <p:notesMasterIdLst>
    <p:notesMasterId r:id="rId71"/>
  </p:notesMasterIdLst>
  <p:handoutMasterIdLst>
    <p:handoutMasterId r:id="rId72"/>
  </p:handoutMasterIdLst>
  <p:sldIdLst>
    <p:sldId id="353" r:id="rId6"/>
    <p:sldId id="256" r:id="rId7"/>
    <p:sldId id="259" r:id="rId8"/>
    <p:sldId id="317" r:id="rId9"/>
    <p:sldId id="318" r:id="rId10"/>
    <p:sldId id="265" r:id="rId11"/>
    <p:sldId id="319" r:id="rId12"/>
    <p:sldId id="266" r:id="rId13"/>
    <p:sldId id="267" r:id="rId14"/>
    <p:sldId id="269" r:id="rId15"/>
    <p:sldId id="270" r:id="rId16"/>
    <p:sldId id="272" r:id="rId17"/>
    <p:sldId id="274" r:id="rId18"/>
    <p:sldId id="354" r:id="rId19"/>
    <p:sldId id="355" r:id="rId20"/>
    <p:sldId id="377" r:id="rId21"/>
    <p:sldId id="378" r:id="rId22"/>
    <p:sldId id="312" r:id="rId23"/>
    <p:sldId id="376" r:id="rId24"/>
    <p:sldId id="311" r:id="rId25"/>
    <p:sldId id="315" r:id="rId26"/>
    <p:sldId id="316" r:id="rId27"/>
    <p:sldId id="276" r:id="rId28"/>
    <p:sldId id="277" r:id="rId29"/>
    <p:sldId id="278" r:id="rId30"/>
    <p:sldId id="361" r:id="rId31"/>
    <p:sldId id="321" r:id="rId32"/>
    <p:sldId id="322" r:id="rId33"/>
    <p:sldId id="323" r:id="rId34"/>
    <p:sldId id="324" r:id="rId35"/>
    <p:sldId id="325" r:id="rId36"/>
    <p:sldId id="326" r:id="rId37"/>
    <p:sldId id="271" r:id="rId38"/>
    <p:sldId id="362" r:id="rId39"/>
    <p:sldId id="363" r:id="rId40"/>
    <p:sldId id="328" r:id="rId41"/>
    <p:sldId id="273" r:id="rId42"/>
    <p:sldId id="375" r:id="rId43"/>
    <p:sldId id="374" r:id="rId44"/>
    <p:sldId id="364" r:id="rId45"/>
    <p:sldId id="373" r:id="rId46"/>
    <p:sldId id="372" r:id="rId47"/>
    <p:sldId id="365" r:id="rId48"/>
    <p:sldId id="334" r:id="rId49"/>
    <p:sldId id="335" r:id="rId50"/>
    <p:sldId id="336" r:id="rId51"/>
    <p:sldId id="366" r:id="rId52"/>
    <p:sldId id="268" r:id="rId53"/>
    <p:sldId id="356" r:id="rId54"/>
    <p:sldId id="368" r:id="rId55"/>
    <p:sldId id="340" r:id="rId56"/>
    <p:sldId id="341" r:id="rId57"/>
    <p:sldId id="342" r:id="rId58"/>
    <p:sldId id="369" r:id="rId59"/>
    <p:sldId id="344" r:id="rId60"/>
    <p:sldId id="263" r:id="rId61"/>
    <p:sldId id="370" r:id="rId62"/>
    <p:sldId id="346" r:id="rId63"/>
    <p:sldId id="371" r:id="rId64"/>
    <p:sldId id="348" r:id="rId65"/>
    <p:sldId id="349" r:id="rId66"/>
    <p:sldId id="350" r:id="rId67"/>
    <p:sldId id="357" r:id="rId68"/>
    <p:sldId id="358" r:id="rId69"/>
    <p:sldId id="35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D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411" autoAdjust="0"/>
  </p:normalViewPr>
  <p:slideViewPr>
    <p:cSldViewPr snapToGrid="0">
      <p:cViewPr varScale="1">
        <p:scale>
          <a:sx n="90" d="100"/>
          <a:sy n="90" d="100"/>
        </p:scale>
        <p:origin x="108" y="234"/>
      </p:cViewPr>
      <p:guideLst/>
    </p:cSldViewPr>
  </p:slideViewPr>
  <p:outlineViewPr>
    <p:cViewPr>
      <p:scale>
        <a:sx n="33" d="100"/>
        <a:sy n="33" d="100"/>
      </p:scale>
      <p:origin x="0" y="0"/>
    </p:cViewPr>
  </p:outlineViewPr>
  <p:notesTextViewPr>
    <p:cViewPr>
      <p:scale>
        <a:sx n="1" d="1"/>
        <a:sy n="1" d="1"/>
      </p:scale>
      <p:origin x="0" y="-1044"/>
    </p:cViewPr>
  </p:notesTextViewPr>
  <p:sorterViewPr>
    <p:cViewPr>
      <p:scale>
        <a:sx n="100" d="100"/>
        <a:sy n="100" d="100"/>
      </p:scale>
      <p:origin x="0" y="0"/>
    </p:cViewPr>
  </p:sorterViewPr>
  <p:notesViewPr>
    <p:cSldViewPr snapToGrid="0" showGuides="1">
      <p:cViewPr varScale="1">
        <p:scale>
          <a:sx n="78" d="100"/>
          <a:sy n="78" d="100"/>
        </p:scale>
        <p:origin x="242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2449BA-1BD1-45B9-B390-59ECCEB0B8C5}"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DDAB7BCA-2B65-4D3C-B691-D59FBEAE983A}">
      <dgm:prSet phldrT="[Text]"/>
      <dgm:spPr/>
      <dgm:t>
        <a:bodyPr/>
        <a:lstStyle/>
        <a:p>
          <a:r>
            <a:rPr lang="en-US" dirty="0"/>
            <a:t>Vulnerability affects all browsers</a:t>
          </a:r>
        </a:p>
      </dgm:t>
    </dgm:pt>
    <dgm:pt modelId="{D93A1C5E-EF73-4DB6-BE4D-31CC92A716E8}" type="parTrans" cxnId="{E5B1D507-2686-4D0C-874F-FEB27421517F}">
      <dgm:prSet/>
      <dgm:spPr/>
      <dgm:t>
        <a:bodyPr/>
        <a:lstStyle/>
        <a:p>
          <a:endParaRPr lang="en-US"/>
        </a:p>
      </dgm:t>
    </dgm:pt>
    <dgm:pt modelId="{ED952744-F52C-4267-9C2B-A180DE46926E}" type="sibTrans" cxnId="{E5B1D507-2686-4D0C-874F-FEB27421517F}">
      <dgm:prSet/>
      <dgm:spPr/>
      <dgm:t>
        <a:bodyPr/>
        <a:lstStyle/>
        <a:p>
          <a:endParaRPr lang="en-US"/>
        </a:p>
      </dgm:t>
    </dgm:pt>
    <dgm:pt modelId="{066F54AE-D45A-4EBF-867E-3B254CEFA451}">
      <dgm:prSet phldrT="[Text]"/>
      <dgm:spPr/>
      <dgm:t>
        <a:bodyPr/>
        <a:lstStyle/>
        <a:p>
          <a:r>
            <a:rPr lang="en-US" dirty="0"/>
            <a:t>Chromium</a:t>
          </a:r>
        </a:p>
      </dgm:t>
    </dgm:pt>
    <dgm:pt modelId="{D151DEE4-4973-49D9-B47E-84305E1CDA16}" type="parTrans" cxnId="{33AD3D96-616D-4969-8B0A-28CAAEE5527D}">
      <dgm:prSet/>
      <dgm:spPr/>
      <dgm:t>
        <a:bodyPr/>
        <a:lstStyle/>
        <a:p>
          <a:endParaRPr lang="en-US"/>
        </a:p>
      </dgm:t>
    </dgm:pt>
    <dgm:pt modelId="{DB5C3B11-DF54-4EC3-93F3-2B9C65BE0AE9}" type="sibTrans" cxnId="{33AD3D96-616D-4969-8B0A-28CAAEE5527D}">
      <dgm:prSet/>
      <dgm:spPr/>
      <dgm:t>
        <a:bodyPr/>
        <a:lstStyle/>
        <a:p>
          <a:endParaRPr lang="en-US"/>
        </a:p>
      </dgm:t>
    </dgm:pt>
    <dgm:pt modelId="{B58EDAAD-FAC4-44AF-BF5C-BC6891CBBCDD}">
      <dgm:prSet phldrT="[Text]"/>
      <dgm:spPr/>
      <dgm:t>
        <a:bodyPr/>
        <a:lstStyle/>
        <a:p>
          <a:r>
            <a:rPr lang="en-US" dirty="0"/>
            <a:t>Internet Explorer</a:t>
          </a:r>
        </a:p>
      </dgm:t>
    </dgm:pt>
    <dgm:pt modelId="{A1EDD8E3-DE64-4109-A315-EC4AF3EFBDF9}" type="parTrans" cxnId="{52DB167B-EB6D-4833-A9CF-9AD433F357C7}">
      <dgm:prSet/>
      <dgm:spPr/>
      <dgm:t>
        <a:bodyPr/>
        <a:lstStyle/>
        <a:p>
          <a:endParaRPr lang="en-US"/>
        </a:p>
      </dgm:t>
    </dgm:pt>
    <dgm:pt modelId="{002732AA-6F85-49C2-92FA-3C108F4C864F}" type="sibTrans" cxnId="{52DB167B-EB6D-4833-A9CF-9AD433F357C7}">
      <dgm:prSet/>
      <dgm:spPr/>
      <dgm:t>
        <a:bodyPr/>
        <a:lstStyle/>
        <a:p>
          <a:endParaRPr lang="en-US"/>
        </a:p>
      </dgm:t>
    </dgm:pt>
    <dgm:pt modelId="{71C8A414-8850-4721-BCF3-EA480419C671}">
      <dgm:prSet phldrT="[Text]"/>
      <dgm:spPr/>
      <dgm:t>
        <a:bodyPr/>
        <a:lstStyle/>
        <a:p>
          <a:r>
            <a:rPr lang="en-US" dirty="0"/>
            <a:t> Split per Product</a:t>
          </a:r>
        </a:p>
      </dgm:t>
    </dgm:pt>
    <dgm:pt modelId="{F232057F-8716-46B7-88C9-83B7A64C546A}" type="parTrans" cxnId="{2DD041DC-5B15-4D5B-94DB-F424ABF4592D}">
      <dgm:prSet/>
      <dgm:spPr/>
      <dgm:t>
        <a:bodyPr/>
        <a:lstStyle/>
        <a:p>
          <a:endParaRPr lang="en-US"/>
        </a:p>
      </dgm:t>
    </dgm:pt>
    <dgm:pt modelId="{CF74BDD4-2962-4956-96F7-EBA213169329}" type="sibTrans" cxnId="{2DD041DC-5B15-4D5B-94DB-F424ABF4592D}">
      <dgm:prSet/>
      <dgm:spPr/>
      <dgm:t>
        <a:bodyPr/>
        <a:lstStyle/>
        <a:p>
          <a:endParaRPr lang="en-US"/>
        </a:p>
      </dgm:t>
    </dgm:pt>
    <dgm:pt modelId="{A5E9B643-6096-44B3-ACE0-5C4790C03535}">
      <dgm:prSet phldrT="[Text]"/>
      <dgm:spPr/>
      <dgm:t>
        <a:bodyPr/>
        <a:lstStyle/>
        <a:p>
          <a:r>
            <a:rPr lang="en-US" dirty="0"/>
            <a:t>Assign CVE IDs at this level</a:t>
          </a:r>
        </a:p>
      </dgm:t>
    </dgm:pt>
    <dgm:pt modelId="{E0AA2F9F-1A68-4B1A-8605-00E5F323C2FA}" type="parTrans" cxnId="{070412B6-7C7E-4B57-8AD1-3166A5B537FD}">
      <dgm:prSet/>
      <dgm:spPr/>
      <dgm:t>
        <a:bodyPr/>
        <a:lstStyle/>
        <a:p>
          <a:endParaRPr lang="en-US"/>
        </a:p>
      </dgm:t>
    </dgm:pt>
    <dgm:pt modelId="{17329BD3-573A-49F1-BDCA-CEF4C68258CA}" type="sibTrans" cxnId="{070412B6-7C7E-4B57-8AD1-3166A5B537FD}">
      <dgm:prSet/>
      <dgm:spPr/>
      <dgm:t>
        <a:bodyPr/>
        <a:lstStyle/>
        <a:p>
          <a:endParaRPr lang="en-US"/>
        </a:p>
      </dgm:t>
    </dgm:pt>
    <dgm:pt modelId="{04C1D48E-AEBE-46BD-81FE-D7C1356953B1}">
      <dgm:prSet phldrT="[Text]"/>
      <dgm:spPr/>
      <dgm:t>
        <a:bodyPr/>
        <a:lstStyle/>
        <a:p>
          <a:r>
            <a:rPr lang="en-US" dirty="0"/>
            <a:t>Firefox</a:t>
          </a:r>
        </a:p>
      </dgm:t>
    </dgm:pt>
    <dgm:pt modelId="{BE16E9FD-0FE2-423E-9BC8-8161C4340DDC}" type="parTrans" cxnId="{F3D7B526-D1F4-42C5-B868-BAE58E73EE96}">
      <dgm:prSet/>
      <dgm:spPr/>
      <dgm:t>
        <a:bodyPr/>
        <a:lstStyle/>
        <a:p>
          <a:endParaRPr lang="en-US"/>
        </a:p>
      </dgm:t>
    </dgm:pt>
    <dgm:pt modelId="{530A1628-B03C-452D-9E2A-FFB43B08FEB6}" type="sibTrans" cxnId="{F3D7B526-D1F4-42C5-B868-BAE58E73EE96}">
      <dgm:prSet/>
      <dgm:spPr/>
      <dgm:t>
        <a:bodyPr/>
        <a:lstStyle/>
        <a:p>
          <a:endParaRPr lang="en-US"/>
        </a:p>
      </dgm:t>
    </dgm:pt>
    <dgm:pt modelId="{A071ED96-15F7-4D11-8E17-7A4CB92C86CC}" type="pres">
      <dgm:prSet presAssocID="{362449BA-1BD1-45B9-B390-59ECCEB0B8C5}" presName="mainComposite" presStyleCnt="0">
        <dgm:presLayoutVars>
          <dgm:chPref val="1"/>
          <dgm:dir/>
          <dgm:animOne val="branch"/>
          <dgm:animLvl val="lvl"/>
          <dgm:resizeHandles val="exact"/>
        </dgm:presLayoutVars>
      </dgm:prSet>
      <dgm:spPr/>
    </dgm:pt>
    <dgm:pt modelId="{D0E7B9D2-14EA-461D-9BC7-8A012A5768CF}" type="pres">
      <dgm:prSet presAssocID="{362449BA-1BD1-45B9-B390-59ECCEB0B8C5}" presName="hierFlow" presStyleCnt="0"/>
      <dgm:spPr/>
    </dgm:pt>
    <dgm:pt modelId="{8E3404EF-5AF3-4703-9706-AA04B12A1D94}" type="pres">
      <dgm:prSet presAssocID="{362449BA-1BD1-45B9-B390-59ECCEB0B8C5}" presName="firstBuf" presStyleCnt="0"/>
      <dgm:spPr/>
    </dgm:pt>
    <dgm:pt modelId="{C6AA9E14-2A44-409F-9ADE-74E4650A11C3}" type="pres">
      <dgm:prSet presAssocID="{362449BA-1BD1-45B9-B390-59ECCEB0B8C5}" presName="hierChild1" presStyleCnt="0">
        <dgm:presLayoutVars>
          <dgm:chPref val="1"/>
          <dgm:animOne val="branch"/>
          <dgm:animLvl val="lvl"/>
        </dgm:presLayoutVars>
      </dgm:prSet>
      <dgm:spPr/>
    </dgm:pt>
    <dgm:pt modelId="{C7C3FF7F-1998-4EE9-9E2A-22B04F200232}" type="pres">
      <dgm:prSet presAssocID="{DDAB7BCA-2B65-4D3C-B691-D59FBEAE983A}" presName="Name14" presStyleCnt="0"/>
      <dgm:spPr/>
    </dgm:pt>
    <dgm:pt modelId="{9276C6AC-460B-4F11-933C-9B0D69917FF4}" type="pres">
      <dgm:prSet presAssocID="{DDAB7BCA-2B65-4D3C-B691-D59FBEAE983A}" presName="level1Shape" presStyleLbl="node0" presStyleIdx="0" presStyleCnt="1">
        <dgm:presLayoutVars>
          <dgm:chPref val="3"/>
        </dgm:presLayoutVars>
      </dgm:prSet>
      <dgm:spPr/>
    </dgm:pt>
    <dgm:pt modelId="{CA7F6994-D939-4472-8608-7A4F73FD9884}" type="pres">
      <dgm:prSet presAssocID="{DDAB7BCA-2B65-4D3C-B691-D59FBEAE983A}" presName="hierChild2" presStyleCnt="0"/>
      <dgm:spPr/>
    </dgm:pt>
    <dgm:pt modelId="{A8544A9D-85A3-47E3-8DC4-1E350D96D672}" type="pres">
      <dgm:prSet presAssocID="{D151DEE4-4973-49D9-B47E-84305E1CDA16}" presName="Name19" presStyleLbl="parChTrans1D2" presStyleIdx="0" presStyleCnt="3"/>
      <dgm:spPr/>
    </dgm:pt>
    <dgm:pt modelId="{D6DF7151-3156-421D-BD47-C87570925DD1}" type="pres">
      <dgm:prSet presAssocID="{066F54AE-D45A-4EBF-867E-3B254CEFA451}" presName="Name21" presStyleCnt="0"/>
      <dgm:spPr/>
    </dgm:pt>
    <dgm:pt modelId="{8EC8A9F6-8A09-4457-B107-0AED8FF529DD}" type="pres">
      <dgm:prSet presAssocID="{066F54AE-D45A-4EBF-867E-3B254CEFA451}" presName="level2Shape" presStyleLbl="node2" presStyleIdx="0" presStyleCnt="3"/>
      <dgm:spPr/>
    </dgm:pt>
    <dgm:pt modelId="{8C418970-70F4-40D9-849D-B8B192D57459}" type="pres">
      <dgm:prSet presAssocID="{066F54AE-D45A-4EBF-867E-3B254CEFA451}" presName="hierChild3" presStyleCnt="0"/>
      <dgm:spPr/>
    </dgm:pt>
    <dgm:pt modelId="{4597CD74-35D7-49AC-9E6A-265EA89C1EE6}" type="pres">
      <dgm:prSet presAssocID="{A1EDD8E3-DE64-4109-A315-EC4AF3EFBDF9}" presName="Name19" presStyleLbl="parChTrans1D2" presStyleIdx="1" presStyleCnt="3"/>
      <dgm:spPr/>
    </dgm:pt>
    <dgm:pt modelId="{0ECDD80A-4F2C-49F1-BA5E-D2F13392A238}" type="pres">
      <dgm:prSet presAssocID="{B58EDAAD-FAC4-44AF-BF5C-BC6891CBBCDD}" presName="Name21" presStyleCnt="0"/>
      <dgm:spPr/>
    </dgm:pt>
    <dgm:pt modelId="{F9C36BB6-84D2-4744-9FA6-2D63E2D72434}" type="pres">
      <dgm:prSet presAssocID="{B58EDAAD-FAC4-44AF-BF5C-BC6891CBBCDD}" presName="level2Shape" presStyleLbl="node2" presStyleIdx="1" presStyleCnt="3"/>
      <dgm:spPr/>
    </dgm:pt>
    <dgm:pt modelId="{3D5FED93-E314-42E5-97FE-58DA0C074D05}" type="pres">
      <dgm:prSet presAssocID="{B58EDAAD-FAC4-44AF-BF5C-BC6891CBBCDD}" presName="hierChild3" presStyleCnt="0"/>
      <dgm:spPr/>
    </dgm:pt>
    <dgm:pt modelId="{9DD316BC-A9D2-476D-A238-B6C11FB5B9BD}" type="pres">
      <dgm:prSet presAssocID="{BE16E9FD-0FE2-423E-9BC8-8161C4340DDC}" presName="Name19" presStyleLbl="parChTrans1D2" presStyleIdx="2" presStyleCnt="3"/>
      <dgm:spPr/>
    </dgm:pt>
    <dgm:pt modelId="{77F0ADE5-CA9E-486B-917B-97478638EC3A}" type="pres">
      <dgm:prSet presAssocID="{04C1D48E-AEBE-46BD-81FE-D7C1356953B1}" presName="Name21" presStyleCnt="0"/>
      <dgm:spPr/>
    </dgm:pt>
    <dgm:pt modelId="{70695331-9E5E-4874-9D1D-F2A30ADA72DB}" type="pres">
      <dgm:prSet presAssocID="{04C1D48E-AEBE-46BD-81FE-D7C1356953B1}" presName="level2Shape" presStyleLbl="node2" presStyleIdx="2" presStyleCnt="3"/>
      <dgm:spPr/>
    </dgm:pt>
    <dgm:pt modelId="{928785BC-FC98-4F13-8917-D919DE65EB0C}" type="pres">
      <dgm:prSet presAssocID="{04C1D48E-AEBE-46BD-81FE-D7C1356953B1}" presName="hierChild3" presStyleCnt="0"/>
      <dgm:spPr/>
    </dgm:pt>
    <dgm:pt modelId="{4092C593-00F5-4B74-BA4D-798AB958DA41}" type="pres">
      <dgm:prSet presAssocID="{362449BA-1BD1-45B9-B390-59ECCEB0B8C5}" presName="bgShapesFlow" presStyleCnt="0"/>
      <dgm:spPr/>
    </dgm:pt>
    <dgm:pt modelId="{215E14B1-98E8-4F65-BFEB-A29DBEBE6057}" type="pres">
      <dgm:prSet presAssocID="{71C8A414-8850-4721-BCF3-EA480419C671}" presName="rectComp" presStyleCnt="0"/>
      <dgm:spPr/>
    </dgm:pt>
    <dgm:pt modelId="{83A061AC-2FF3-453A-A748-E05261D25DFA}" type="pres">
      <dgm:prSet presAssocID="{71C8A414-8850-4721-BCF3-EA480419C671}" presName="bgRect" presStyleLbl="bgShp" presStyleIdx="0" presStyleCnt="2"/>
      <dgm:spPr/>
    </dgm:pt>
    <dgm:pt modelId="{3DC9938E-7C44-4DE3-9E18-A93A6129F203}" type="pres">
      <dgm:prSet presAssocID="{71C8A414-8850-4721-BCF3-EA480419C671}" presName="bgRectTx" presStyleLbl="bgShp" presStyleIdx="0" presStyleCnt="2">
        <dgm:presLayoutVars>
          <dgm:bulletEnabled val="1"/>
        </dgm:presLayoutVars>
      </dgm:prSet>
      <dgm:spPr/>
    </dgm:pt>
    <dgm:pt modelId="{B1424F38-96D6-4382-951F-17CCA59683CD}" type="pres">
      <dgm:prSet presAssocID="{71C8A414-8850-4721-BCF3-EA480419C671}" presName="spComp" presStyleCnt="0"/>
      <dgm:spPr/>
    </dgm:pt>
    <dgm:pt modelId="{C744DA43-0B11-4F0A-A165-97CE2CB9C711}" type="pres">
      <dgm:prSet presAssocID="{71C8A414-8850-4721-BCF3-EA480419C671}" presName="vSp" presStyleCnt="0"/>
      <dgm:spPr/>
    </dgm:pt>
    <dgm:pt modelId="{C8A95AD1-1E5C-431B-9C7B-93BE7ED169A2}" type="pres">
      <dgm:prSet presAssocID="{A5E9B643-6096-44B3-ACE0-5C4790C03535}" presName="rectComp" presStyleCnt="0"/>
      <dgm:spPr/>
    </dgm:pt>
    <dgm:pt modelId="{FDA6B88B-D772-457D-9717-A2666EC535B7}" type="pres">
      <dgm:prSet presAssocID="{A5E9B643-6096-44B3-ACE0-5C4790C03535}" presName="bgRect" presStyleLbl="bgShp" presStyleIdx="1" presStyleCnt="2"/>
      <dgm:spPr/>
    </dgm:pt>
    <dgm:pt modelId="{D95F9360-B2F6-4AAA-9A2E-E9531405A233}" type="pres">
      <dgm:prSet presAssocID="{A5E9B643-6096-44B3-ACE0-5C4790C03535}" presName="bgRectTx" presStyleLbl="bgShp" presStyleIdx="1" presStyleCnt="2">
        <dgm:presLayoutVars>
          <dgm:bulletEnabled val="1"/>
        </dgm:presLayoutVars>
      </dgm:prSet>
      <dgm:spPr/>
    </dgm:pt>
  </dgm:ptLst>
  <dgm:cxnLst>
    <dgm:cxn modelId="{1E1D1A01-56CD-4211-B761-5D257E45289C}" type="presOf" srcId="{B58EDAAD-FAC4-44AF-BF5C-BC6891CBBCDD}" destId="{F9C36BB6-84D2-4744-9FA6-2D63E2D72434}" srcOrd="0" destOrd="0" presId="urn:microsoft.com/office/officeart/2005/8/layout/hierarchy6"/>
    <dgm:cxn modelId="{D3A19C03-64E2-4DF5-A1D8-E616448D73B2}" type="presOf" srcId="{BE16E9FD-0FE2-423E-9BC8-8161C4340DDC}" destId="{9DD316BC-A9D2-476D-A238-B6C11FB5B9BD}" srcOrd="0" destOrd="0" presId="urn:microsoft.com/office/officeart/2005/8/layout/hierarchy6"/>
    <dgm:cxn modelId="{E5B1D507-2686-4D0C-874F-FEB27421517F}" srcId="{362449BA-1BD1-45B9-B390-59ECCEB0B8C5}" destId="{DDAB7BCA-2B65-4D3C-B691-D59FBEAE983A}" srcOrd="0" destOrd="0" parTransId="{D93A1C5E-EF73-4DB6-BE4D-31CC92A716E8}" sibTransId="{ED952744-F52C-4267-9C2B-A180DE46926E}"/>
    <dgm:cxn modelId="{B83ABC1C-8AC0-466B-A0DB-196804CA8E27}" type="presOf" srcId="{DDAB7BCA-2B65-4D3C-B691-D59FBEAE983A}" destId="{9276C6AC-460B-4F11-933C-9B0D69917FF4}" srcOrd="0" destOrd="0" presId="urn:microsoft.com/office/officeart/2005/8/layout/hierarchy6"/>
    <dgm:cxn modelId="{F3D7B526-D1F4-42C5-B868-BAE58E73EE96}" srcId="{DDAB7BCA-2B65-4D3C-B691-D59FBEAE983A}" destId="{04C1D48E-AEBE-46BD-81FE-D7C1356953B1}" srcOrd="2" destOrd="0" parTransId="{BE16E9FD-0FE2-423E-9BC8-8161C4340DDC}" sibTransId="{530A1628-B03C-452D-9E2A-FFB43B08FEB6}"/>
    <dgm:cxn modelId="{3F8AA26A-1981-4440-BFFA-14701756EA14}" type="presOf" srcId="{362449BA-1BD1-45B9-B390-59ECCEB0B8C5}" destId="{A071ED96-15F7-4D11-8E17-7A4CB92C86CC}" srcOrd="0" destOrd="0" presId="urn:microsoft.com/office/officeart/2005/8/layout/hierarchy6"/>
    <dgm:cxn modelId="{4A48046C-507A-43C8-BFC8-C726D8A97EC5}" type="presOf" srcId="{A1EDD8E3-DE64-4109-A315-EC4AF3EFBDF9}" destId="{4597CD74-35D7-49AC-9E6A-265EA89C1EE6}" srcOrd="0" destOrd="0" presId="urn:microsoft.com/office/officeart/2005/8/layout/hierarchy6"/>
    <dgm:cxn modelId="{52DB167B-EB6D-4833-A9CF-9AD433F357C7}" srcId="{DDAB7BCA-2B65-4D3C-B691-D59FBEAE983A}" destId="{B58EDAAD-FAC4-44AF-BF5C-BC6891CBBCDD}" srcOrd="1" destOrd="0" parTransId="{A1EDD8E3-DE64-4109-A315-EC4AF3EFBDF9}" sibTransId="{002732AA-6F85-49C2-92FA-3C108F4C864F}"/>
    <dgm:cxn modelId="{C1804280-4FAC-4C13-816C-E669205AB511}" type="presOf" srcId="{04C1D48E-AEBE-46BD-81FE-D7C1356953B1}" destId="{70695331-9E5E-4874-9D1D-F2A30ADA72DB}" srcOrd="0" destOrd="0" presId="urn:microsoft.com/office/officeart/2005/8/layout/hierarchy6"/>
    <dgm:cxn modelId="{33AD3D96-616D-4969-8B0A-28CAAEE5527D}" srcId="{DDAB7BCA-2B65-4D3C-B691-D59FBEAE983A}" destId="{066F54AE-D45A-4EBF-867E-3B254CEFA451}" srcOrd="0" destOrd="0" parTransId="{D151DEE4-4973-49D9-B47E-84305E1CDA16}" sibTransId="{DB5C3B11-DF54-4EC3-93F3-2B9C65BE0AE9}"/>
    <dgm:cxn modelId="{7E4094A6-DF9E-4669-AC1F-822768D42364}" type="presOf" srcId="{71C8A414-8850-4721-BCF3-EA480419C671}" destId="{3DC9938E-7C44-4DE3-9E18-A93A6129F203}" srcOrd="1" destOrd="0" presId="urn:microsoft.com/office/officeart/2005/8/layout/hierarchy6"/>
    <dgm:cxn modelId="{1A67CFB2-589C-4FFF-9CA6-C286B8E4970B}" type="presOf" srcId="{A5E9B643-6096-44B3-ACE0-5C4790C03535}" destId="{FDA6B88B-D772-457D-9717-A2666EC535B7}" srcOrd="0" destOrd="0" presId="urn:microsoft.com/office/officeart/2005/8/layout/hierarchy6"/>
    <dgm:cxn modelId="{070412B6-7C7E-4B57-8AD1-3166A5B537FD}" srcId="{362449BA-1BD1-45B9-B390-59ECCEB0B8C5}" destId="{A5E9B643-6096-44B3-ACE0-5C4790C03535}" srcOrd="2" destOrd="0" parTransId="{E0AA2F9F-1A68-4B1A-8605-00E5F323C2FA}" sibTransId="{17329BD3-573A-49F1-BDCA-CEF4C68258CA}"/>
    <dgm:cxn modelId="{D90FBFBF-2651-4246-B1DE-2F19C41D0DA8}" type="presOf" srcId="{D151DEE4-4973-49D9-B47E-84305E1CDA16}" destId="{A8544A9D-85A3-47E3-8DC4-1E350D96D672}" srcOrd="0" destOrd="0" presId="urn:microsoft.com/office/officeart/2005/8/layout/hierarchy6"/>
    <dgm:cxn modelId="{F5D0CAC3-3A3F-4285-9FFD-F9A632283A98}" type="presOf" srcId="{066F54AE-D45A-4EBF-867E-3B254CEFA451}" destId="{8EC8A9F6-8A09-4457-B107-0AED8FF529DD}" srcOrd="0" destOrd="0" presId="urn:microsoft.com/office/officeart/2005/8/layout/hierarchy6"/>
    <dgm:cxn modelId="{8ADCD1C9-820A-464C-A850-CD3AB2629099}" type="presOf" srcId="{71C8A414-8850-4721-BCF3-EA480419C671}" destId="{83A061AC-2FF3-453A-A748-E05261D25DFA}" srcOrd="0" destOrd="0" presId="urn:microsoft.com/office/officeart/2005/8/layout/hierarchy6"/>
    <dgm:cxn modelId="{2DD041DC-5B15-4D5B-94DB-F424ABF4592D}" srcId="{362449BA-1BD1-45B9-B390-59ECCEB0B8C5}" destId="{71C8A414-8850-4721-BCF3-EA480419C671}" srcOrd="1" destOrd="0" parTransId="{F232057F-8716-46B7-88C9-83B7A64C546A}" sibTransId="{CF74BDD4-2962-4956-96F7-EBA213169329}"/>
    <dgm:cxn modelId="{7BB03FFA-7215-4F06-A39D-E62F84DD7445}" type="presOf" srcId="{A5E9B643-6096-44B3-ACE0-5C4790C03535}" destId="{D95F9360-B2F6-4AAA-9A2E-E9531405A233}" srcOrd="1" destOrd="0" presId="urn:microsoft.com/office/officeart/2005/8/layout/hierarchy6"/>
    <dgm:cxn modelId="{DD1BA138-6813-4393-98BE-960D7D2345B5}" type="presParOf" srcId="{A071ED96-15F7-4D11-8E17-7A4CB92C86CC}" destId="{D0E7B9D2-14EA-461D-9BC7-8A012A5768CF}" srcOrd="0" destOrd="0" presId="urn:microsoft.com/office/officeart/2005/8/layout/hierarchy6"/>
    <dgm:cxn modelId="{49BF761B-8BCD-4E1F-A10B-3F7B52CC8CB9}" type="presParOf" srcId="{D0E7B9D2-14EA-461D-9BC7-8A012A5768CF}" destId="{8E3404EF-5AF3-4703-9706-AA04B12A1D94}" srcOrd="0" destOrd="0" presId="urn:microsoft.com/office/officeart/2005/8/layout/hierarchy6"/>
    <dgm:cxn modelId="{011EB1EB-22C8-4939-8118-6F675D99DA9A}" type="presParOf" srcId="{D0E7B9D2-14EA-461D-9BC7-8A012A5768CF}" destId="{C6AA9E14-2A44-409F-9ADE-74E4650A11C3}" srcOrd="1" destOrd="0" presId="urn:microsoft.com/office/officeart/2005/8/layout/hierarchy6"/>
    <dgm:cxn modelId="{F3B52C1E-C9A7-4092-8E03-642DC6EB8F05}" type="presParOf" srcId="{C6AA9E14-2A44-409F-9ADE-74E4650A11C3}" destId="{C7C3FF7F-1998-4EE9-9E2A-22B04F200232}" srcOrd="0" destOrd="0" presId="urn:microsoft.com/office/officeart/2005/8/layout/hierarchy6"/>
    <dgm:cxn modelId="{BEA9923A-0058-4C3A-B1E1-D6BFB4D076D6}" type="presParOf" srcId="{C7C3FF7F-1998-4EE9-9E2A-22B04F200232}" destId="{9276C6AC-460B-4F11-933C-9B0D69917FF4}" srcOrd="0" destOrd="0" presId="urn:microsoft.com/office/officeart/2005/8/layout/hierarchy6"/>
    <dgm:cxn modelId="{DDD25B54-3390-477C-A865-01613FB4458F}" type="presParOf" srcId="{C7C3FF7F-1998-4EE9-9E2A-22B04F200232}" destId="{CA7F6994-D939-4472-8608-7A4F73FD9884}" srcOrd="1" destOrd="0" presId="urn:microsoft.com/office/officeart/2005/8/layout/hierarchy6"/>
    <dgm:cxn modelId="{05D8F21D-2D4E-4887-AC33-57B78F89EDD2}" type="presParOf" srcId="{CA7F6994-D939-4472-8608-7A4F73FD9884}" destId="{A8544A9D-85A3-47E3-8DC4-1E350D96D672}" srcOrd="0" destOrd="0" presId="urn:microsoft.com/office/officeart/2005/8/layout/hierarchy6"/>
    <dgm:cxn modelId="{E801B4D0-1E72-4B12-BBD6-41FC512A0A20}" type="presParOf" srcId="{CA7F6994-D939-4472-8608-7A4F73FD9884}" destId="{D6DF7151-3156-421D-BD47-C87570925DD1}" srcOrd="1" destOrd="0" presId="urn:microsoft.com/office/officeart/2005/8/layout/hierarchy6"/>
    <dgm:cxn modelId="{7897BD82-DEC0-4FAE-ADB2-F15AA9FFF508}" type="presParOf" srcId="{D6DF7151-3156-421D-BD47-C87570925DD1}" destId="{8EC8A9F6-8A09-4457-B107-0AED8FF529DD}" srcOrd="0" destOrd="0" presId="urn:microsoft.com/office/officeart/2005/8/layout/hierarchy6"/>
    <dgm:cxn modelId="{AF683010-C173-4508-BDA4-924BD6268F24}" type="presParOf" srcId="{D6DF7151-3156-421D-BD47-C87570925DD1}" destId="{8C418970-70F4-40D9-849D-B8B192D57459}" srcOrd="1" destOrd="0" presId="urn:microsoft.com/office/officeart/2005/8/layout/hierarchy6"/>
    <dgm:cxn modelId="{55BEA251-7F11-464C-BCD6-5B8B64D6067E}" type="presParOf" srcId="{CA7F6994-D939-4472-8608-7A4F73FD9884}" destId="{4597CD74-35D7-49AC-9E6A-265EA89C1EE6}" srcOrd="2" destOrd="0" presId="urn:microsoft.com/office/officeart/2005/8/layout/hierarchy6"/>
    <dgm:cxn modelId="{9785B7D1-42E0-4708-9ECB-C6075D7539B0}" type="presParOf" srcId="{CA7F6994-D939-4472-8608-7A4F73FD9884}" destId="{0ECDD80A-4F2C-49F1-BA5E-D2F13392A238}" srcOrd="3" destOrd="0" presId="urn:microsoft.com/office/officeart/2005/8/layout/hierarchy6"/>
    <dgm:cxn modelId="{58264956-BE12-42C3-8BBB-A4FE72CAB76D}" type="presParOf" srcId="{0ECDD80A-4F2C-49F1-BA5E-D2F13392A238}" destId="{F9C36BB6-84D2-4744-9FA6-2D63E2D72434}" srcOrd="0" destOrd="0" presId="urn:microsoft.com/office/officeart/2005/8/layout/hierarchy6"/>
    <dgm:cxn modelId="{62B058ED-3616-47B9-9305-F4C058376724}" type="presParOf" srcId="{0ECDD80A-4F2C-49F1-BA5E-D2F13392A238}" destId="{3D5FED93-E314-42E5-97FE-58DA0C074D05}" srcOrd="1" destOrd="0" presId="urn:microsoft.com/office/officeart/2005/8/layout/hierarchy6"/>
    <dgm:cxn modelId="{4855F8A2-0FC0-41E9-BBE3-FC74FC5F3D62}" type="presParOf" srcId="{CA7F6994-D939-4472-8608-7A4F73FD9884}" destId="{9DD316BC-A9D2-476D-A238-B6C11FB5B9BD}" srcOrd="4" destOrd="0" presId="urn:microsoft.com/office/officeart/2005/8/layout/hierarchy6"/>
    <dgm:cxn modelId="{DE8AA61E-73EA-4F48-9B5A-EFE71FA84EFA}" type="presParOf" srcId="{CA7F6994-D939-4472-8608-7A4F73FD9884}" destId="{77F0ADE5-CA9E-486B-917B-97478638EC3A}" srcOrd="5" destOrd="0" presId="urn:microsoft.com/office/officeart/2005/8/layout/hierarchy6"/>
    <dgm:cxn modelId="{F14F85FB-8C32-418D-8A1B-0E88E20A05B7}" type="presParOf" srcId="{77F0ADE5-CA9E-486B-917B-97478638EC3A}" destId="{70695331-9E5E-4874-9D1D-F2A30ADA72DB}" srcOrd="0" destOrd="0" presId="urn:microsoft.com/office/officeart/2005/8/layout/hierarchy6"/>
    <dgm:cxn modelId="{24D589F2-A8B6-41B3-92E9-74FA79127089}" type="presParOf" srcId="{77F0ADE5-CA9E-486B-917B-97478638EC3A}" destId="{928785BC-FC98-4F13-8917-D919DE65EB0C}" srcOrd="1" destOrd="0" presId="urn:microsoft.com/office/officeart/2005/8/layout/hierarchy6"/>
    <dgm:cxn modelId="{148D2CA3-AA3B-453B-9967-C18A126ED6A8}" type="presParOf" srcId="{A071ED96-15F7-4D11-8E17-7A4CB92C86CC}" destId="{4092C593-00F5-4B74-BA4D-798AB958DA41}" srcOrd="1" destOrd="0" presId="urn:microsoft.com/office/officeart/2005/8/layout/hierarchy6"/>
    <dgm:cxn modelId="{B990CB03-2122-48A8-815B-2A75FAEEED0B}" type="presParOf" srcId="{4092C593-00F5-4B74-BA4D-798AB958DA41}" destId="{215E14B1-98E8-4F65-BFEB-A29DBEBE6057}" srcOrd="0" destOrd="0" presId="urn:microsoft.com/office/officeart/2005/8/layout/hierarchy6"/>
    <dgm:cxn modelId="{6373DB98-3FCC-4572-9C65-A16CC5065466}" type="presParOf" srcId="{215E14B1-98E8-4F65-BFEB-A29DBEBE6057}" destId="{83A061AC-2FF3-453A-A748-E05261D25DFA}" srcOrd="0" destOrd="0" presId="urn:microsoft.com/office/officeart/2005/8/layout/hierarchy6"/>
    <dgm:cxn modelId="{B36BC9DC-D010-427F-B3C2-94FB618F88A2}" type="presParOf" srcId="{215E14B1-98E8-4F65-BFEB-A29DBEBE6057}" destId="{3DC9938E-7C44-4DE3-9E18-A93A6129F203}" srcOrd="1" destOrd="0" presId="urn:microsoft.com/office/officeart/2005/8/layout/hierarchy6"/>
    <dgm:cxn modelId="{9FBDFDC9-75B8-4074-B6F2-1416C6BD00A8}" type="presParOf" srcId="{4092C593-00F5-4B74-BA4D-798AB958DA41}" destId="{B1424F38-96D6-4382-951F-17CCA59683CD}" srcOrd="1" destOrd="0" presId="urn:microsoft.com/office/officeart/2005/8/layout/hierarchy6"/>
    <dgm:cxn modelId="{E8D8703A-8212-42DE-B0E7-09BBE979FA1F}" type="presParOf" srcId="{B1424F38-96D6-4382-951F-17CCA59683CD}" destId="{C744DA43-0B11-4F0A-A165-97CE2CB9C711}" srcOrd="0" destOrd="0" presId="urn:microsoft.com/office/officeart/2005/8/layout/hierarchy6"/>
    <dgm:cxn modelId="{3903F2FC-233D-465A-8AB4-00A8FC21D52B}" type="presParOf" srcId="{4092C593-00F5-4B74-BA4D-798AB958DA41}" destId="{C8A95AD1-1E5C-431B-9C7B-93BE7ED169A2}" srcOrd="2" destOrd="0" presId="urn:microsoft.com/office/officeart/2005/8/layout/hierarchy6"/>
    <dgm:cxn modelId="{952FCB44-387F-4042-A6BD-7CEA4971E85F}" type="presParOf" srcId="{C8A95AD1-1E5C-431B-9C7B-93BE7ED169A2}" destId="{FDA6B88B-D772-457D-9717-A2666EC535B7}" srcOrd="0" destOrd="0" presId="urn:microsoft.com/office/officeart/2005/8/layout/hierarchy6"/>
    <dgm:cxn modelId="{FFD66943-02A0-4BC5-A454-268E1E767102}" type="presParOf" srcId="{C8A95AD1-1E5C-431B-9C7B-93BE7ED169A2}" destId="{D95F9360-B2F6-4AAA-9A2E-E9531405A233}"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2449BA-1BD1-45B9-B390-59ECCEB0B8C5}"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DDAB7BCA-2B65-4D3C-B691-D59FBEAE983A}">
      <dgm:prSet phldrT="[Text]"/>
      <dgm:spPr/>
      <dgm:t>
        <a:bodyPr/>
        <a:lstStyle/>
        <a:p>
          <a:r>
            <a:rPr lang="en-US" dirty="0"/>
            <a:t>Vulnerability affects all browsers</a:t>
          </a:r>
        </a:p>
      </dgm:t>
    </dgm:pt>
    <dgm:pt modelId="{D93A1C5E-EF73-4DB6-BE4D-31CC92A716E8}" type="parTrans" cxnId="{E5B1D507-2686-4D0C-874F-FEB27421517F}">
      <dgm:prSet/>
      <dgm:spPr/>
      <dgm:t>
        <a:bodyPr/>
        <a:lstStyle/>
        <a:p>
          <a:endParaRPr lang="en-US"/>
        </a:p>
      </dgm:t>
    </dgm:pt>
    <dgm:pt modelId="{ED952744-F52C-4267-9C2B-A180DE46926E}" type="sibTrans" cxnId="{E5B1D507-2686-4D0C-874F-FEB27421517F}">
      <dgm:prSet/>
      <dgm:spPr/>
      <dgm:t>
        <a:bodyPr/>
        <a:lstStyle/>
        <a:p>
          <a:endParaRPr lang="en-US"/>
        </a:p>
      </dgm:t>
    </dgm:pt>
    <dgm:pt modelId="{066F54AE-D45A-4EBF-867E-3B254CEFA451}">
      <dgm:prSet phldrT="[Text]"/>
      <dgm:spPr/>
      <dgm:t>
        <a:bodyPr/>
        <a:lstStyle/>
        <a:p>
          <a:r>
            <a:rPr lang="en-US" dirty="0"/>
            <a:t>Chromium</a:t>
          </a:r>
        </a:p>
      </dgm:t>
    </dgm:pt>
    <dgm:pt modelId="{D151DEE4-4973-49D9-B47E-84305E1CDA16}" type="parTrans" cxnId="{33AD3D96-616D-4969-8B0A-28CAAEE5527D}">
      <dgm:prSet/>
      <dgm:spPr/>
      <dgm:t>
        <a:bodyPr/>
        <a:lstStyle/>
        <a:p>
          <a:endParaRPr lang="en-US"/>
        </a:p>
      </dgm:t>
    </dgm:pt>
    <dgm:pt modelId="{DB5C3B11-DF54-4EC3-93F3-2B9C65BE0AE9}" type="sibTrans" cxnId="{33AD3D96-616D-4969-8B0A-28CAAEE5527D}">
      <dgm:prSet/>
      <dgm:spPr/>
      <dgm:t>
        <a:bodyPr/>
        <a:lstStyle/>
        <a:p>
          <a:endParaRPr lang="en-US"/>
        </a:p>
      </dgm:t>
    </dgm:pt>
    <dgm:pt modelId="{681B6916-8EB9-408E-8C70-546CB3256DE2}">
      <dgm:prSet phldrT="[Text]"/>
      <dgm:spPr/>
      <dgm:t>
        <a:bodyPr/>
        <a:lstStyle/>
        <a:p>
          <a:r>
            <a:rPr lang="en-US" dirty="0"/>
            <a:t>Chrome</a:t>
          </a:r>
        </a:p>
      </dgm:t>
    </dgm:pt>
    <dgm:pt modelId="{3016D1DC-E973-480A-9A8C-420870819C88}" type="parTrans" cxnId="{4A5A373D-4BC3-47E6-BD0D-A715A8FD9AAC}">
      <dgm:prSet/>
      <dgm:spPr/>
      <dgm:t>
        <a:bodyPr/>
        <a:lstStyle/>
        <a:p>
          <a:endParaRPr lang="en-US"/>
        </a:p>
      </dgm:t>
    </dgm:pt>
    <dgm:pt modelId="{29C23E57-C6D7-4403-A9A0-26737DBF1833}" type="sibTrans" cxnId="{4A5A373D-4BC3-47E6-BD0D-A715A8FD9AAC}">
      <dgm:prSet/>
      <dgm:spPr/>
      <dgm:t>
        <a:bodyPr/>
        <a:lstStyle/>
        <a:p>
          <a:endParaRPr lang="en-US"/>
        </a:p>
      </dgm:t>
    </dgm:pt>
    <dgm:pt modelId="{26CCEA62-7C71-4380-9789-BDDBDDE9A2A6}">
      <dgm:prSet phldrT="[Text]"/>
      <dgm:spPr/>
      <dgm:t>
        <a:bodyPr/>
        <a:lstStyle/>
        <a:p>
          <a:r>
            <a:rPr lang="en-US" dirty="0"/>
            <a:t>Opera</a:t>
          </a:r>
        </a:p>
      </dgm:t>
    </dgm:pt>
    <dgm:pt modelId="{AD262457-EAFB-4090-8314-D2004BBC5D12}" type="parTrans" cxnId="{709C2E72-C41D-4D9F-AED6-29EC275F97AC}">
      <dgm:prSet/>
      <dgm:spPr/>
      <dgm:t>
        <a:bodyPr/>
        <a:lstStyle/>
        <a:p>
          <a:endParaRPr lang="en-US"/>
        </a:p>
      </dgm:t>
    </dgm:pt>
    <dgm:pt modelId="{B884979F-6F68-4AF2-AFFA-BCCCCC032FF0}" type="sibTrans" cxnId="{709C2E72-C41D-4D9F-AED6-29EC275F97AC}">
      <dgm:prSet/>
      <dgm:spPr/>
      <dgm:t>
        <a:bodyPr/>
        <a:lstStyle/>
        <a:p>
          <a:endParaRPr lang="en-US"/>
        </a:p>
      </dgm:t>
    </dgm:pt>
    <dgm:pt modelId="{B58EDAAD-FAC4-44AF-BF5C-BC6891CBBCDD}">
      <dgm:prSet phldrT="[Text]"/>
      <dgm:spPr/>
      <dgm:t>
        <a:bodyPr/>
        <a:lstStyle/>
        <a:p>
          <a:r>
            <a:rPr lang="en-US" dirty="0"/>
            <a:t>Internet Explorer</a:t>
          </a:r>
        </a:p>
      </dgm:t>
    </dgm:pt>
    <dgm:pt modelId="{A1EDD8E3-DE64-4109-A315-EC4AF3EFBDF9}" type="parTrans" cxnId="{52DB167B-EB6D-4833-A9CF-9AD433F357C7}">
      <dgm:prSet/>
      <dgm:spPr/>
      <dgm:t>
        <a:bodyPr/>
        <a:lstStyle/>
        <a:p>
          <a:endParaRPr lang="en-US"/>
        </a:p>
      </dgm:t>
    </dgm:pt>
    <dgm:pt modelId="{002732AA-6F85-49C2-92FA-3C108F4C864F}" type="sibTrans" cxnId="{52DB167B-EB6D-4833-A9CF-9AD433F357C7}">
      <dgm:prSet/>
      <dgm:spPr/>
      <dgm:t>
        <a:bodyPr/>
        <a:lstStyle/>
        <a:p>
          <a:endParaRPr lang="en-US"/>
        </a:p>
      </dgm:t>
    </dgm:pt>
    <dgm:pt modelId="{71C8A414-8850-4721-BCF3-EA480419C671}">
      <dgm:prSet phldrT="[Text]"/>
      <dgm:spPr/>
      <dgm:t>
        <a:bodyPr/>
        <a:lstStyle/>
        <a:p>
          <a:r>
            <a:rPr lang="en-US" dirty="0"/>
            <a:t> Split per Product unless the code is shared</a:t>
          </a:r>
        </a:p>
      </dgm:t>
    </dgm:pt>
    <dgm:pt modelId="{F232057F-8716-46B7-88C9-83B7A64C546A}" type="parTrans" cxnId="{2DD041DC-5B15-4D5B-94DB-F424ABF4592D}">
      <dgm:prSet/>
      <dgm:spPr/>
      <dgm:t>
        <a:bodyPr/>
        <a:lstStyle/>
        <a:p>
          <a:endParaRPr lang="en-US"/>
        </a:p>
      </dgm:t>
    </dgm:pt>
    <dgm:pt modelId="{CF74BDD4-2962-4956-96F7-EBA213169329}" type="sibTrans" cxnId="{2DD041DC-5B15-4D5B-94DB-F424ABF4592D}">
      <dgm:prSet/>
      <dgm:spPr/>
      <dgm:t>
        <a:bodyPr/>
        <a:lstStyle/>
        <a:p>
          <a:endParaRPr lang="en-US"/>
        </a:p>
      </dgm:t>
    </dgm:pt>
    <dgm:pt modelId="{A5E9B643-6096-44B3-ACE0-5C4790C03535}">
      <dgm:prSet phldrT="[Text]"/>
      <dgm:spPr/>
      <dgm:t>
        <a:bodyPr/>
        <a:lstStyle/>
        <a:p>
          <a:r>
            <a:rPr lang="en-US" dirty="0"/>
            <a:t>Assign CVE IDs at this level</a:t>
          </a:r>
        </a:p>
      </dgm:t>
    </dgm:pt>
    <dgm:pt modelId="{E0AA2F9F-1A68-4B1A-8605-00E5F323C2FA}" type="parTrans" cxnId="{070412B6-7C7E-4B57-8AD1-3166A5B537FD}">
      <dgm:prSet/>
      <dgm:spPr/>
      <dgm:t>
        <a:bodyPr/>
        <a:lstStyle/>
        <a:p>
          <a:endParaRPr lang="en-US"/>
        </a:p>
      </dgm:t>
    </dgm:pt>
    <dgm:pt modelId="{17329BD3-573A-49F1-BDCA-CEF4C68258CA}" type="sibTrans" cxnId="{070412B6-7C7E-4B57-8AD1-3166A5B537FD}">
      <dgm:prSet/>
      <dgm:spPr/>
      <dgm:t>
        <a:bodyPr/>
        <a:lstStyle/>
        <a:p>
          <a:endParaRPr lang="en-US"/>
        </a:p>
      </dgm:t>
    </dgm:pt>
    <dgm:pt modelId="{EBA57334-A35A-42DA-A053-EB90E096AAD5}">
      <dgm:prSet phldrT="[Text]"/>
      <dgm:spPr/>
      <dgm:t>
        <a:bodyPr/>
        <a:lstStyle/>
        <a:p>
          <a:r>
            <a:rPr lang="en-US" dirty="0"/>
            <a:t>Shared Code; Merge into One</a:t>
          </a:r>
        </a:p>
      </dgm:t>
    </dgm:pt>
    <dgm:pt modelId="{30F5CBB0-1AD7-4F78-9FF9-2AE95804A8F6}" type="parTrans" cxnId="{31129EE4-0F92-4F8A-8E54-D78916AFF20B}">
      <dgm:prSet/>
      <dgm:spPr/>
      <dgm:t>
        <a:bodyPr/>
        <a:lstStyle/>
        <a:p>
          <a:endParaRPr lang="en-US"/>
        </a:p>
      </dgm:t>
    </dgm:pt>
    <dgm:pt modelId="{EBEAB2B9-C2B3-47C8-A007-DDC27F831F44}" type="sibTrans" cxnId="{31129EE4-0F92-4F8A-8E54-D78916AFF20B}">
      <dgm:prSet/>
      <dgm:spPr/>
      <dgm:t>
        <a:bodyPr/>
        <a:lstStyle/>
        <a:p>
          <a:endParaRPr lang="en-US"/>
        </a:p>
      </dgm:t>
    </dgm:pt>
    <dgm:pt modelId="{04C1D48E-AEBE-46BD-81FE-D7C1356953B1}">
      <dgm:prSet phldrT="[Text]"/>
      <dgm:spPr/>
      <dgm:t>
        <a:bodyPr/>
        <a:lstStyle/>
        <a:p>
          <a:r>
            <a:rPr lang="en-US" dirty="0"/>
            <a:t>Firefox</a:t>
          </a:r>
        </a:p>
      </dgm:t>
    </dgm:pt>
    <dgm:pt modelId="{BE16E9FD-0FE2-423E-9BC8-8161C4340DDC}" type="parTrans" cxnId="{F3D7B526-D1F4-42C5-B868-BAE58E73EE96}">
      <dgm:prSet/>
      <dgm:spPr/>
      <dgm:t>
        <a:bodyPr/>
        <a:lstStyle/>
        <a:p>
          <a:endParaRPr lang="en-US"/>
        </a:p>
      </dgm:t>
    </dgm:pt>
    <dgm:pt modelId="{530A1628-B03C-452D-9E2A-FFB43B08FEB6}" type="sibTrans" cxnId="{F3D7B526-D1F4-42C5-B868-BAE58E73EE96}">
      <dgm:prSet/>
      <dgm:spPr/>
      <dgm:t>
        <a:bodyPr/>
        <a:lstStyle/>
        <a:p>
          <a:endParaRPr lang="en-US"/>
        </a:p>
      </dgm:t>
    </dgm:pt>
    <dgm:pt modelId="{92179799-7A78-4B18-96BD-7945AE3F0081}">
      <dgm:prSet phldrT="[Text]"/>
      <dgm:spPr/>
      <dgm:t>
        <a:bodyPr/>
        <a:lstStyle/>
        <a:p>
          <a:r>
            <a:rPr lang="en-US" dirty="0"/>
            <a:t>Yandex</a:t>
          </a:r>
        </a:p>
      </dgm:t>
    </dgm:pt>
    <dgm:pt modelId="{8366E203-B61E-4D0E-96D6-1290EC00008C}" type="parTrans" cxnId="{EBC786D5-27A0-439C-9A92-0E3D5A32F587}">
      <dgm:prSet/>
      <dgm:spPr/>
      <dgm:t>
        <a:bodyPr/>
        <a:lstStyle/>
        <a:p>
          <a:endParaRPr lang="en-US"/>
        </a:p>
      </dgm:t>
    </dgm:pt>
    <dgm:pt modelId="{5742A752-A0AF-41C6-BDC3-65BB884DD48A}" type="sibTrans" cxnId="{EBC786D5-27A0-439C-9A92-0E3D5A32F587}">
      <dgm:prSet/>
      <dgm:spPr/>
      <dgm:t>
        <a:bodyPr/>
        <a:lstStyle/>
        <a:p>
          <a:endParaRPr lang="en-US"/>
        </a:p>
      </dgm:t>
    </dgm:pt>
    <dgm:pt modelId="{E9DD3036-6680-449B-8BEE-A3BA769188CF}">
      <dgm:prSet phldrT="[Text]"/>
      <dgm:spPr/>
      <dgm:t>
        <a:bodyPr/>
        <a:lstStyle/>
        <a:p>
          <a:r>
            <a:rPr lang="en-US" dirty="0"/>
            <a:t>Qihoo 360 Secure Browser</a:t>
          </a:r>
        </a:p>
      </dgm:t>
    </dgm:pt>
    <dgm:pt modelId="{0FB7E2CA-5F94-451D-BA1B-FCAA8A56267B}" type="parTrans" cxnId="{AB545D63-E338-4597-9E5B-4A7292F50705}">
      <dgm:prSet/>
      <dgm:spPr/>
      <dgm:t>
        <a:bodyPr/>
        <a:lstStyle/>
        <a:p>
          <a:endParaRPr lang="en-US"/>
        </a:p>
      </dgm:t>
    </dgm:pt>
    <dgm:pt modelId="{A8E0B809-8D23-4E03-8424-EF6E15D2BF64}" type="sibTrans" cxnId="{AB545D63-E338-4597-9E5B-4A7292F50705}">
      <dgm:prSet/>
      <dgm:spPr/>
      <dgm:t>
        <a:bodyPr/>
        <a:lstStyle/>
        <a:p>
          <a:endParaRPr lang="en-US"/>
        </a:p>
      </dgm:t>
    </dgm:pt>
    <dgm:pt modelId="{A071ED96-15F7-4D11-8E17-7A4CB92C86CC}" type="pres">
      <dgm:prSet presAssocID="{362449BA-1BD1-45B9-B390-59ECCEB0B8C5}" presName="mainComposite" presStyleCnt="0">
        <dgm:presLayoutVars>
          <dgm:chPref val="1"/>
          <dgm:dir/>
          <dgm:animOne val="branch"/>
          <dgm:animLvl val="lvl"/>
          <dgm:resizeHandles val="exact"/>
        </dgm:presLayoutVars>
      </dgm:prSet>
      <dgm:spPr/>
    </dgm:pt>
    <dgm:pt modelId="{D0E7B9D2-14EA-461D-9BC7-8A012A5768CF}" type="pres">
      <dgm:prSet presAssocID="{362449BA-1BD1-45B9-B390-59ECCEB0B8C5}" presName="hierFlow" presStyleCnt="0"/>
      <dgm:spPr/>
    </dgm:pt>
    <dgm:pt modelId="{8E3404EF-5AF3-4703-9706-AA04B12A1D94}" type="pres">
      <dgm:prSet presAssocID="{362449BA-1BD1-45B9-B390-59ECCEB0B8C5}" presName="firstBuf" presStyleCnt="0"/>
      <dgm:spPr/>
    </dgm:pt>
    <dgm:pt modelId="{C6AA9E14-2A44-409F-9ADE-74E4650A11C3}" type="pres">
      <dgm:prSet presAssocID="{362449BA-1BD1-45B9-B390-59ECCEB0B8C5}" presName="hierChild1" presStyleCnt="0">
        <dgm:presLayoutVars>
          <dgm:chPref val="1"/>
          <dgm:animOne val="branch"/>
          <dgm:animLvl val="lvl"/>
        </dgm:presLayoutVars>
      </dgm:prSet>
      <dgm:spPr/>
    </dgm:pt>
    <dgm:pt modelId="{C7C3FF7F-1998-4EE9-9E2A-22B04F200232}" type="pres">
      <dgm:prSet presAssocID="{DDAB7BCA-2B65-4D3C-B691-D59FBEAE983A}" presName="Name14" presStyleCnt="0"/>
      <dgm:spPr/>
    </dgm:pt>
    <dgm:pt modelId="{9276C6AC-460B-4F11-933C-9B0D69917FF4}" type="pres">
      <dgm:prSet presAssocID="{DDAB7BCA-2B65-4D3C-B691-D59FBEAE983A}" presName="level1Shape" presStyleLbl="node0" presStyleIdx="0" presStyleCnt="1">
        <dgm:presLayoutVars>
          <dgm:chPref val="3"/>
        </dgm:presLayoutVars>
      </dgm:prSet>
      <dgm:spPr/>
    </dgm:pt>
    <dgm:pt modelId="{CA7F6994-D939-4472-8608-7A4F73FD9884}" type="pres">
      <dgm:prSet presAssocID="{DDAB7BCA-2B65-4D3C-B691-D59FBEAE983A}" presName="hierChild2" presStyleCnt="0"/>
      <dgm:spPr/>
    </dgm:pt>
    <dgm:pt modelId="{A8544A9D-85A3-47E3-8DC4-1E350D96D672}" type="pres">
      <dgm:prSet presAssocID="{D151DEE4-4973-49D9-B47E-84305E1CDA16}" presName="Name19" presStyleLbl="parChTrans1D2" presStyleIdx="0" presStyleCnt="3"/>
      <dgm:spPr/>
    </dgm:pt>
    <dgm:pt modelId="{D6DF7151-3156-421D-BD47-C87570925DD1}" type="pres">
      <dgm:prSet presAssocID="{066F54AE-D45A-4EBF-867E-3B254CEFA451}" presName="Name21" presStyleCnt="0"/>
      <dgm:spPr/>
    </dgm:pt>
    <dgm:pt modelId="{8EC8A9F6-8A09-4457-B107-0AED8FF529DD}" type="pres">
      <dgm:prSet presAssocID="{066F54AE-D45A-4EBF-867E-3B254CEFA451}" presName="level2Shape" presStyleLbl="node2" presStyleIdx="0" presStyleCnt="3"/>
      <dgm:spPr/>
    </dgm:pt>
    <dgm:pt modelId="{8C418970-70F4-40D9-849D-B8B192D57459}" type="pres">
      <dgm:prSet presAssocID="{066F54AE-D45A-4EBF-867E-3B254CEFA451}" presName="hierChild3" presStyleCnt="0"/>
      <dgm:spPr/>
    </dgm:pt>
    <dgm:pt modelId="{9CFDF73C-4B33-4A19-8F1C-C6B163C718E8}" type="pres">
      <dgm:prSet presAssocID="{3016D1DC-E973-480A-9A8C-420870819C88}" presName="Name19" presStyleLbl="parChTrans1D3" presStyleIdx="0" presStyleCnt="4"/>
      <dgm:spPr/>
    </dgm:pt>
    <dgm:pt modelId="{6B03077C-8B5D-4637-BCA7-3EF5D72CB250}" type="pres">
      <dgm:prSet presAssocID="{681B6916-8EB9-408E-8C70-546CB3256DE2}" presName="Name21" presStyleCnt="0"/>
      <dgm:spPr/>
    </dgm:pt>
    <dgm:pt modelId="{DA53C6F3-3166-46A0-BA4F-7F9B06EA18B6}" type="pres">
      <dgm:prSet presAssocID="{681B6916-8EB9-408E-8C70-546CB3256DE2}" presName="level2Shape" presStyleLbl="node3" presStyleIdx="0" presStyleCnt="4"/>
      <dgm:spPr/>
    </dgm:pt>
    <dgm:pt modelId="{4911C6CF-E35C-476F-9D56-6765EE0FE667}" type="pres">
      <dgm:prSet presAssocID="{681B6916-8EB9-408E-8C70-546CB3256DE2}" presName="hierChild3" presStyleCnt="0"/>
      <dgm:spPr/>
    </dgm:pt>
    <dgm:pt modelId="{9BFE369C-1BDC-4432-B85E-A5338D4C5446}" type="pres">
      <dgm:prSet presAssocID="{AD262457-EAFB-4090-8314-D2004BBC5D12}" presName="Name19" presStyleLbl="parChTrans1D3" presStyleIdx="1" presStyleCnt="4"/>
      <dgm:spPr/>
    </dgm:pt>
    <dgm:pt modelId="{D0FA549B-F54C-4765-9099-E45BB1DE456F}" type="pres">
      <dgm:prSet presAssocID="{26CCEA62-7C71-4380-9789-BDDBDDE9A2A6}" presName="Name21" presStyleCnt="0"/>
      <dgm:spPr/>
    </dgm:pt>
    <dgm:pt modelId="{5964FD7A-24BA-49EA-A42F-8894C985C372}" type="pres">
      <dgm:prSet presAssocID="{26CCEA62-7C71-4380-9789-BDDBDDE9A2A6}" presName="level2Shape" presStyleLbl="node3" presStyleIdx="1" presStyleCnt="4"/>
      <dgm:spPr/>
    </dgm:pt>
    <dgm:pt modelId="{F4248B7D-FA0B-4933-AFD9-3E5FC88162B8}" type="pres">
      <dgm:prSet presAssocID="{26CCEA62-7C71-4380-9789-BDDBDDE9A2A6}" presName="hierChild3" presStyleCnt="0"/>
      <dgm:spPr/>
    </dgm:pt>
    <dgm:pt modelId="{A2251258-C46D-4CE9-B3AE-B8EEAD706E01}" type="pres">
      <dgm:prSet presAssocID="{8366E203-B61E-4D0E-96D6-1290EC00008C}" presName="Name19" presStyleLbl="parChTrans1D3" presStyleIdx="2" presStyleCnt="4"/>
      <dgm:spPr/>
    </dgm:pt>
    <dgm:pt modelId="{F44A07B8-4FF1-483F-BEC2-DF6CA0087FB5}" type="pres">
      <dgm:prSet presAssocID="{92179799-7A78-4B18-96BD-7945AE3F0081}" presName="Name21" presStyleCnt="0"/>
      <dgm:spPr/>
    </dgm:pt>
    <dgm:pt modelId="{6A8137F7-B844-44A4-8C5D-2D20B2E77581}" type="pres">
      <dgm:prSet presAssocID="{92179799-7A78-4B18-96BD-7945AE3F0081}" presName="level2Shape" presStyleLbl="node3" presStyleIdx="2" presStyleCnt="4"/>
      <dgm:spPr/>
    </dgm:pt>
    <dgm:pt modelId="{03104146-09D8-4ED0-8851-1D999A860BCF}" type="pres">
      <dgm:prSet presAssocID="{92179799-7A78-4B18-96BD-7945AE3F0081}" presName="hierChild3" presStyleCnt="0"/>
      <dgm:spPr/>
    </dgm:pt>
    <dgm:pt modelId="{70B2AA8E-A7AC-48AD-AE39-B8FEB0FF0CF5}" type="pres">
      <dgm:prSet presAssocID="{0FB7E2CA-5F94-451D-BA1B-FCAA8A56267B}" presName="Name19" presStyleLbl="parChTrans1D3" presStyleIdx="3" presStyleCnt="4"/>
      <dgm:spPr/>
    </dgm:pt>
    <dgm:pt modelId="{2FE968B2-D373-49C0-8292-446FF0B6896D}" type="pres">
      <dgm:prSet presAssocID="{E9DD3036-6680-449B-8BEE-A3BA769188CF}" presName="Name21" presStyleCnt="0"/>
      <dgm:spPr/>
    </dgm:pt>
    <dgm:pt modelId="{4EC5EB7B-6E83-40C5-953A-111DE8FD4647}" type="pres">
      <dgm:prSet presAssocID="{E9DD3036-6680-449B-8BEE-A3BA769188CF}" presName="level2Shape" presStyleLbl="node3" presStyleIdx="3" presStyleCnt="4"/>
      <dgm:spPr/>
    </dgm:pt>
    <dgm:pt modelId="{766213A3-471B-4808-87C4-681936344B41}" type="pres">
      <dgm:prSet presAssocID="{E9DD3036-6680-449B-8BEE-A3BA769188CF}" presName="hierChild3" presStyleCnt="0"/>
      <dgm:spPr/>
    </dgm:pt>
    <dgm:pt modelId="{4597CD74-35D7-49AC-9E6A-265EA89C1EE6}" type="pres">
      <dgm:prSet presAssocID="{A1EDD8E3-DE64-4109-A315-EC4AF3EFBDF9}" presName="Name19" presStyleLbl="parChTrans1D2" presStyleIdx="1" presStyleCnt="3"/>
      <dgm:spPr/>
    </dgm:pt>
    <dgm:pt modelId="{0ECDD80A-4F2C-49F1-BA5E-D2F13392A238}" type="pres">
      <dgm:prSet presAssocID="{B58EDAAD-FAC4-44AF-BF5C-BC6891CBBCDD}" presName="Name21" presStyleCnt="0"/>
      <dgm:spPr/>
    </dgm:pt>
    <dgm:pt modelId="{F9C36BB6-84D2-4744-9FA6-2D63E2D72434}" type="pres">
      <dgm:prSet presAssocID="{B58EDAAD-FAC4-44AF-BF5C-BC6891CBBCDD}" presName="level2Shape" presStyleLbl="node2" presStyleIdx="1" presStyleCnt="3"/>
      <dgm:spPr/>
    </dgm:pt>
    <dgm:pt modelId="{3D5FED93-E314-42E5-97FE-58DA0C074D05}" type="pres">
      <dgm:prSet presAssocID="{B58EDAAD-FAC4-44AF-BF5C-BC6891CBBCDD}" presName="hierChild3" presStyleCnt="0"/>
      <dgm:spPr/>
    </dgm:pt>
    <dgm:pt modelId="{9DD316BC-A9D2-476D-A238-B6C11FB5B9BD}" type="pres">
      <dgm:prSet presAssocID="{BE16E9FD-0FE2-423E-9BC8-8161C4340DDC}" presName="Name19" presStyleLbl="parChTrans1D2" presStyleIdx="2" presStyleCnt="3"/>
      <dgm:spPr/>
    </dgm:pt>
    <dgm:pt modelId="{77F0ADE5-CA9E-486B-917B-97478638EC3A}" type="pres">
      <dgm:prSet presAssocID="{04C1D48E-AEBE-46BD-81FE-D7C1356953B1}" presName="Name21" presStyleCnt="0"/>
      <dgm:spPr/>
    </dgm:pt>
    <dgm:pt modelId="{70695331-9E5E-4874-9D1D-F2A30ADA72DB}" type="pres">
      <dgm:prSet presAssocID="{04C1D48E-AEBE-46BD-81FE-D7C1356953B1}" presName="level2Shape" presStyleLbl="node2" presStyleIdx="2" presStyleCnt="3"/>
      <dgm:spPr/>
    </dgm:pt>
    <dgm:pt modelId="{928785BC-FC98-4F13-8917-D919DE65EB0C}" type="pres">
      <dgm:prSet presAssocID="{04C1D48E-AEBE-46BD-81FE-D7C1356953B1}" presName="hierChild3" presStyleCnt="0"/>
      <dgm:spPr/>
    </dgm:pt>
    <dgm:pt modelId="{4092C593-00F5-4B74-BA4D-798AB958DA41}" type="pres">
      <dgm:prSet presAssocID="{362449BA-1BD1-45B9-B390-59ECCEB0B8C5}" presName="bgShapesFlow" presStyleCnt="0"/>
      <dgm:spPr/>
    </dgm:pt>
    <dgm:pt modelId="{215E14B1-98E8-4F65-BFEB-A29DBEBE6057}" type="pres">
      <dgm:prSet presAssocID="{71C8A414-8850-4721-BCF3-EA480419C671}" presName="rectComp" presStyleCnt="0"/>
      <dgm:spPr/>
    </dgm:pt>
    <dgm:pt modelId="{83A061AC-2FF3-453A-A748-E05261D25DFA}" type="pres">
      <dgm:prSet presAssocID="{71C8A414-8850-4721-BCF3-EA480419C671}" presName="bgRect" presStyleLbl="bgShp" presStyleIdx="0" presStyleCnt="3"/>
      <dgm:spPr/>
    </dgm:pt>
    <dgm:pt modelId="{3DC9938E-7C44-4DE3-9E18-A93A6129F203}" type="pres">
      <dgm:prSet presAssocID="{71C8A414-8850-4721-BCF3-EA480419C671}" presName="bgRectTx" presStyleLbl="bgShp" presStyleIdx="0" presStyleCnt="3">
        <dgm:presLayoutVars>
          <dgm:bulletEnabled val="1"/>
        </dgm:presLayoutVars>
      </dgm:prSet>
      <dgm:spPr/>
    </dgm:pt>
    <dgm:pt modelId="{B1424F38-96D6-4382-951F-17CCA59683CD}" type="pres">
      <dgm:prSet presAssocID="{71C8A414-8850-4721-BCF3-EA480419C671}" presName="spComp" presStyleCnt="0"/>
      <dgm:spPr/>
    </dgm:pt>
    <dgm:pt modelId="{C744DA43-0B11-4F0A-A165-97CE2CB9C711}" type="pres">
      <dgm:prSet presAssocID="{71C8A414-8850-4721-BCF3-EA480419C671}" presName="vSp" presStyleCnt="0"/>
      <dgm:spPr/>
    </dgm:pt>
    <dgm:pt modelId="{C8A95AD1-1E5C-431B-9C7B-93BE7ED169A2}" type="pres">
      <dgm:prSet presAssocID="{A5E9B643-6096-44B3-ACE0-5C4790C03535}" presName="rectComp" presStyleCnt="0"/>
      <dgm:spPr/>
    </dgm:pt>
    <dgm:pt modelId="{FDA6B88B-D772-457D-9717-A2666EC535B7}" type="pres">
      <dgm:prSet presAssocID="{A5E9B643-6096-44B3-ACE0-5C4790C03535}" presName="bgRect" presStyleLbl="bgShp" presStyleIdx="1" presStyleCnt="3"/>
      <dgm:spPr/>
    </dgm:pt>
    <dgm:pt modelId="{D95F9360-B2F6-4AAA-9A2E-E9531405A233}" type="pres">
      <dgm:prSet presAssocID="{A5E9B643-6096-44B3-ACE0-5C4790C03535}" presName="bgRectTx" presStyleLbl="bgShp" presStyleIdx="1" presStyleCnt="3">
        <dgm:presLayoutVars>
          <dgm:bulletEnabled val="1"/>
        </dgm:presLayoutVars>
      </dgm:prSet>
      <dgm:spPr/>
    </dgm:pt>
    <dgm:pt modelId="{8E7A6F1B-33C5-4AF0-B466-D4426D43DCBD}" type="pres">
      <dgm:prSet presAssocID="{A5E9B643-6096-44B3-ACE0-5C4790C03535}" presName="spComp" presStyleCnt="0"/>
      <dgm:spPr/>
    </dgm:pt>
    <dgm:pt modelId="{888CB823-EFC1-4B8E-AC99-9B5EB1275102}" type="pres">
      <dgm:prSet presAssocID="{A5E9B643-6096-44B3-ACE0-5C4790C03535}" presName="vSp" presStyleCnt="0"/>
      <dgm:spPr/>
    </dgm:pt>
    <dgm:pt modelId="{767318F4-C100-4161-B015-069B8CD7C284}" type="pres">
      <dgm:prSet presAssocID="{EBA57334-A35A-42DA-A053-EB90E096AAD5}" presName="rectComp" presStyleCnt="0"/>
      <dgm:spPr/>
    </dgm:pt>
    <dgm:pt modelId="{3C9F1AF2-56DC-4F97-A497-F9F728226198}" type="pres">
      <dgm:prSet presAssocID="{EBA57334-A35A-42DA-A053-EB90E096AAD5}" presName="bgRect" presStyleLbl="bgShp" presStyleIdx="2" presStyleCnt="3"/>
      <dgm:spPr/>
    </dgm:pt>
    <dgm:pt modelId="{2D132AAB-4394-4A62-A5F9-716780EAE8FC}" type="pres">
      <dgm:prSet presAssocID="{EBA57334-A35A-42DA-A053-EB90E096AAD5}" presName="bgRectTx" presStyleLbl="bgShp" presStyleIdx="2" presStyleCnt="3">
        <dgm:presLayoutVars>
          <dgm:bulletEnabled val="1"/>
        </dgm:presLayoutVars>
      </dgm:prSet>
      <dgm:spPr/>
    </dgm:pt>
  </dgm:ptLst>
  <dgm:cxnLst>
    <dgm:cxn modelId="{1E1D1A01-56CD-4211-B761-5D257E45289C}" type="presOf" srcId="{B58EDAAD-FAC4-44AF-BF5C-BC6891CBBCDD}" destId="{F9C36BB6-84D2-4744-9FA6-2D63E2D72434}" srcOrd="0" destOrd="0" presId="urn:microsoft.com/office/officeart/2005/8/layout/hierarchy6"/>
    <dgm:cxn modelId="{D3A19C03-64E2-4DF5-A1D8-E616448D73B2}" type="presOf" srcId="{BE16E9FD-0FE2-423E-9BC8-8161C4340DDC}" destId="{9DD316BC-A9D2-476D-A238-B6C11FB5B9BD}" srcOrd="0" destOrd="0" presId="urn:microsoft.com/office/officeart/2005/8/layout/hierarchy6"/>
    <dgm:cxn modelId="{E5B1D507-2686-4D0C-874F-FEB27421517F}" srcId="{362449BA-1BD1-45B9-B390-59ECCEB0B8C5}" destId="{DDAB7BCA-2B65-4D3C-B691-D59FBEAE983A}" srcOrd="0" destOrd="0" parTransId="{D93A1C5E-EF73-4DB6-BE4D-31CC92A716E8}" sibTransId="{ED952744-F52C-4267-9C2B-A180DE46926E}"/>
    <dgm:cxn modelId="{B83ABC1C-8AC0-466B-A0DB-196804CA8E27}" type="presOf" srcId="{DDAB7BCA-2B65-4D3C-B691-D59FBEAE983A}" destId="{9276C6AC-460B-4F11-933C-9B0D69917FF4}" srcOrd="0" destOrd="0" presId="urn:microsoft.com/office/officeart/2005/8/layout/hierarchy6"/>
    <dgm:cxn modelId="{F3D7B526-D1F4-42C5-B868-BAE58E73EE96}" srcId="{DDAB7BCA-2B65-4D3C-B691-D59FBEAE983A}" destId="{04C1D48E-AEBE-46BD-81FE-D7C1356953B1}" srcOrd="2" destOrd="0" parTransId="{BE16E9FD-0FE2-423E-9BC8-8161C4340DDC}" sibTransId="{530A1628-B03C-452D-9E2A-FFB43B08FEB6}"/>
    <dgm:cxn modelId="{C62F9633-708E-402A-AB12-A99F7033BCC8}" type="presOf" srcId="{92179799-7A78-4B18-96BD-7945AE3F0081}" destId="{6A8137F7-B844-44A4-8C5D-2D20B2E77581}" srcOrd="0" destOrd="0" presId="urn:microsoft.com/office/officeart/2005/8/layout/hierarchy6"/>
    <dgm:cxn modelId="{4A5A373D-4BC3-47E6-BD0D-A715A8FD9AAC}" srcId="{066F54AE-D45A-4EBF-867E-3B254CEFA451}" destId="{681B6916-8EB9-408E-8C70-546CB3256DE2}" srcOrd="0" destOrd="0" parTransId="{3016D1DC-E973-480A-9A8C-420870819C88}" sibTransId="{29C23E57-C6D7-4403-A9A0-26737DBF1833}"/>
    <dgm:cxn modelId="{AB545D63-E338-4597-9E5B-4A7292F50705}" srcId="{066F54AE-D45A-4EBF-867E-3B254CEFA451}" destId="{E9DD3036-6680-449B-8BEE-A3BA769188CF}" srcOrd="3" destOrd="0" parTransId="{0FB7E2CA-5F94-451D-BA1B-FCAA8A56267B}" sibTransId="{A8E0B809-8D23-4E03-8424-EF6E15D2BF64}"/>
    <dgm:cxn modelId="{5A4A6E64-FCBE-49AF-B666-2E6DB44B9845}" type="presOf" srcId="{E9DD3036-6680-449B-8BEE-A3BA769188CF}" destId="{4EC5EB7B-6E83-40C5-953A-111DE8FD4647}" srcOrd="0" destOrd="0" presId="urn:microsoft.com/office/officeart/2005/8/layout/hierarchy6"/>
    <dgm:cxn modelId="{55364D48-1047-44C0-B8E3-BC20A76B8792}" type="presOf" srcId="{0FB7E2CA-5F94-451D-BA1B-FCAA8A56267B}" destId="{70B2AA8E-A7AC-48AD-AE39-B8FEB0FF0CF5}" srcOrd="0" destOrd="0" presId="urn:microsoft.com/office/officeart/2005/8/layout/hierarchy6"/>
    <dgm:cxn modelId="{DE377848-6159-4DF6-BFAF-E24A5C44F950}" type="presOf" srcId="{AD262457-EAFB-4090-8314-D2004BBC5D12}" destId="{9BFE369C-1BDC-4432-B85E-A5338D4C5446}" srcOrd="0" destOrd="0" presId="urn:microsoft.com/office/officeart/2005/8/layout/hierarchy6"/>
    <dgm:cxn modelId="{3F8AA26A-1981-4440-BFFA-14701756EA14}" type="presOf" srcId="{362449BA-1BD1-45B9-B390-59ECCEB0B8C5}" destId="{A071ED96-15F7-4D11-8E17-7A4CB92C86CC}" srcOrd="0" destOrd="0" presId="urn:microsoft.com/office/officeart/2005/8/layout/hierarchy6"/>
    <dgm:cxn modelId="{4A48046C-507A-43C8-BFC8-C726D8A97EC5}" type="presOf" srcId="{A1EDD8E3-DE64-4109-A315-EC4AF3EFBDF9}" destId="{4597CD74-35D7-49AC-9E6A-265EA89C1EE6}" srcOrd="0" destOrd="0" presId="urn:microsoft.com/office/officeart/2005/8/layout/hierarchy6"/>
    <dgm:cxn modelId="{23069F6C-DD5F-4930-AFB0-A02DF769D3DB}" type="presOf" srcId="{EBA57334-A35A-42DA-A053-EB90E096AAD5}" destId="{2D132AAB-4394-4A62-A5F9-716780EAE8FC}" srcOrd="1" destOrd="0" presId="urn:microsoft.com/office/officeart/2005/8/layout/hierarchy6"/>
    <dgm:cxn modelId="{709C2E72-C41D-4D9F-AED6-29EC275F97AC}" srcId="{066F54AE-D45A-4EBF-867E-3B254CEFA451}" destId="{26CCEA62-7C71-4380-9789-BDDBDDE9A2A6}" srcOrd="1" destOrd="0" parTransId="{AD262457-EAFB-4090-8314-D2004BBC5D12}" sibTransId="{B884979F-6F68-4AF2-AFFA-BCCCCC032FF0}"/>
    <dgm:cxn modelId="{52DB167B-EB6D-4833-A9CF-9AD433F357C7}" srcId="{DDAB7BCA-2B65-4D3C-B691-D59FBEAE983A}" destId="{B58EDAAD-FAC4-44AF-BF5C-BC6891CBBCDD}" srcOrd="1" destOrd="0" parTransId="{A1EDD8E3-DE64-4109-A315-EC4AF3EFBDF9}" sibTransId="{002732AA-6F85-49C2-92FA-3C108F4C864F}"/>
    <dgm:cxn modelId="{C1804280-4FAC-4C13-816C-E669205AB511}" type="presOf" srcId="{04C1D48E-AEBE-46BD-81FE-D7C1356953B1}" destId="{70695331-9E5E-4874-9D1D-F2A30ADA72DB}" srcOrd="0" destOrd="0" presId="urn:microsoft.com/office/officeart/2005/8/layout/hierarchy6"/>
    <dgm:cxn modelId="{54A14C8A-9C90-43A1-8767-E7440032AF22}" type="presOf" srcId="{3016D1DC-E973-480A-9A8C-420870819C88}" destId="{9CFDF73C-4B33-4A19-8F1C-C6B163C718E8}" srcOrd="0" destOrd="0" presId="urn:microsoft.com/office/officeart/2005/8/layout/hierarchy6"/>
    <dgm:cxn modelId="{33AD3D96-616D-4969-8B0A-28CAAEE5527D}" srcId="{DDAB7BCA-2B65-4D3C-B691-D59FBEAE983A}" destId="{066F54AE-D45A-4EBF-867E-3B254CEFA451}" srcOrd="0" destOrd="0" parTransId="{D151DEE4-4973-49D9-B47E-84305E1CDA16}" sibTransId="{DB5C3B11-DF54-4EC3-93F3-2B9C65BE0AE9}"/>
    <dgm:cxn modelId="{7E4094A6-DF9E-4669-AC1F-822768D42364}" type="presOf" srcId="{71C8A414-8850-4721-BCF3-EA480419C671}" destId="{3DC9938E-7C44-4DE3-9E18-A93A6129F203}" srcOrd="1" destOrd="0" presId="urn:microsoft.com/office/officeart/2005/8/layout/hierarchy6"/>
    <dgm:cxn modelId="{9985E5A7-DCB0-418E-ABEF-F8BD39911426}" type="presOf" srcId="{EBA57334-A35A-42DA-A053-EB90E096AAD5}" destId="{3C9F1AF2-56DC-4F97-A497-F9F728226198}" srcOrd="0" destOrd="0" presId="urn:microsoft.com/office/officeart/2005/8/layout/hierarchy6"/>
    <dgm:cxn modelId="{1A67CFB2-589C-4FFF-9CA6-C286B8E4970B}" type="presOf" srcId="{A5E9B643-6096-44B3-ACE0-5C4790C03535}" destId="{FDA6B88B-D772-457D-9717-A2666EC535B7}" srcOrd="0" destOrd="0" presId="urn:microsoft.com/office/officeart/2005/8/layout/hierarchy6"/>
    <dgm:cxn modelId="{070412B6-7C7E-4B57-8AD1-3166A5B537FD}" srcId="{362449BA-1BD1-45B9-B390-59ECCEB0B8C5}" destId="{A5E9B643-6096-44B3-ACE0-5C4790C03535}" srcOrd="2" destOrd="0" parTransId="{E0AA2F9F-1A68-4B1A-8605-00E5F323C2FA}" sibTransId="{17329BD3-573A-49F1-BDCA-CEF4C68258CA}"/>
    <dgm:cxn modelId="{D90FBFBF-2651-4246-B1DE-2F19C41D0DA8}" type="presOf" srcId="{D151DEE4-4973-49D9-B47E-84305E1CDA16}" destId="{A8544A9D-85A3-47E3-8DC4-1E350D96D672}" srcOrd="0" destOrd="0" presId="urn:microsoft.com/office/officeart/2005/8/layout/hierarchy6"/>
    <dgm:cxn modelId="{F5D0CAC3-3A3F-4285-9FFD-F9A632283A98}" type="presOf" srcId="{066F54AE-D45A-4EBF-867E-3B254CEFA451}" destId="{8EC8A9F6-8A09-4457-B107-0AED8FF529DD}" srcOrd="0" destOrd="0" presId="urn:microsoft.com/office/officeart/2005/8/layout/hierarchy6"/>
    <dgm:cxn modelId="{8ADCD1C9-820A-464C-A850-CD3AB2629099}" type="presOf" srcId="{71C8A414-8850-4721-BCF3-EA480419C671}" destId="{83A061AC-2FF3-453A-A748-E05261D25DFA}" srcOrd="0" destOrd="0" presId="urn:microsoft.com/office/officeart/2005/8/layout/hierarchy6"/>
    <dgm:cxn modelId="{EBC786D5-27A0-439C-9A92-0E3D5A32F587}" srcId="{066F54AE-D45A-4EBF-867E-3B254CEFA451}" destId="{92179799-7A78-4B18-96BD-7945AE3F0081}" srcOrd="2" destOrd="0" parTransId="{8366E203-B61E-4D0E-96D6-1290EC00008C}" sibTransId="{5742A752-A0AF-41C6-BDC3-65BB884DD48A}"/>
    <dgm:cxn modelId="{15EFCBDA-5FAD-45DA-80DE-086F279AA5FE}" type="presOf" srcId="{681B6916-8EB9-408E-8C70-546CB3256DE2}" destId="{DA53C6F3-3166-46A0-BA4F-7F9B06EA18B6}" srcOrd="0" destOrd="0" presId="urn:microsoft.com/office/officeart/2005/8/layout/hierarchy6"/>
    <dgm:cxn modelId="{2DD041DC-5B15-4D5B-94DB-F424ABF4592D}" srcId="{362449BA-1BD1-45B9-B390-59ECCEB0B8C5}" destId="{71C8A414-8850-4721-BCF3-EA480419C671}" srcOrd="1" destOrd="0" parTransId="{F232057F-8716-46B7-88C9-83B7A64C546A}" sibTransId="{CF74BDD4-2962-4956-96F7-EBA213169329}"/>
    <dgm:cxn modelId="{31129EE4-0F92-4F8A-8E54-D78916AFF20B}" srcId="{362449BA-1BD1-45B9-B390-59ECCEB0B8C5}" destId="{EBA57334-A35A-42DA-A053-EB90E096AAD5}" srcOrd="3" destOrd="0" parTransId="{30F5CBB0-1AD7-4F78-9FF9-2AE95804A8F6}" sibTransId="{EBEAB2B9-C2B3-47C8-A007-DDC27F831F44}"/>
    <dgm:cxn modelId="{69C6A3EB-E8E2-484F-9571-EB86857B1E31}" type="presOf" srcId="{8366E203-B61E-4D0E-96D6-1290EC00008C}" destId="{A2251258-C46D-4CE9-B3AE-B8EEAD706E01}" srcOrd="0" destOrd="0" presId="urn:microsoft.com/office/officeart/2005/8/layout/hierarchy6"/>
    <dgm:cxn modelId="{7BB03FFA-7215-4F06-A39D-E62F84DD7445}" type="presOf" srcId="{A5E9B643-6096-44B3-ACE0-5C4790C03535}" destId="{D95F9360-B2F6-4AAA-9A2E-E9531405A233}" srcOrd="1" destOrd="0" presId="urn:microsoft.com/office/officeart/2005/8/layout/hierarchy6"/>
    <dgm:cxn modelId="{D4FA0DFB-2BAF-4674-B893-C9A79330F47D}" type="presOf" srcId="{26CCEA62-7C71-4380-9789-BDDBDDE9A2A6}" destId="{5964FD7A-24BA-49EA-A42F-8894C985C372}" srcOrd="0" destOrd="0" presId="urn:microsoft.com/office/officeart/2005/8/layout/hierarchy6"/>
    <dgm:cxn modelId="{DD1BA138-6813-4393-98BE-960D7D2345B5}" type="presParOf" srcId="{A071ED96-15F7-4D11-8E17-7A4CB92C86CC}" destId="{D0E7B9D2-14EA-461D-9BC7-8A012A5768CF}" srcOrd="0" destOrd="0" presId="urn:microsoft.com/office/officeart/2005/8/layout/hierarchy6"/>
    <dgm:cxn modelId="{49BF761B-8BCD-4E1F-A10B-3F7B52CC8CB9}" type="presParOf" srcId="{D0E7B9D2-14EA-461D-9BC7-8A012A5768CF}" destId="{8E3404EF-5AF3-4703-9706-AA04B12A1D94}" srcOrd="0" destOrd="0" presId="urn:microsoft.com/office/officeart/2005/8/layout/hierarchy6"/>
    <dgm:cxn modelId="{011EB1EB-22C8-4939-8118-6F675D99DA9A}" type="presParOf" srcId="{D0E7B9D2-14EA-461D-9BC7-8A012A5768CF}" destId="{C6AA9E14-2A44-409F-9ADE-74E4650A11C3}" srcOrd="1" destOrd="0" presId="urn:microsoft.com/office/officeart/2005/8/layout/hierarchy6"/>
    <dgm:cxn modelId="{F3B52C1E-C9A7-4092-8E03-642DC6EB8F05}" type="presParOf" srcId="{C6AA9E14-2A44-409F-9ADE-74E4650A11C3}" destId="{C7C3FF7F-1998-4EE9-9E2A-22B04F200232}" srcOrd="0" destOrd="0" presId="urn:microsoft.com/office/officeart/2005/8/layout/hierarchy6"/>
    <dgm:cxn modelId="{BEA9923A-0058-4C3A-B1E1-D6BFB4D076D6}" type="presParOf" srcId="{C7C3FF7F-1998-4EE9-9E2A-22B04F200232}" destId="{9276C6AC-460B-4F11-933C-9B0D69917FF4}" srcOrd="0" destOrd="0" presId="urn:microsoft.com/office/officeart/2005/8/layout/hierarchy6"/>
    <dgm:cxn modelId="{DDD25B54-3390-477C-A865-01613FB4458F}" type="presParOf" srcId="{C7C3FF7F-1998-4EE9-9E2A-22B04F200232}" destId="{CA7F6994-D939-4472-8608-7A4F73FD9884}" srcOrd="1" destOrd="0" presId="urn:microsoft.com/office/officeart/2005/8/layout/hierarchy6"/>
    <dgm:cxn modelId="{05D8F21D-2D4E-4887-AC33-57B78F89EDD2}" type="presParOf" srcId="{CA7F6994-D939-4472-8608-7A4F73FD9884}" destId="{A8544A9D-85A3-47E3-8DC4-1E350D96D672}" srcOrd="0" destOrd="0" presId="urn:microsoft.com/office/officeart/2005/8/layout/hierarchy6"/>
    <dgm:cxn modelId="{E801B4D0-1E72-4B12-BBD6-41FC512A0A20}" type="presParOf" srcId="{CA7F6994-D939-4472-8608-7A4F73FD9884}" destId="{D6DF7151-3156-421D-BD47-C87570925DD1}" srcOrd="1" destOrd="0" presId="urn:microsoft.com/office/officeart/2005/8/layout/hierarchy6"/>
    <dgm:cxn modelId="{7897BD82-DEC0-4FAE-ADB2-F15AA9FFF508}" type="presParOf" srcId="{D6DF7151-3156-421D-BD47-C87570925DD1}" destId="{8EC8A9F6-8A09-4457-B107-0AED8FF529DD}" srcOrd="0" destOrd="0" presId="urn:microsoft.com/office/officeart/2005/8/layout/hierarchy6"/>
    <dgm:cxn modelId="{AF683010-C173-4508-BDA4-924BD6268F24}" type="presParOf" srcId="{D6DF7151-3156-421D-BD47-C87570925DD1}" destId="{8C418970-70F4-40D9-849D-B8B192D57459}" srcOrd="1" destOrd="0" presId="urn:microsoft.com/office/officeart/2005/8/layout/hierarchy6"/>
    <dgm:cxn modelId="{F318B78F-0BF7-4DD1-912A-95043192FEB0}" type="presParOf" srcId="{8C418970-70F4-40D9-849D-B8B192D57459}" destId="{9CFDF73C-4B33-4A19-8F1C-C6B163C718E8}" srcOrd="0" destOrd="0" presId="urn:microsoft.com/office/officeart/2005/8/layout/hierarchy6"/>
    <dgm:cxn modelId="{E1FFF7E2-4E7C-434E-B1E6-2DFF672855BC}" type="presParOf" srcId="{8C418970-70F4-40D9-849D-B8B192D57459}" destId="{6B03077C-8B5D-4637-BCA7-3EF5D72CB250}" srcOrd="1" destOrd="0" presId="urn:microsoft.com/office/officeart/2005/8/layout/hierarchy6"/>
    <dgm:cxn modelId="{EAF3F287-D2CF-4B27-AC3A-FD756E867CFC}" type="presParOf" srcId="{6B03077C-8B5D-4637-BCA7-3EF5D72CB250}" destId="{DA53C6F3-3166-46A0-BA4F-7F9B06EA18B6}" srcOrd="0" destOrd="0" presId="urn:microsoft.com/office/officeart/2005/8/layout/hierarchy6"/>
    <dgm:cxn modelId="{BC00C03A-94A4-4F4E-8559-53D4C6B4789A}" type="presParOf" srcId="{6B03077C-8B5D-4637-BCA7-3EF5D72CB250}" destId="{4911C6CF-E35C-476F-9D56-6765EE0FE667}" srcOrd="1" destOrd="0" presId="urn:microsoft.com/office/officeart/2005/8/layout/hierarchy6"/>
    <dgm:cxn modelId="{30FC736E-6B6F-4AD2-B082-5FCC761094B8}" type="presParOf" srcId="{8C418970-70F4-40D9-849D-B8B192D57459}" destId="{9BFE369C-1BDC-4432-B85E-A5338D4C5446}" srcOrd="2" destOrd="0" presId="urn:microsoft.com/office/officeart/2005/8/layout/hierarchy6"/>
    <dgm:cxn modelId="{5AD58B81-2E01-4DEC-9723-548ABA61AB3F}" type="presParOf" srcId="{8C418970-70F4-40D9-849D-B8B192D57459}" destId="{D0FA549B-F54C-4765-9099-E45BB1DE456F}" srcOrd="3" destOrd="0" presId="urn:microsoft.com/office/officeart/2005/8/layout/hierarchy6"/>
    <dgm:cxn modelId="{AC3E103A-4AD8-4FF3-8DB7-4A3662AC9554}" type="presParOf" srcId="{D0FA549B-F54C-4765-9099-E45BB1DE456F}" destId="{5964FD7A-24BA-49EA-A42F-8894C985C372}" srcOrd="0" destOrd="0" presId="urn:microsoft.com/office/officeart/2005/8/layout/hierarchy6"/>
    <dgm:cxn modelId="{79D6E48E-4CAB-4BE8-9237-54CD1BD088E9}" type="presParOf" srcId="{D0FA549B-F54C-4765-9099-E45BB1DE456F}" destId="{F4248B7D-FA0B-4933-AFD9-3E5FC88162B8}" srcOrd="1" destOrd="0" presId="urn:microsoft.com/office/officeart/2005/8/layout/hierarchy6"/>
    <dgm:cxn modelId="{AC9A5D97-1F39-489E-8495-DA3E24EF334E}" type="presParOf" srcId="{8C418970-70F4-40D9-849D-B8B192D57459}" destId="{A2251258-C46D-4CE9-B3AE-B8EEAD706E01}" srcOrd="4" destOrd="0" presId="urn:microsoft.com/office/officeart/2005/8/layout/hierarchy6"/>
    <dgm:cxn modelId="{30C421C9-852F-4B2C-BDDD-B8583128673B}" type="presParOf" srcId="{8C418970-70F4-40D9-849D-B8B192D57459}" destId="{F44A07B8-4FF1-483F-BEC2-DF6CA0087FB5}" srcOrd="5" destOrd="0" presId="urn:microsoft.com/office/officeart/2005/8/layout/hierarchy6"/>
    <dgm:cxn modelId="{2CC5DC5B-9FCC-4B51-8F82-D5B35AAC1D07}" type="presParOf" srcId="{F44A07B8-4FF1-483F-BEC2-DF6CA0087FB5}" destId="{6A8137F7-B844-44A4-8C5D-2D20B2E77581}" srcOrd="0" destOrd="0" presId="urn:microsoft.com/office/officeart/2005/8/layout/hierarchy6"/>
    <dgm:cxn modelId="{5B21CDF3-1C46-4739-9B6B-08916A5ACBFB}" type="presParOf" srcId="{F44A07B8-4FF1-483F-BEC2-DF6CA0087FB5}" destId="{03104146-09D8-4ED0-8851-1D999A860BCF}" srcOrd="1" destOrd="0" presId="urn:microsoft.com/office/officeart/2005/8/layout/hierarchy6"/>
    <dgm:cxn modelId="{C81796B1-8C18-4842-A003-31D2258F00E9}" type="presParOf" srcId="{8C418970-70F4-40D9-849D-B8B192D57459}" destId="{70B2AA8E-A7AC-48AD-AE39-B8FEB0FF0CF5}" srcOrd="6" destOrd="0" presId="urn:microsoft.com/office/officeart/2005/8/layout/hierarchy6"/>
    <dgm:cxn modelId="{2D79920B-EC51-4760-8C34-F92F1265946B}" type="presParOf" srcId="{8C418970-70F4-40D9-849D-B8B192D57459}" destId="{2FE968B2-D373-49C0-8292-446FF0B6896D}" srcOrd="7" destOrd="0" presId="urn:microsoft.com/office/officeart/2005/8/layout/hierarchy6"/>
    <dgm:cxn modelId="{5C49EF9B-5EFB-4FC6-92B9-AFB4F96D4DBC}" type="presParOf" srcId="{2FE968B2-D373-49C0-8292-446FF0B6896D}" destId="{4EC5EB7B-6E83-40C5-953A-111DE8FD4647}" srcOrd="0" destOrd="0" presId="urn:microsoft.com/office/officeart/2005/8/layout/hierarchy6"/>
    <dgm:cxn modelId="{F58B3603-B86E-4E51-9773-326FF5B5A987}" type="presParOf" srcId="{2FE968B2-D373-49C0-8292-446FF0B6896D}" destId="{766213A3-471B-4808-87C4-681936344B41}" srcOrd="1" destOrd="0" presId="urn:microsoft.com/office/officeart/2005/8/layout/hierarchy6"/>
    <dgm:cxn modelId="{55BEA251-7F11-464C-BCD6-5B8B64D6067E}" type="presParOf" srcId="{CA7F6994-D939-4472-8608-7A4F73FD9884}" destId="{4597CD74-35D7-49AC-9E6A-265EA89C1EE6}" srcOrd="2" destOrd="0" presId="urn:microsoft.com/office/officeart/2005/8/layout/hierarchy6"/>
    <dgm:cxn modelId="{9785B7D1-42E0-4708-9ECB-C6075D7539B0}" type="presParOf" srcId="{CA7F6994-D939-4472-8608-7A4F73FD9884}" destId="{0ECDD80A-4F2C-49F1-BA5E-D2F13392A238}" srcOrd="3" destOrd="0" presId="urn:microsoft.com/office/officeart/2005/8/layout/hierarchy6"/>
    <dgm:cxn modelId="{58264956-BE12-42C3-8BBB-A4FE72CAB76D}" type="presParOf" srcId="{0ECDD80A-4F2C-49F1-BA5E-D2F13392A238}" destId="{F9C36BB6-84D2-4744-9FA6-2D63E2D72434}" srcOrd="0" destOrd="0" presId="urn:microsoft.com/office/officeart/2005/8/layout/hierarchy6"/>
    <dgm:cxn modelId="{62B058ED-3616-47B9-9305-F4C058376724}" type="presParOf" srcId="{0ECDD80A-4F2C-49F1-BA5E-D2F13392A238}" destId="{3D5FED93-E314-42E5-97FE-58DA0C074D05}" srcOrd="1" destOrd="0" presId="urn:microsoft.com/office/officeart/2005/8/layout/hierarchy6"/>
    <dgm:cxn modelId="{4855F8A2-0FC0-41E9-BBE3-FC74FC5F3D62}" type="presParOf" srcId="{CA7F6994-D939-4472-8608-7A4F73FD9884}" destId="{9DD316BC-A9D2-476D-A238-B6C11FB5B9BD}" srcOrd="4" destOrd="0" presId="urn:microsoft.com/office/officeart/2005/8/layout/hierarchy6"/>
    <dgm:cxn modelId="{DE8AA61E-73EA-4F48-9B5A-EFE71FA84EFA}" type="presParOf" srcId="{CA7F6994-D939-4472-8608-7A4F73FD9884}" destId="{77F0ADE5-CA9E-486B-917B-97478638EC3A}" srcOrd="5" destOrd="0" presId="urn:microsoft.com/office/officeart/2005/8/layout/hierarchy6"/>
    <dgm:cxn modelId="{F14F85FB-8C32-418D-8A1B-0E88E20A05B7}" type="presParOf" srcId="{77F0ADE5-CA9E-486B-917B-97478638EC3A}" destId="{70695331-9E5E-4874-9D1D-F2A30ADA72DB}" srcOrd="0" destOrd="0" presId="urn:microsoft.com/office/officeart/2005/8/layout/hierarchy6"/>
    <dgm:cxn modelId="{24D589F2-A8B6-41B3-92E9-74FA79127089}" type="presParOf" srcId="{77F0ADE5-CA9E-486B-917B-97478638EC3A}" destId="{928785BC-FC98-4F13-8917-D919DE65EB0C}" srcOrd="1" destOrd="0" presId="urn:microsoft.com/office/officeart/2005/8/layout/hierarchy6"/>
    <dgm:cxn modelId="{148D2CA3-AA3B-453B-9967-C18A126ED6A8}" type="presParOf" srcId="{A071ED96-15F7-4D11-8E17-7A4CB92C86CC}" destId="{4092C593-00F5-4B74-BA4D-798AB958DA41}" srcOrd="1" destOrd="0" presId="urn:microsoft.com/office/officeart/2005/8/layout/hierarchy6"/>
    <dgm:cxn modelId="{B990CB03-2122-48A8-815B-2A75FAEEED0B}" type="presParOf" srcId="{4092C593-00F5-4B74-BA4D-798AB958DA41}" destId="{215E14B1-98E8-4F65-BFEB-A29DBEBE6057}" srcOrd="0" destOrd="0" presId="urn:microsoft.com/office/officeart/2005/8/layout/hierarchy6"/>
    <dgm:cxn modelId="{6373DB98-3FCC-4572-9C65-A16CC5065466}" type="presParOf" srcId="{215E14B1-98E8-4F65-BFEB-A29DBEBE6057}" destId="{83A061AC-2FF3-453A-A748-E05261D25DFA}" srcOrd="0" destOrd="0" presId="urn:microsoft.com/office/officeart/2005/8/layout/hierarchy6"/>
    <dgm:cxn modelId="{B36BC9DC-D010-427F-B3C2-94FB618F88A2}" type="presParOf" srcId="{215E14B1-98E8-4F65-BFEB-A29DBEBE6057}" destId="{3DC9938E-7C44-4DE3-9E18-A93A6129F203}" srcOrd="1" destOrd="0" presId="urn:microsoft.com/office/officeart/2005/8/layout/hierarchy6"/>
    <dgm:cxn modelId="{9FBDFDC9-75B8-4074-B6F2-1416C6BD00A8}" type="presParOf" srcId="{4092C593-00F5-4B74-BA4D-798AB958DA41}" destId="{B1424F38-96D6-4382-951F-17CCA59683CD}" srcOrd="1" destOrd="0" presId="urn:microsoft.com/office/officeart/2005/8/layout/hierarchy6"/>
    <dgm:cxn modelId="{E8D8703A-8212-42DE-B0E7-09BBE979FA1F}" type="presParOf" srcId="{B1424F38-96D6-4382-951F-17CCA59683CD}" destId="{C744DA43-0B11-4F0A-A165-97CE2CB9C711}" srcOrd="0" destOrd="0" presId="urn:microsoft.com/office/officeart/2005/8/layout/hierarchy6"/>
    <dgm:cxn modelId="{3903F2FC-233D-465A-8AB4-00A8FC21D52B}" type="presParOf" srcId="{4092C593-00F5-4B74-BA4D-798AB958DA41}" destId="{C8A95AD1-1E5C-431B-9C7B-93BE7ED169A2}" srcOrd="2" destOrd="0" presId="urn:microsoft.com/office/officeart/2005/8/layout/hierarchy6"/>
    <dgm:cxn modelId="{952FCB44-387F-4042-A6BD-7CEA4971E85F}" type="presParOf" srcId="{C8A95AD1-1E5C-431B-9C7B-93BE7ED169A2}" destId="{FDA6B88B-D772-457D-9717-A2666EC535B7}" srcOrd="0" destOrd="0" presId="urn:microsoft.com/office/officeart/2005/8/layout/hierarchy6"/>
    <dgm:cxn modelId="{FFD66943-02A0-4BC5-A454-268E1E767102}" type="presParOf" srcId="{C8A95AD1-1E5C-431B-9C7B-93BE7ED169A2}" destId="{D95F9360-B2F6-4AAA-9A2E-E9531405A233}" srcOrd="1" destOrd="0" presId="urn:microsoft.com/office/officeart/2005/8/layout/hierarchy6"/>
    <dgm:cxn modelId="{D9F2C678-9A43-49B8-8E6C-DE79ED791258}" type="presParOf" srcId="{4092C593-00F5-4B74-BA4D-798AB958DA41}" destId="{8E7A6F1B-33C5-4AF0-B466-D4426D43DCBD}" srcOrd="3" destOrd="0" presId="urn:microsoft.com/office/officeart/2005/8/layout/hierarchy6"/>
    <dgm:cxn modelId="{BB28323B-5B26-47DB-B650-C0E972FB7E88}" type="presParOf" srcId="{8E7A6F1B-33C5-4AF0-B466-D4426D43DCBD}" destId="{888CB823-EFC1-4B8E-AC99-9B5EB1275102}" srcOrd="0" destOrd="0" presId="urn:microsoft.com/office/officeart/2005/8/layout/hierarchy6"/>
    <dgm:cxn modelId="{563DB078-4906-4530-8035-85B0AFB2CBA7}" type="presParOf" srcId="{4092C593-00F5-4B74-BA4D-798AB958DA41}" destId="{767318F4-C100-4161-B015-069B8CD7C284}" srcOrd="4" destOrd="0" presId="urn:microsoft.com/office/officeart/2005/8/layout/hierarchy6"/>
    <dgm:cxn modelId="{9142F0A0-D414-43F5-AFAF-8BDABFE94FC5}" type="presParOf" srcId="{767318F4-C100-4161-B015-069B8CD7C284}" destId="{3C9F1AF2-56DC-4F97-A497-F9F728226198}" srcOrd="0" destOrd="0" presId="urn:microsoft.com/office/officeart/2005/8/layout/hierarchy6"/>
    <dgm:cxn modelId="{843F32E5-49F7-4B18-84AD-6C833C5036EA}" type="presParOf" srcId="{767318F4-C100-4161-B015-069B8CD7C284}" destId="{2D132AAB-4394-4A62-A5F9-716780EAE8FC}"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6B88B-D772-457D-9717-A2666EC535B7}">
      <dsp:nvSpPr>
        <dsp:cNvPr id="0" name=""/>
        <dsp:cNvSpPr/>
      </dsp:nvSpPr>
      <dsp:spPr>
        <a:xfrm>
          <a:off x="0" y="2538513"/>
          <a:ext cx="11237913" cy="169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Assign CVE IDs at this level</a:t>
          </a:r>
        </a:p>
      </dsp:txBody>
      <dsp:txXfrm>
        <a:off x="0" y="2538513"/>
        <a:ext cx="3371373" cy="1696661"/>
      </dsp:txXfrm>
    </dsp:sp>
    <dsp:sp modelId="{83A061AC-2FF3-453A-A748-E05261D25DFA}">
      <dsp:nvSpPr>
        <dsp:cNvPr id="0" name=""/>
        <dsp:cNvSpPr/>
      </dsp:nvSpPr>
      <dsp:spPr>
        <a:xfrm>
          <a:off x="0" y="559075"/>
          <a:ext cx="11237913" cy="169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 Split per Product</a:t>
          </a:r>
        </a:p>
      </dsp:txBody>
      <dsp:txXfrm>
        <a:off x="0" y="559075"/>
        <a:ext cx="3371373" cy="1696661"/>
      </dsp:txXfrm>
    </dsp:sp>
    <dsp:sp modelId="{9276C6AC-460B-4F11-933C-9B0D69917FF4}">
      <dsp:nvSpPr>
        <dsp:cNvPr id="0" name=""/>
        <dsp:cNvSpPr/>
      </dsp:nvSpPr>
      <dsp:spPr>
        <a:xfrm>
          <a:off x="6131850" y="700463"/>
          <a:ext cx="2120826" cy="1413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Vulnerability affects all browsers</a:t>
          </a:r>
        </a:p>
      </dsp:txBody>
      <dsp:txXfrm>
        <a:off x="6173261" y="741874"/>
        <a:ext cx="2038004" cy="1331062"/>
      </dsp:txXfrm>
    </dsp:sp>
    <dsp:sp modelId="{A8544A9D-85A3-47E3-8DC4-1E350D96D672}">
      <dsp:nvSpPr>
        <dsp:cNvPr id="0" name=""/>
        <dsp:cNvSpPr/>
      </dsp:nvSpPr>
      <dsp:spPr>
        <a:xfrm>
          <a:off x="4435189" y="2114348"/>
          <a:ext cx="2757074" cy="565553"/>
        </a:xfrm>
        <a:custGeom>
          <a:avLst/>
          <a:gdLst/>
          <a:ahLst/>
          <a:cxnLst/>
          <a:rect l="0" t="0" r="0" b="0"/>
          <a:pathLst>
            <a:path>
              <a:moveTo>
                <a:pt x="2757074" y="0"/>
              </a:moveTo>
              <a:lnTo>
                <a:pt x="2757074" y="282776"/>
              </a:lnTo>
              <a:lnTo>
                <a:pt x="0" y="282776"/>
              </a:lnTo>
              <a:lnTo>
                <a:pt x="0" y="5655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8A9F6-8A09-4457-B107-0AED8FF529DD}">
      <dsp:nvSpPr>
        <dsp:cNvPr id="0" name=""/>
        <dsp:cNvSpPr/>
      </dsp:nvSpPr>
      <dsp:spPr>
        <a:xfrm>
          <a:off x="3374776" y="2679901"/>
          <a:ext cx="2120826" cy="1413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Chromium</a:t>
          </a:r>
        </a:p>
      </dsp:txBody>
      <dsp:txXfrm>
        <a:off x="3416187" y="2721312"/>
        <a:ext cx="2038004" cy="1331062"/>
      </dsp:txXfrm>
    </dsp:sp>
    <dsp:sp modelId="{4597CD74-35D7-49AC-9E6A-265EA89C1EE6}">
      <dsp:nvSpPr>
        <dsp:cNvPr id="0" name=""/>
        <dsp:cNvSpPr/>
      </dsp:nvSpPr>
      <dsp:spPr>
        <a:xfrm>
          <a:off x="7146544" y="2114348"/>
          <a:ext cx="91440" cy="565553"/>
        </a:xfrm>
        <a:custGeom>
          <a:avLst/>
          <a:gdLst/>
          <a:ahLst/>
          <a:cxnLst/>
          <a:rect l="0" t="0" r="0" b="0"/>
          <a:pathLst>
            <a:path>
              <a:moveTo>
                <a:pt x="45720" y="0"/>
              </a:moveTo>
              <a:lnTo>
                <a:pt x="45720" y="5655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C36BB6-84D2-4744-9FA6-2D63E2D72434}">
      <dsp:nvSpPr>
        <dsp:cNvPr id="0" name=""/>
        <dsp:cNvSpPr/>
      </dsp:nvSpPr>
      <dsp:spPr>
        <a:xfrm>
          <a:off x="6131850" y="2679901"/>
          <a:ext cx="2120826" cy="1413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Internet Explorer</a:t>
          </a:r>
        </a:p>
      </dsp:txBody>
      <dsp:txXfrm>
        <a:off x="6173261" y="2721312"/>
        <a:ext cx="2038004" cy="1331062"/>
      </dsp:txXfrm>
    </dsp:sp>
    <dsp:sp modelId="{9DD316BC-A9D2-476D-A238-B6C11FB5B9BD}">
      <dsp:nvSpPr>
        <dsp:cNvPr id="0" name=""/>
        <dsp:cNvSpPr/>
      </dsp:nvSpPr>
      <dsp:spPr>
        <a:xfrm>
          <a:off x="7192264" y="2114348"/>
          <a:ext cx="2757074" cy="565553"/>
        </a:xfrm>
        <a:custGeom>
          <a:avLst/>
          <a:gdLst/>
          <a:ahLst/>
          <a:cxnLst/>
          <a:rect l="0" t="0" r="0" b="0"/>
          <a:pathLst>
            <a:path>
              <a:moveTo>
                <a:pt x="0" y="0"/>
              </a:moveTo>
              <a:lnTo>
                <a:pt x="0" y="282776"/>
              </a:lnTo>
              <a:lnTo>
                <a:pt x="2757074" y="282776"/>
              </a:lnTo>
              <a:lnTo>
                <a:pt x="2757074" y="5655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695331-9E5E-4874-9D1D-F2A30ADA72DB}">
      <dsp:nvSpPr>
        <dsp:cNvPr id="0" name=""/>
        <dsp:cNvSpPr/>
      </dsp:nvSpPr>
      <dsp:spPr>
        <a:xfrm>
          <a:off x="8888925" y="2679901"/>
          <a:ext cx="2120826" cy="1413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Firefox</a:t>
          </a:r>
        </a:p>
      </dsp:txBody>
      <dsp:txXfrm>
        <a:off x="8930336" y="2721312"/>
        <a:ext cx="2038004" cy="1331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F1AF2-56DC-4F97-A497-F9F728226198}">
      <dsp:nvSpPr>
        <dsp:cNvPr id="0" name=""/>
        <dsp:cNvSpPr/>
      </dsp:nvSpPr>
      <dsp:spPr>
        <a:xfrm>
          <a:off x="0" y="3130954"/>
          <a:ext cx="11237913" cy="1100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Shared Code; Merge into One</a:t>
          </a:r>
        </a:p>
      </dsp:txBody>
      <dsp:txXfrm>
        <a:off x="0" y="3130954"/>
        <a:ext cx="3371373" cy="1100744"/>
      </dsp:txXfrm>
    </dsp:sp>
    <dsp:sp modelId="{FDA6B88B-D772-457D-9717-A2666EC535B7}">
      <dsp:nvSpPr>
        <dsp:cNvPr id="0" name=""/>
        <dsp:cNvSpPr/>
      </dsp:nvSpPr>
      <dsp:spPr>
        <a:xfrm>
          <a:off x="0" y="1846752"/>
          <a:ext cx="11237913" cy="1100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Assign CVE IDs at this level</a:t>
          </a:r>
        </a:p>
      </dsp:txBody>
      <dsp:txXfrm>
        <a:off x="0" y="1846752"/>
        <a:ext cx="3371373" cy="1100744"/>
      </dsp:txXfrm>
    </dsp:sp>
    <dsp:sp modelId="{83A061AC-2FF3-453A-A748-E05261D25DFA}">
      <dsp:nvSpPr>
        <dsp:cNvPr id="0" name=""/>
        <dsp:cNvSpPr/>
      </dsp:nvSpPr>
      <dsp:spPr>
        <a:xfrm>
          <a:off x="0" y="562550"/>
          <a:ext cx="11237913" cy="1100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 Split per Product unless the code is shared</a:t>
          </a:r>
        </a:p>
      </dsp:txBody>
      <dsp:txXfrm>
        <a:off x="0" y="562550"/>
        <a:ext cx="3371373" cy="1100744"/>
      </dsp:txXfrm>
    </dsp:sp>
    <dsp:sp modelId="{9276C6AC-460B-4F11-933C-9B0D69917FF4}">
      <dsp:nvSpPr>
        <dsp:cNvPr id="0" name=""/>
        <dsp:cNvSpPr/>
      </dsp:nvSpPr>
      <dsp:spPr>
        <a:xfrm>
          <a:off x="7845831" y="654279"/>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Vulnerability affects all browsers</a:t>
          </a:r>
        </a:p>
      </dsp:txBody>
      <dsp:txXfrm>
        <a:off x="7872697" y="681145"/>
        <a:ext cx="1322198" cy="863555"/>
      </dsp:txXfrm>
    </dsp:sp>
    <dsp:sp modelId="{A8544A9D-85A3-47E3-8DC4-1E350D96D672}">
      <dsp:nvSpPr>
        <dsp:cNvPr id="0" name=""/>
        <dsp:cNvSpPr/>
      </dsp:nvSpPr>
      <dsp:spPr>
        <a:xfrm>
          <a:off x="6745086" y="1571566"/>
          <a:ext cx="1788710" cy="366914"/>
        </a:xfrm>
        <a:custGeom>
          <a:avLst/>
          <a:gdLst/>
          <a:ahLst/>
          <a:cxnLst/>
          <a:rect l="0" t="0" r="0" b="0"/>
          <a:pathLst>
            <a:path>
              <a:moveTo>
                <a:pt x="1788710" y="0"/>
              </a:moveTo>
              <a:lnTo>
                <a:pt x="1788710" y="183457"/>
              </a:lnTo>
              <a:lnTo>
                <a:pt x="0" y="183457"/>
              </a:lnTo>
              <a:lnTo>
                <a:pt x="0" y="366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8A9F6-8A09-4457-B107-0AED8FF529DD}">
      <dsp:nvSpPr>
        <dsp:cNvPr id="0" name=""/>
        <dsp:cNvSpPr/>
      </dsp:nvSpPr>
      <dsp:spPr>
        <a:xfrm>
          <a:off x="6057121" y="1938481"/>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Chromium</a:t>
          </a:r>
        </a:p>
      </dsp:txBody>
      <dsp:txXfrm>
        <a:off x="6083987" y="1965347"/>
        <a:ext cx="1322198" cy="863555"/>
      </dsp:txXfrm>
    </dsp:sp>
    <dsp:sp modelId="{9CFDF73C-4B33-4A19-8F1C-C6B163C718E8}">
      <dsp:nvSpPr>
        <dsp:cNvPr id="0" name=""/>
        <dsp:cNvSpPr/>
      </dsp:nvSpPr>
      <dsp:spPr>
        <a:xfrm>
          <a:off x="4062021" y="2855768"/>
          <a:ext cx="2683065" cy="366914"/>
        </a:xfrm>
        <a:custGeom>
          <a:avLst/>
          <a:gdLst/>
          <a:ahLst/>
          <a:cxnLst/>
          <a:rect l="0" t="0" r="0" b="0"/>
          <a:pathLst>
            <a:path>
              <a:moveTo>
                <a:pt x="2683065" y="0"/>
              </a:moveTo>
              <a:lnTo>
                <a:pt x="2683065" y="183457"/>
              </a:lnTo>
              <a:lnTo>
                <a:pt x="0" y="183457"/>
              </a:lnTo>
              <a:lnTo>
                <a:pt x="0" y="366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53C6F3-3166-46A0-BA4F-7F9B06EA18B6}">
      <dsp:nvSpPr>
        <dsp:cNvPr id="0" name=""/>
        <dsp:cNvSpPr/>
      </dsp:nvSpPr>
      <dsp:spPr>
        <a:xfrm>
          <a:off x="3374055" y="3222683"/>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Chrome</a:t>
          </a:r>
        </a:p>
      </dsp:txBody>
      <dsp:txXfrm>
        <a:off x="3400921" y="3249549"/>
        <a:ext cx="1322198" cy="863555"/>
      </dsp:txXfrm>
    </dsp:sp>
    <dsp:sp modelId="{9BFE369C-1BDC-4432-B85E-A5338D4C5446}">
      <dsp:nvSpPr>
        <dsp:cNvPr id="0" name=""/>
        <dsp:cNvSpPr/>
      </dsp:nvSpPr>
      <dsp:spPr>
        <a:xfrm>
          <a:off x="5850731" y="2855768"/>
          <a:ext cx="894355" cy="366914"/>
        </a:xfrm>
        <a:custGeom>
          <a:avLst/>
          <a:gdLst/>
          <a:ahLst/>
          <a:cxnLst/>
          <a:rect l="0" t="0" r="0" b="0"/>
          <a:pathLst>
            <a:path>
              <a:moveTo>
                <a:pt x="894355" y="0"/>
              </a:moveTo>
              <a:lnTo>
                <a:pt x="894355" y="183457"/>
              </a:lnTo>
              <a:lnTo>
                <a:pt x="0" y="183457"/>
              </a:lnTo>
              <a:lnTo>
                <a:pt x="0" y="366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64FD7A-24BA-49EA-A42F-8894C985C372}">
      <dsp:nvSpPr>
        <dsp:cNvPr id="0" name=""/>
        <dsp:cNvSpPr/>
      </dsp:nvSpPr>
      <dsp:spPr>
        <a:xfrm>
          <a:off x="5162766" y="3222683"/>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Opera</a:t>
          </a:r>
        </a:p>
      </dsp:txBody>
      <dsp:txXfrm>
        <a:off x="5189632" y="3249549"/>
        <a:ext cx="1322198" cy="863555"/>
      </dsp:txXfrm>
    </dsp:sp>
    <dsp:sp modelId="{A2251258-C46D-4CE9-B3AE-B8EEAD706E01}">
      <dsp:nvSpPr>
        <dsp:cNvPr id="0" name=""/>
        <dsp:cNvSpPr/>
      </dsp:nvSpPr>
      <dsp:spPr>
        <a:xfrm>
          <a:off x="6745086" y="2855768"/>
          <a:ext cx="894355" cy="366914"/>
        </a:xfrm>
        <a:custGeom>
          <a:avLst/>
          <a:gdLst/>
          <a:ahLst/>
          <a:cxnLst/>
          <a:rect l="0" t="0" r="0" b="0"/>
          <a:pathLst>
            <a:path>
              <a:moveTo>
                <a:pt x="0" y="0"/>
              </a:moveTo>
              <a:lnTo>
                <a:pt x="0" y="183457"/>
              </a:lnTo>
              <a:lnTo>
                <a:pt x="894355" y="183457"/>
              </a:lnTo>
              <a:lnTo>
                <a:pt x="894355" y="366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8137F7-B844-44A4-8C5D-2D20B2E77581}">
      <dsp:nvSpPr>
        <dsp:cNvPr id="0" name=""/>
        <dsp:cNvSpPr/>
      </dsp:nvSpPr>
      <dsp:spPr>
        <a:xfrm>
          <a:off x="6951476" y="3222683"/>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Yandex</a:t>
          </a:r>
        </a:p>
      </dsp:txBody>
      <dsp:txXfrm>
        <a:off x="6978342" y="3249549"/>
        <a:ext cx="1322198" cy="863555"/>
      </dsp:txXfrm>
    </dsp:sp>
    <dsp:sp modelId="{70B2AA8E-A7AC-48AD-AE39-B8FEB0FF0CF5}">
      <dsp:nvSpPr>
        <dsp:cNvPr id="0" name=""/>
        <dsp:cNvSpPr/>
      </dsp:nvSpPr>
      <dsp:spPr>
        <a:xfrm>
          <a:off x="6745086" y="2855768"/>
          <a:ext cx="2683065" cy="366914"/>
        </a:xfrm>
        <a:custGeom>
          <a:avLst/>
          <a:gdLst/>
          <a:ahLst/>
          <a:cxnLst/>
          <a:rect l="0" t="0" r="0" b="0"/>
          <a:pathLst>
            <a:path>
              <a:moveTo>
                <a:pt x="0" y="0"/>
              </a:moveTo>
              <a:lnTo>
                <a:pt x="0" y="183457"/>
              </a:lnTo>
              <a:lnTo>
                <a:pt x="2683065" y="183457"/>
              </a:lnTo>
              <a:lnTo>
                <a:pt x="2683065" y="366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C5EB7B-6E83-40C5-953A-111DE8FD4647}">
      <dsp:nvSpPr>
        <dsp:cNvPr id="0" name=""/>
        <dsp:cNvSpPr/>
      </dsp:nvSpPr>
      <dsp:spPr>
        <a:xfrm>
          <a:off x="8740186" y="3222683"/>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Qihoo 360 Secure Browser</a:t>
          </a:r>
        </a:p>
      </dsp:txBody>
      <dsp:txXfrm>
        <a:off x="8767052" y="3249549"/>
        <a:ext cx="1322198" cy="863555"/>
      </dsp:txXfrm>
    </dsp:sp>
    <dsp:sp modelId="{4597CD74-35D7-49AC-9E6A-265EA89C1EE6}">
      <dsp:nvSpPr>
        <dsp:cNvPr id="0" name=""/>
        <dsp:cNvSpPr/>
      </dsp:nvSpPr>
      <dsp:spPr>
        <a:xfrm>
          <a:off x="8488077" y="1571566"/>
          <a:ext cx="91440" cy="366914"/>
        </a:xfrm>
        <a:custGeom>
          <a:avLst/>
          <a:gdLst/>
          <a:ahLst/>
          <a:cxnLst/>
          <a:rect l="0" t="0" r="0" b="0"/>
          <a:pathLst>
            <a:path>
              <a:moveTo>
                <a:pt x="45720" y="0"/>
              </a:moveTo>
              <a:lnTo>
                <a:pt x="45720" y="366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C36BB6-84D2-4744-9FA6-2D63E2D72434}">
      <dsp:nvSpPr>
        <dsp:cNvPr id="0" name=""/>
        <dsp:cNvSpPr/>
      </dsp:nvSpPr>
      <dsp:spPr>
        <a:xfrm>
          <a:off x="7845831" y="1938481"/>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Internet Explorer</a:t>
          </a:r>
        </a:p>
      </dsp:txBody>
      <dsp:txXfrm>
        <a:off x="7872697" y="1965347"/>
        <a:ext cx="1322198" cy="863555"/>
      </dsp:txXfrm>
    </dsp:sp>
    <dsp:sp modelId="{9DD316BC-A9D2-476D-A238-B6C11FB5B9BD}">
      <dsp:nvSpPr>
        <dsp:cNvPr id="0" name=""/>
        <dsp:cNvSpPr/>
      </dsp:nvSpPr>
      <dsp:spPr>
        <a:xfrm>
          <a:off x="8533797" y="1571566"/>
          <a:ext cx="1788710" cy="366914"/>
        </a:xfrm>
        <a:custGeom>
          <a:avLst/>
          <a:gdLst/>
          <a:ahLst/>
          <a:cxnLst/>
          <a:rect l="0" t="0" r="0" b="0"/>
          <a:pathLst>
            <a:path>
              <a:moveTo>
                <a:pt x="0" y="0"/>
              </a:moveTo>
              <a:lnTo>
                <a:pt x="0" y="183457"/>
              </a:lnTo>
              <a:lnTo>
                <a:pt x="1788710" y="183457"/>
              </a:lnTo>
              <a:lnTo>
                <a:pt x="1788710" y="366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695331-9E5E-4874-9D1D-F2A30ADA72DB}">
      <dsp:nvSpPr>
        <dsp:cNvPr id="0" name=""/>
        <dsp:cNvSpPr/>
      </dsp:nvSpPr>
      <dsp:spPr>
        <a:xfrm>
          <a:off x="9634541" y="1938481"/>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Firefox</a:t>
          </a:r>
        </a:p>
      </dsp:txBody>
      <dsp:txXfrm>
        <a:off x="9661407" y="1965347"/>
        <a:ext cx="1322198" cy="8635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6/8/2021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CVE</a:t>
            </a:r>
            <a:r>
              <a:rPr lang="ja-JP" altLang="en-US" dirty="0"/>
              <a:t> 採番のプレゼンテーションへようこそ。</a:t>
            </a:r>
            <a:endParaRPr lang="en-US" altLang="ja-JP" dirty="0"/>
          </a:p>
          <a:p>
            <a:r>
              <a:rPr lang="en-US" dirty="0"/>
              <a:t>CNA </a:t>
            </a:r>
            <a:r>
              <a:rPr lang="en-US" altLang="ja-JP" dirty="0"/>
              <a:t>R</a:t>
            </a:r>
            <a:r>
              <a:rPr lang="en-US" dirty="0"/>
              <a:t>ules </a:t>
            </a:r>
            <a:r>
              <a:rPr lang="ja-JP" altLang="en-US" dirty="0"/>
              <a:t>では、</a:t>
            </a:r>
            <a:r>
              <a:rPr lang="en-US" altLang="ja-JP" dirty="0"/>
              <a:t>CVE</a:t>
            </a:r>
            <a:r>
              <a:rPr lang="ja-JP" altLang="en-US" dirty="0"/>
              <a:t> 採番の必要条件が定められています。</a:t>
            </a:r>
            <a:endParaRPr lang="en-US" altLang="ja-JP" dirty="0"/>
          </a:p>
          <a:p>
            <a:r>
              <a:rPr lang="ja-JP" altLang="en-US" dirty="0"/>
              <a:t>これから、脆弱性レポートの中での脆弱性の数え方や、</a:t>
            </a:r>
            <a:r>
              <a:rPr lang="en-US" altLang="ja-JP" dirty="0"/>
              <a:t>CVE </a:t>
            </a:r>
            <a:r>
              <a:rPr lang="ja-JP" altLang="en-US" dirty="0"/>
              <a:t>がどの脆弱性に採番されるべきか、また誰が採番を行うべきか、などについて説明します。</a:t>
            </a:r>
            <a:endParaRPr lang="en-US" dirty="0"/>
          </a:p>
          <a:p>
            <a:endParaRPr lang="en-US" dirty="0"/>
          </a:p>
        </p:txBody>
      </p:sp>
      <p:sp>
        <p:nvSpPr>
          <p:cNvPr id="4" name="Slide Number Placeholder 3"/>
          <p:cNvSpPr>
            <a:spLocks noGrp="1"/>
          </p:cNvSpPr>
          <p:nvPr>
            <p:ph type="sldNum" sz="quarter" idx="5"/>
          </p:nvPr>
        </p:nvSpPr>
        <p:spPr/>
        <p:txBody>
          <a:bodyPr/>
          <a:lstStyle/>
          <a:p>
            <a:fld id="{8BA8EE6B-0CC2-4288-A95A-2B9E6FE84A9B}" type="slidenum">
              <a:rPr lang="en-US" smtClean="0"/>
              <a:t>1</a:t>
            </a:fld>
            <a:endParaRPr lang="en-US"/>
          </a:p>
        </p:txBody>
      </p:sp>
    </p:spTree>
    <p:extLst>
      <p:ext uri="{BB962C8B-B14F-4D97-AF65-F5344CB8AC3E}">
        <p14:creationId xmlns:p14="http://schemas.microsoft.com/office/powerpoint/2010/main" val="1876886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では、</a:t>
            </a:r>
            <a:endParaRPr lang="en-US" altLang="ja-JP" dirty="0"/>
          </a:p>
          <a:p>
            <a:pPr marL="171450" indent="-171450">
              <a:buFont typeface="Wingdings" panose="05000000000000000000" pitchFamily="2" charset="2"/>
              <a:buChar char="n"/>
            </a:pPr>
            <a:r>
              <a:rPr lang="en-US" altLang="ja-JP" dirty="0"/>
              <a:t>Product Owner</a:t>
            </a:r>
            <a:r>
              <a:rPr lang="ja-JP" altLang="en-US" dirty="0"/>
              <a:t> が報告された問題を脆弱性とは認めない</a:t>
            </a:r>
            <a:endParaRPr lang="en-US" altLang="ja-JP" dirty="0"/>
          </a:p>
          <a:p>
            <a:pPr marL="171450" indent="-171450">
              <a:buFont typeface="Wingdings" panose="05000000000000000000" pitchFamily="2" charset="2"/>
              <a:buChar char="n"/>
            </a:pPr>
            <a:r>
              <a:rPr lang="en-US" altLang="ja-JP" dirty="0"/>
              <a:t>Product Owner</a:t>
            </a:r>
            <a:r>
              <a:rPr lang="ja-JP" altLang="en-US" dirty="0"/>
              <a:t> と連絡がつかない</a:t>
            </a:r>
            <a:endParaRPr lang="en-US" altLang="ja-JP" dirty="0"/>
          </a:p>
          <a:p>
            <a:pPr marL="171450" indent="-171450">
              <a:buFont typeface="Wingdings" panose="05000000000000000000" pitchFamily="2" charset="2"/>
              <a:buChar char="n"/>
            </a:pPr>
            <a:r>
              <a:rPr lang="en-US" altLang="ja-JP" dirty="0"/>
              <a:t>Product Owner</a:t>
            </a:r>
            <a:r>
              <a:rPr lang="ja-JP" altLang="en-US" dirty="0"/>
              <a:t> が誰なのかわからない</a:t>
            </a:r>
            <a:endParaRPr lang="en-US" altLang="ja-JP" dirty="0"/>
          </a:p>
          <a:p>
            <a:pPr marL="171450" indent="-171450">
              <a:buFont typeface="Wingdings" panose="05000000000000000000" pitchFamily="2" charset="2"/>
              <a:buChar char="n"/>
            </a:pPr>
            <a:r>
              <a:rPr lang="ja-JP" altLang="en-US" dirty="0"/>
              <a:t>何かしらの理由で </a:t>
            </a:r>
            <a:r>
              <a:rPr lang="en-US" altLang="ja-JP" dirty="0"/>
              <a:t>Product Owner</a:t>
            </a:r>
            <a:r>
              <a:rPr lang="ja-JP" altLang="en-US" dirty="0"/>
              <a:t> が脆弱性と認知できない</a:t>
            </a:r>
            <a:endParaRPr lang="en-US" altLang="ja-JP" dirty="0"/>
          </a:p>
          <a:p>
            <a:r>
              <a:rPr lang="ja-JP" altLang="en-US" dirty="0"/>
              <a:t>といった場合、どうすればよいのでしょうか。</a:t>
            </a:r>
            <a:endParaRPr lang="en-US" altLang="ja-JP" dirty="0"/>
          </a:p>
          <a:p>
            <a:endParaRPr lang="en-US" altLang="ja-JP" dirty="0"/>
          </a:p>
          <a:p>
            <a:r>
              <a:rPr lang="ja-JP" altLang="en-US" dirty="0"/>
              <a:t>そのような場合は、</a:t>
            </a:r>
            <a:r>
              <a:rPr lang="en-US" altLang="ja-JP" dirty="0"/>
              <a:t>Rule 7.1.2 </a:t>
            </a:r>
            <a:r>
              <a:rPr lang="ja-JP" altLang="en-US" dirty="0"/>
              <a:t>および</a:t>
            </a:r>
            <a:r>
              <a:rPr lang="en-US" altLang="ja-JP" dirty="0"/>
              <a:t> Rule</a:t>
            </a:r>
            <a:r>
              <a:rPr lang="ja-JP" altLang="en-US" dirty="0"/>
              <a:t> </a:t>
            </a:r>
            <a:r>
              <a:rPr lang="en-US" altLang="ja-JP" dirty="0"/>
              <a:t>7.1.3</a:t>
            </a:r>
            <a:r>
              <a:rPr lang="ja-JP" altLang="en-US" dirty="0"/>
              <a:t> を参照してください。</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a:p>
        </p:txBody>
      </p:sp>
    </p:spTree>
    <p:extLst>
      <p:ext uri="{BB962C8B-B14F-4D97-AF65-F5344CB8AC3E}">
        <p14:creationId xmlns:p14="http://schemas.microsoft.com/office/powerpoint/2010/main" val="99408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CVE </a:t>
            </a:r>
            <a:r>
              <a:rPr lang="ja-JP" altLang="en-US" sz="1200" kern="1200" dirty="0">
                <a:solidFill>
                  <a:schemeClr val="tx1"/>
                </a:solidFill>
                <a:effectLst/>
                <a:latin typeface="+mn-lt"/>
                <a:ea typeface="+mn-ea"/>
                <a:cs typeface="+mn-cs"/>
              </a:rPr>
              <a:t>採番</a:t>
            </a:r>
            <a:r>
              <a:rPr lang="ja-JP" altLang="en-US" dirty="0"/>
              <a:t>は</a:t>
            </a:r>
            <a:r>
              <a:rPr lang="ja-JP" altLang="en-US" sz="1200" kern="1200" dirty="0">
                <a:solidFill>
                  <a:schemeClr val="tx1"/>
                </a:solidFill>
                <a:effectLst/>
                <a:latin typeface="+mn-lt"/>
                <a:ea typeface="+mn-ea"/>
                <a:cs typeface="+mn-cs"/>
              </a:rPr>
              <a:t>、</a:t>
            </a:r>
            <a:r>
              <a:rPr lang="en-US" altLang="ja-JP" sz="1200" kern="1200" dirty="0">
                <a:solidFill>
                  <a:schemeClr val="tx1"/>
                </a:solidFill>
                <a:effectLst/>
                <a:latin typeface="+mn-lt"/>
                <a:ea typeface="+mn-ea"/>
                <a:cs typeface="+mn-cs"/>
              </a:rPr>
              <a:t>Rule 7.1.1 </a:t>
            </a:r>
            <a:r>
              <a:rPr lang="ja-JP" altLang="en-US" dirty="0"/>
              <a:t>にしたがって行いますが、それが行えない場合には </a:t>
            </a:r>
            <a:r>
              <a:rPr lang="en-US" altLang="ja-JP" dirty="0"/>
              <a:t>Rule 7.1.2 </a:t>
            </a:r>
            <a:r>
              <a:rPr lang="ja-JP" altLang="en-US" dirty="0"/>
              <a:t>もしくは </a:t>
            </a:r>
            <a:r>
              <a:rPr lang="en-US" altLang="ja-JP" dirty="0"/>
              <a:t>7.1.3 </a:t>
            </a:r>
            <a:r>
              <a:rPr lang="ja-JP" altLang="en-US" dirty="0"/>
              <a:t>にしたがって処理を進めます。</a:t>
            </a:r>
            <a:endParaRPr lang="en-US" altLang="ja-JP" dirty="0"/>
          </a:p>
          <a:p>
            <a:endParaRPr lang="en-US" sz="1200" kern="1200" dirty="0">
              <a:solidFill>
                <a:schemeClr val="tx1"/>
              </a:solidFill>
              <a:effectLst/>
              <a:latin typeface="+mn-lt"/>
              <a:ea typeface="+mn-ea"/>
              <a:cs typeface="+mn-cs"/>
            </a:endParaRPr>
          </a:p>
          <a:p>
            <a:r>
              <a:rPr lang="en-US" altLang="ja-JP" dirty="0"/>
              <a:t>Rule </a:t>
            </a:r>
            <a:r>
              <a:rPr lang="en-US" dirty="0"/>
              <a:t>7.1.2 </a:t>
            </a:r>
            <a:r>
              <a:rPr lang="ja-JP" altLang="en-US" dirty="0"/>
              <a:t>では、報告された問題が製品のセキュリティポリシーを侵害している場合、それは脆弱性として判断すべきと説明しています。</a:t>
            </a:r>
            <a:endParaRPr lang="en-US" altLang="ja-JP" dirty="0"/>
          </a:p>
          <a:p>
            <a:r>
              <a:rPr lang="ja-JP" altLang="en-US" dirty="0"/>
              <a:t>これを </a:t>
            </a:r>
            <a:r>
              <a:rPr lang="en-US" altLang="ja-JP" dirty="0"/>
              <a:t>Policy-based model </a:t>
            </a:r>
            <a:r>
              <a:rPr lang="ja-JP" altLang="en-US" dirty="0"/>
              <a:t>と呼びます。</a:t>
            </a:r>
            <a:endParaRPr lang="en-US" altLang="ja-JP" dirty="0"/>
          </a:p>
          <a:p>
            <a:endParaRPr lang="en-US" sz="1200" kern="1200" dirty="0">
              <a:solidFill>
                <a:schemeClr val="tx1"/>
              </a:solidFill>
              <a:effectLst/>
              <a:latin typeface="+mn-lt"/>
              <a:ea typeface="+mn-ea"/>
              <a:cs typeface="+mn-cs"/>
            </a:endParaRPr>
          </a:p>
          <a:p>
            <a:r>
              <a:rPr lang="en-US" altLang="ja-JP" dirty="0"/>
              <a:t>Rule </a:t>
            </a:r>
            <a:r>
              <a:rPr lang="en-US" sz="1200" kern="1200" dirty="0">
                <a:solidFill>
                  <a:schemeClr val="tx1"/>
                </a:solidFill>
                <a:effectLst/>
                <a:latin typeface="+mn-lt"/>
                <a:ea typeface="+mn-ea"/>
                <a:cs typeface="+mn-cs"/>
              </a:rPr>
              <a:t>7.1.3 </a:t>
            </a:r>
            <a:r>
              <a:rPr lang="ja-JP" altLang="en-US" sz="1200" kern="1200" dirty="0">
                <a:solidFill>
                  <a:schemeClr val="tx1"/>
                </a:solidFill>
                <a:effectLst/>
                <a:latin typeface="+mn-lt"/>
                <a:ea typeface="+mn-ea"/>
                <a:cs typeface="+mn-cs"/>
              </a:rPr>
              <a:t>では、脆弱性による影響が認められる場合には、報告された問題は脆弱性と</a:t>
            </a:r>
            <a:r>
              <a:rPr lang="ja-JP" altLang="en-US" dirty="0"/>
              <a:t>判断すべきと説明しています。</a:t>
            </a:r>
            <a:endParaRPr lang="en-US" altLang="ja-JP" dirty="0"/>
          </a:p>
          <a:p>
            <a:r>
              <a:rPr lang="ja-JP" altLang="en-US" dirty="0"/>
              <a:t>これを </a:t>
            </a:r>
            <a:r>
              <a:rPr lang="en-US" altLang="ja-JP" dirty="0"/>
              <a:t>Claim-based model </a:t>
            </a:r>
            <a:r>
              <a:rPr lang="ja-JP" altLang="en-US" dirty="0"/>
              <a:t>と呼びます。</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379041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7.1.3 </a:t>
            </a:r>
            <a:r>
              <a:rPr lang="ja-JP" altLang="en-US" dirty="0"/>
              <a:t>は、記載粒度が異なる複数の脆弱性報告に迅速に対応する必要がある </a:t>
            </a:r>
            <a:r>
              <a:rPr lang="en-US" dirty="0"/>
              <a:t>CNA </a:t>
            </a:r>
            <a:r>
              <a:rPr lang="ja-JP" altLang="en-US" dirty="0"/>
              <a:t>のためのルールと言えます。</a:t>
            </a:r>
          </a:p>
          <a:p>
            <a:endParaRPr lang="en-US" altLang="ja-JP" dirty="0"/>
          </a:p>
          <a:p>
            <a:r>
              <a:rPr lang="en-US" dirty="0"/>
              <a:t>Rule 7.1.2 </a:t>
            </a:r>
            <a:r>
              <a:rPr lang="ja-JP" altLang="en-US" dirty="0"/>
              <a:t>は、その逆に、</a:t>
            </a:r>
            <a:r>
              <a:rPr lang="en-US" altLang="ja-JP" dirty="0"/>
              <a:t>CVE </a:t>
            </a:r>
            <a:r>
              <a:rPr lang="ja-JP" altLang="en-US" dirty="0"/>
              <a:t>採番により多くの時間をかけることができるような </a:t>
            </a:r>
            <a:r>
              <a:rPr lang="en-US" dirty="0"/>
              <a:t>CNA </a:t>
            </a:r>
            <a:r>
              <a:rPr lang="ja-JP" altLang="en-US" dirty="0"/>
              <a:t>のためのルールと言えます。</a:t>
            </a:r>
          </a:p>
          <a:p>
            <a:endParaRPr lang="ja-JP" altLang="en-US" dirty="0"/>
          </a:p>
          <a:p>
            <a:r>
              <a:rPr lang="ja-JP" altLang="en-US" dirty="0"/>
              <a:t>それぞれのルールには注意すべき点もあります。</a:t>
            </a:r>
          </a:p>
          <a:p>
            <a:r>
              <a:rPr lang="en-US" altLang="ja-JP" dirty="0"/>
              <a:t>7.1.3 </a:t>
            </a:r>
            <a:r>
              <a:rPr lang="ja-JP" altLang="en-US" dirty="0"/>
              <a:t>では、</a:t>
            </a:r>
            <a:r>
              <a:rPr lang="en-US" altLang="ja-JP" dirty="0"/>
              <a:t> CVE </a:t>
            </a:r>
            <a:r>
              <a:rPr lang="ja-JP" altLang="en-US" dirty="0"/>
              <a:t>採番についてそれなりに熟知している報告者による主張であることを前提として、主張を全て信頼する形となります。</a:t>
            </a:r>
            <a:endParaRPr lang="en-US" altLang="ja-JP" dirty="0"/>
          </a:p>
          <a:p>
            <a:r>
              <a:rPr lang="en-US" altLang="ja-JP" dirty="0"/>
              <a:t>7.1.2 </a:t>
            </a:r>
            <a:r>
              <a:rPr lang="ja-JP" altLang="en-US" dirty="0"/>
              <a:t>では、製品のセキュリティポリシーが存在し、その内容の理解や、そのポリシーの適用などについて関係者が同意していることなどが必要となります。</a:t>
            </a:r>
          </a:p>
          <a:p>
            <a:endParaRPr lang="en-US" altLang="ja-JP" dirty="0"/>
          </a:p>
          <a:p>
            <a:r>
              <a:rPr lang="ja-JP" altLang="en-US" dirty="0"/>
              <a:t>いずれのルールにおいても、</a:t>
            </a:r>
            <a:r>
              <a:rPr lang="en-US" altLang="ja-JP" dirty="0"/>
              <a:t>CNA</a:t>
            </a:r>
            <a:r>
              <a:rPr lang="ja-JP" altLang="en-US" dirty="0"/>
              <a:t> による主観的な判断が入ります。</a:t>
            </a:r>
          </a:p>
          <a:p>
            <a:r>
              <a:rPr lang="en-US" altLang="ja-JP" dirty="0"/>
              <a:t>7.1.3 </a:t>
            </a:r>
            <a:r>
              <a:rPr lang="ja-JP" altLang="en-US" dirty="0"/>
              <a:t>では、影響を起こしている原因が何であるかを </a:t>
            </a:r>
            <a:r>
              <a:rPr lang="en-US" altLang="ja-JP" dirty="0"/>
              <a:t>CNA</a:t>
            </a:r>
            <a:r>
              <a:rPr lang="ja-JP" altLang="en-US" dirty="0"/>
              <a:t>が判断しなければなけません。</a:t>
            </a:r>
          </a:p>
          <a:p>
            <a:r>
              <a:rPr lang="en-US" altLang="ja-JP" dirty="0"/>
              <a:t>7.1.2 </a:t>
            </a:r>
            <a:r>
              <a:rPr lang="ja-JP" altLang="en-US" dirty="0"/>
              <a:t>では、製品のセキュリティポリシーを </a:t>
            </a:r>
            <a:r>
              <a:rPr lang="en-US" altLang="ja-JP" dirty="0"/>
              <a:t>CNA</a:t>
            </a:r>
            <a:r>
              <a:rPr lang="ja-JP" altLang="en-US" dirty="0"/>
              <a:t> が解釈する必要があります。</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a:p>
        </p:txBody>
      </p:sp>
    </p:spTree>
    <p:extLst>
      <p:ext uri="{BB962C8B-B14F-4D97-AF65-F5344CB8AC3E}">
        <p14:creationId xmlns:p14="http://schemas.microsoft.com/office/powerpoint/2010/main" val="2873842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849754" cy="3600450"/>
          </a:xfrm>
        </p:spPr>
        <p:txBody>
          <a:bodyPr/>
          <a:lstStyle/>
          <a:p>
            <a:r>
              <a:rPr lang="en-US" altLang="ja-JP" dirty="0"/>
              <a:t>Rule</a:t>
            </a:r>
            <a:r>
              <a:rPr lang="ja-JP" altLang="en-US" dirty="0"/>
              <a:t> </a:t>
            </a:r>
            <a:r>
              <a:rPr lang="en-US" altLang="ja-JP" dirty="0"/>
              <a:t>7.1.2</a:t>
            </a:r>
            <a:r>
              <a:rPr lang="ja-JP" altLang="en-US" dirty="0"/>
              <a:t> と</a:t>
            </a:r>
            <a:r>
              <a:rPr lang="en-US" altLang="ja-JP" dirty="0"/>
              <a:t>7.1.3</a:t>
            </a:r>
            <a:r>
              <a:rPr lang="ja-JP" altLang="en-US" dirty="0"/>
              <a:t> の違いを、例を用いて説明します。</a:t>
            </a:r>
            <a:endParaRPr lang="en-US" altLang="ja-JP" dirty="0"/>
          </a:p>
          <a:p>
            <a:r>
              <a:rPr lang="en-US" altLang="ja-JP" dirty="0"/>
              <a:t>WordPress </a:t>
            </a:r>
            <a:r>
              <a:rPr lang="ja-JP" altLang="en-US" dirty="0"/>
              <a:t>モジュールの管理者ページに </a:t>
            </a:r>
            <a:r>
              <a:rPr lang="en-US" altLang="ja-JP" dirty="0"/>
              <a:t>Stored cross-site scripting</a:t>
            </a:r>
            <a:r>
              <a:rPr lang="ja-JP" altLang="en-US" dirty="0"/>
              <a:t> の脆弱性が存在し、未認証の攻撃者が </a:t>
            </a:r>
            <a:r>
              <a:rPr lang="en-US" altLang="ja-JP" dirty="0"/>
              <a:t>Cookie</a:t>
            </a:r>
            <a:r>
              <a:rPr lang="ja-JP" altLang="en-US" dirty="0"/>
              <a:t> を取得できる、という内容の脆弱性報告があるとします。</a:t>
            </a:r>
            <a:endParaRPr lang="en-US" dirty="0"/>
          </a:p>
          <a:p>
            <a:r>
              <a:rPr lang="ja-JP" altLang="en-US" dirty="0"/>
              <a:t>脆弱性の存在、および </a:t>
            </a:r>
            <a:r>
              <a:rPr lang="en-US" altLang="ja-JP" dirty="0"/>
              <a:t>Cookie </a:t>
            </a:r>
            <a:r>
              <a:rPr lang="ja-JP" altLang="en-US" dirty="0"/>
              <a:t>が取得されるという脆弱性による影響が明確に記載されているため、</a:t>
            </a:r>
            <a:r>
              <a:rPr lang="en-US" altLang="ja-JP" dirty="0"/>
              <a:t> Rule 7.1.3 </a:t>
            </a:r>
            <a:r>
              <a:rPr lang="ja-JP" altLang="en-US" dirty="0"/>
              <a:t>に基づいて </a:t>
            </a:r>
            <a:r>
              <a:rPr lang="en-US" altLang="ja-JP" dirty="0"/>
              <a:t>CVE</a:t>
            </a:r>
            <a:r>
              <a:rPr lang="ja-JP" altLang="en-US" dirty="0"/>
              <a:t> 採番できます。</a:t>
            </a:r>
            <a:endParaRPr lang="en-US" altLang="ja-JP" dirty="0"/>
          </a:p>
          <a:p>
            <a:endParaRPr lang="en-US" dirty="0"/>
          </a:p>
          <a:p>
            <a:r>
              <a:rPr lang="en-US" dirty="0"/>
              <a:t>7.1.2  </a:t>
            </a:r>
            <a:r>
              <a:rPr lang="ja-JP" altLang="en-US" dirty="0"/>
              <a:t>は、これより少々複雑になります。</a:t>
            </a:r>
          </a:p>
          <a:p>
            <a:r>
              <a:rPr lang="ja-JP" altLang="en-US" dirty="0"/>
              <a:t>ここでは、セキュリティポリシーの侵害と考えられる要素が二つ存在しています。</a:t>
            </a:r>
            <a:endParaRPr lang="en-US" altLang="ja-JP" dirty="0"/>
          </a:p>
          <a:p>
            <a:r>
              <a:rPr lang="ja-JP" altLang="en-US" dirty="0"/>
              <a:t>一つ目は、認証されていないユーザが </a:t>
            </a:r>
            <a:r>
              <a:rPr lang="en-US" altLang="ja-JP" dirty="0"/>
              <a:t>admin </a:t>
            </a:r>
            <a:r>
              <a:rPr lang="ja-JP" altLang="en-US" dirty="0"/>
              <a:t>ページにログインできてしまっているということです。攻撃者が </a:t>
            </a:r>
            <a:r>
              <a:rPr lang="en-US" dirty="0"/>
              <a:t>admin </a:t>
            </a:r>
            <a:r>
              <a:rPr lang="ja-JP" altLang="en-US" dirty="0"/>
              <a:t>ページにアクセスできる場合はセキュリティポリシーの侵害となり、</a:t>
            </a:r>
            <a:r>
              <a:rPr lang="en-US" dirty="0"/>
              <a:t>CVE </a:t>
            </a:r>
            <a:r>
              <a:rPr lang="ja-JP" altLang="en-US" dirty="0"/>
              <a:t>が採番されるべきと考えられます。</a:t>
            </a:r>
          </a:p>
          <a:p>
            <a:r>
              <a:rPr lang="ja-JP" altLang="en-US" dirty="0"/>
              <a:t>二つ目は、任意のスクリプトを実行し、</a:t>
            </a:r>
            <a:r>
              <a:rPr lang="en-US" altLang="ja-JP" dirty="0"/>
              <a:t> Cookie </a:t>
            </a:r>
            <a:r>
              <a:rPr lang="ja-JP" altLang="en-US" dirty="0"/>
              <a:t>を取得するクロスサイトスクリプティング攻撃が可能であるという点です。</a:t>
            </a:r>
          </a:p>
          <a:p>
            <a:r>
              <a:rPr lang="ja-JP" altLang="en-US" dirty="0"/>
              <a:t>スクリプト実行は、</a:t>
            </a:r>
            <a:r>
              <a:rPr lang="en-US" altLang="ja-JP" dirty="0"/>
              <a:t>admin </a:t>
            </a:r>
            <a:r>
              <a:rPr lang="ja-JP" altLang="en-US" dirty="0"/>
              <a:t>ページにアクセスできた後の二次被害になります。攻撃の成立が別の脆弱性に依存しているため、スクリプト実行に対して </a:t>
            </a:r>
            <a:r>
              <a:rPr lang="en-US" dirty="0"/>
              <a:t>CVE </a:t>
            </a:r>
            <a:r>
              <a:rPr lang="ja-JP" altLang="en-US" dirty="0"/>
              <a:t>を採番することは不適切と言えます。</a:t>
            </a:r>
            <a:endParaRPr lang="en-US" altLang="ja-JP" dirty="0"/>
          </a:p>
          <a:p>
            <a:r>
              <a:rPr lang="ja-JP" altLang="en-US" dirty="0"/>
              <a:t>ですが、例外もあります。</a:t>
            </a:r>
          </a:p>
          <a:p>
            <a:r>
              <a:rPr lang="ja-JP" altLang="en-US" dirty="0"/>
              <a:t>攻撃者が管理者である場合はどうでしょうか。管理者は、自身が管理するウェブサイトにスクリプトを注入することが可能です。</a:t>
            </a:r>
          </a:p>
          <a:p>
            <a:r>
              <a:rPr lang="en-US" dirty="0"/>
              <a:t>Word</a:t>
            </a:r>
            <a:r>
              <a:rPr lang="en-US" altLang="ja-JP" dirty="0"/>
              <a:t>P</a:t>
            </a:r>
            <a:r>
              <a:rPr lang="en-US" dirty="0"/>
              <a:t>ress </a:t>
            </a:r>
            <a:r>
              <a:rPr lang="ja-JP" altLang="en-US" dirty="0"/>
              <a:t>では、</a:t>
            </a:r>
            <a:r>
              <a:rPr lang="en-US" dirty="0"/>
              <a:t>Multisite mode </a:t>
            </a:r>
            <a:r>
              <a:rPr lang="ja-JP" altLang="en-US" dirty="0"/>
              <a:t>でインストールされた場合には、管理者に </a:t>
            </a:r>
            <a:r>
              <a:rPr lang="en-US" dirty="0" err="1"/>
              <a:t>unfiltered_html</a:t>
            </a:r>
            <a:r>
              <a:rPr lang="en-US" dirty="0"/>
              <a:t> </a:t>
            </a:r>
            <a:r>
              <a:rPr lang="ja-JP" altLang="en-US" dirty="0"/>
              <a:t>の権限が与えられていません。もし該当モジュールが </a:t>
            </a:r>
            <a:r>
              <a:rPr lang="en-US" dirty="0"/>
              <a:t>Multisite mode </a:t>
            </a:r>
            <a:r>
              <a:rPr lang="ja-JP" altLang="en-US" dirty="0"/>
              <a:t>で使用可能なものである場合には、</a:t>
            </a:r>
            <a:r>
              <a:rPr lang="en-US" altLang="ja-JP" dirty="0"/>
              <a:t>JavaScript </a:t>
            </a:r>
            <a:r>
              <a:rPr lang="ja-JP" altLang="en-US" dirty="0"/>
              <a:t>の注入が行われると、セキュリティポリシーの侵害となり、</a:t>
            </a:r>
            <a:r>
              <a:rPr lang="en-US" dirty="0"/>
              <a:t>CVE</a:t>
            </a:r>
            <a:r>
              <a:rPr lang="ja-JP" altLang="en-US" dirty="0"/>
              <a:t> 採番の対象となります。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3171696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対応すべき脆弱性がいくつあるのか、その判断基準について説明します。</a:t>
            </a:r>
            <a:endParaRPr lang="en-US" dirty="0"/>
          </a:p>
        </p:txBody>
      </p:sp>
      <p:sp>
        <p:nvSpPr>
          <p:cNvPr id="4" name="Slide Number Placeholder 3"/>
          <p:cNvSpPr>
            <a:spLocks noGrp="1"/>
          </p:cNvSpPr>
          <p:nvPr>
            <p:ph type="sldNum" sz="quarter" idx="5"/>
          </p:nvPr>
        </p:nvSpPr>
        <p:spPr/>
        <p:txBody>
          <a:bodyPr/>
          <a:lstStyle/>
          <a:p>
            <a:fld id="{8BA8EE6B-0CC2-4288-A95A-2B9E6FE84A9B}" type="slidenum">
              <a:rPr lang="en-US" smtClean="0"/>
              <a:t>14</a:t>
            </a:fld>
            <a:endParaRPr lang="en-US"/>
          </a:p>
        </p:txBody>
      </p:sp>
    </p:spTree>
    <p:extLst>
      <p:ext uri="{BB962C8B-B14F-4D97-AF65-F5344CB8AC3E}">
        <p14:creationId xmlns:p14="http://schemas.microsoft.com/office/powerpoint/2010/main" val="3929496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Rule 7.2.1</a:t>
            </a:r>
            <a:r>
              <a:rPr lang="ja-JP" altLang="en-US" dirty="0"/>
              <a:t> では、個別に対応可能な複数の脆弱性に対する </a:t>
            </a:r>
            <a:r>
              <a:rPr lang="en-US" altLang="ja-JP" dirty="0"/>
              <a:t>CVE</a:t>
            </a:r>
            <a:r>
              <a:rPr lang="ja-JP" altLang="en-US" dirty="0"/>
              <a:t> 採番について説明しています。</a:t>
            </a:r>
            <a:endParaRPr lang="en-US" dirty="0"/>
          </a:p>
        </p:txBody>
      </p:sp>
      <p:sp>
        <p:nvSpPr>
          <p:cNvPr id="4" name="Slide Number Placeholder 3"/>
          <p:cNvSpPr>
            <a:spLocks noGrp="1"/>
          </p:cNvSpPr>
          <p:nvPr>
            <p:ph type="sldNum" sz="quarter" idx="5"/>
          </p:nvPr>
        </p:nvSpPr>
        <p:spPr/>
        <p:txBody>
          <a:bodyPr/>
          <a:lstStyle/>
          <a:p>
            <a:fld id="{8BA8EE6B-0CC2-4288-A95A-2B9E6FE84A9B}" type="slidenum">
              <a:rPr lang="en-US" smtClean="0"/>
              <a:t>15</a:t>
            </a:fld>
            <a:endParaRPr lang="en-US"/>
          </a:p>
        </p:txBody>
      </p:sp>
    </p:spTree>
    <p:extLst>
      <p:ext uri="{BB962C8B-B14F-4D97-AF65-F5344CB8AC3E}">
        <p14:creationId xmlns:p14="http://schemas.microsoft.com/office/powerpoint/2010/main" val="210669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7.2.1 </a:t>
            </a:r>
            <a:r>
              <a:rPr lang="ja-JP" altLang="en-US" dirty="0"/>
              <a:t>では、各脆弱性は、個別に対応可能な単位に分けるべきと説明しています。</a:t>
            </a:r>
            <a:endParaRPr lang="en-US" altLang="ja-JP" dirty="0"/>
          </a:p>
          <a:p>
            <a:r>
              <a:rPr lang="en-US" dirty="0"/>
              <a:t>CVE Program </a:t>
            </a:r>
            <a:r>
              <a:rPr lang="ja-JP" altLang="en-US" dirty="0"/>
              <a:t>における脆弱性の数え方は、報告者による数え方と異なるケースがほとんどです。</a:t>
            </a:r>
            <a:br>
              <a:rPr lang="en-US" altLang="ja-JP" dirty="0"/>
            </a:br>
            <a:r>
              <a:rPr lang="ja-JP" altLang="en-US" dirty="0"/>
              <a:t>まずは報告されたものから、脆弱性を最小単位まで切り分けてみましょう。</a:t>
            </a:r>
            <a:endParaRPr lang="en-US" altLang="ja-JP" dirty="0"/>
          </a:p>
          <a:p>
            <a:r>
              <a:rPr lang="ja-JP" altLang="en-US" dirty="0"/>
              <a:t>最小単位にした各脆弱性に対して、それぞれ一意の </a:t>
            </a:r>
            <a:r>
              <a:rPr lang="en-US" altLang="ja-JP" dirty="0"/>
              <a:t>CVE </a:t>
            </a:r>
            <a:r>
              <a:rPr lang="ja-JP" altLang="en-US" dirty="0"/>
              <a:t>を採番し、</a:t>
            </a:r>
            <a:r>
              <a:rPr lang="en-US" altLang="ja-JP" dirty="0"/>
              <a:t> </a:t>
            </a:r>
            <a:r>
              <a:rPr lang="ja-JP" altLang="en-US" dirty="0"/>
              <a:t>重複が起きないようにします。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179210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ja-JP" altLang="en-US" sz="1200" kern="1200" dirty="0">
                <a:solidFill>
                  <a:schemeClr val="tx1"/>
                </a:solidFill>
                <a:effectLst/>
                <a:latin typeface="+mn-lt"/>
                <a:ea typeface="+mn-ea"/>
                <a:cs typeface="+mn-cs"/>
              </a:rPr>
              <a:t>複数の脆弱性を</a:t>
            </a:r>
            <a:r>
              <a:rPr lang="ja-JP" altLang="en-US" dirty="0"/>
              <a:t>同時に修正する</a:t>
            </a:r>
            <a:r>
              <a:rPr lang="ja-JP" altLang="en-US" sz="1200" kern="1200" dirty="0">
                <a:solidFill>
                  <a:schemeClr val="tx1"/>
                </a:solidFill>
                <a:effectLst/>
                <a:latin typeface="+mn-lt"/>
                <a:ea typeface="+mn-ea"/>
                <a:cs typeface="+mn-cs"/>
              </a:rPr>
              <a:t>必要</a:t>
            </a:r>
            <a:r>
              <a:rPr lang="ja-JP" altLang="en-US" dirty="0"/>
              <a:t>が</a:t>
            </a:r>
            <a:r>
              <a:rPr lang="ja-JP" altLang="en-US" sz="1200" kern="1200" dirty="0">
                <a:solidFill>
                  <a:schemeClr val="tx1"/>
                </a:solidFill>
                <a:effectLst/>
                <a:latin typeface="+mn-lt"/>
                <a:ea typeface="+mn-ea"/>
                <a:cs typeface="+mn-cs"/>
              </a:rPr>
              <a:t>ある場合、または一つの脆弱性を修正すれば残りの問題も解消される場合には、脆弱性を分けずに</a:t>
            </a:r>
            <a:r>
              <a:rPr lang="ja-JP" altLang="en-US" dirty="0"/>
              <a:t>、一つの脆弱性として扱います。</a:t>
            </a:r>
            <a:endParaRPr lang="en-US" altLang="ja-JP" dirty="0"/>
          </a:p>
          <a:p>
            <a:pPr lvl="0">
              <a:defRPr/>
            </a:pPr>
            <a:endParaRPr lang="en-US" altLang="ja-JP" dirty="0"/>
          </a:p>
          <a:p>
            <a:pPr lvl="0">
              <a:defRPr/>
            </a:pPr>
            <a:r>
              <a:rPr lang="ja-JP" altLang="en-US" dirty="0"/>
              <a:t>脆弱性が「個別に対応可能な単位」であるか不明な場合には、脆弱性を切り分けず、一つの脆弱性として扱います。</a:t>
            </a:r>
            <a:endParaRPr lang="en-US" altLang="ja-JP" dirty="0"/>
          </a:p>
          <a:p>
            <a:pPr lvl="0">
              <a:defRPr/>
            </a:pPr>
            <a:r>
              <a:rPr lang="ja-JP" altLang="en-US" dirty="0"/>
              <a:t>のちに、分割可能であることが判明した場合には、別の資料で説明している </a:t>
            </a:r>
            <a:r>
              <a:rPr lang="en-US" altLang="ja-JP" dirty="0"/>
              <a:t>CVE </a:t>
            </a:r>
            <a:r>
              <a:rPr lang="ja-JP" altLang="en-US" dirty="0"/>
              <a:t>の </a:t>
            </a:r>
            <a:r>
              <a:rPr lang="en-US" altLang="ja-JP" dirty="0"/>
              <a:t>Split</a:t>
            </a:r>
            <a:r>
              <a:rPr lang="ja-JP" altLang="en-US" dirty="0"/>
              <a:t> を行います。</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defRPr/>
            </a:pPr>
            <a:r>
              <a:rPr lang="ja-JP" altLang="en-US" dirty="0"/>
              <a:t>「個別に対応可能な単位」という考え方は、</a:t>
            </a:r>
            <a:r>
              <a:rPr lang="en-US" altLang="ja-JP" dirty="0"/>
              <a:t>CVE Program </a:t>
            </a:r>
            <a:r>
              <a:rPr lang="ja-JP" altLang="en-US" dirty="0"/>
              <a:t>における脆弱性の切り分け方の原則です。</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1784394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200" dirty="0">
                <a:solidFill>
                  <a:schemeClr val="tx1"/>
                </a:solidFill>
                <a:effectLst/>
                <a:latin typeface="+mn-lt"/>
                <a:ea typeface="+mn-ea"/>
                <a:cs typeface="+mn-cs"/>
              </a:rPr>
              <a:t>脆弱性の特定、</a:t>
            </a:r>
            <a:r>
              <a:rPr lang="ja-JP" altLang="en-US" dirty="0"/>
              <a:t>また脆弱性</a:t>
            </a:r>
            <a:r>
              <a:rPr lang="ja-JP" altLang="en-US" sz="1200" kern="1200" dirty="0">
                <a:solidFill>
                  <a:schemeClr val="tx1"/>
                </a:solidFill>
                <a:effectLst/>
                <a:latin typeface="+mn-lt"/>
                <a:ea typeface="+mn-ea"/>
                <a:cs typeface="+mn-cs"/>
              </a:rPr>
              <a:t>がそれぞれ個別に対応可能な単位を判断する点が、</a:t>
            </a:r>
            <a:r>
              <a:rPr lang="en-US" altLang="ja-JP" sz="1200" kern="1200" dirty="0">
                <a:solidFill>
                  <a:schemeClr val="tx1"/>
                </a:solidFill>
                <a:effectLst/>
                <a:latin typeface="+mn-lt"/>
                <a:ea typeface="+mn-ea"/>
                <a:cs typeface="+mn-cs"/>
              </a:rPr>
              <a:t>CVE </a:t>
            </a:r>
            <a:r>
              <a:rPr lang="ja-JP" altLang="en-US" sz="1200" kern="1200" dirty="0">
                <a:solidFill>
                  <a:schemeClr val="tx1"/>
                </a:solidFill>
                <a:effectLst/>
                <a:latin typeface="+mn-lt"/>
                <a:ea typeface="+mn-ea"/>
                <a:cs typeface="+mn-cs"/>
              </a:rPr>
              <a:t>採番において最も難しい部分と言えるでしょう。</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2979100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各脆弱性が個別に対応可能な問題であるかの判断には、前提として、使用されているコードに関わる知識が必要です。</a:t>
            </a:r>
            <a:endParaRPr lang="en-US" altLang="ja-JP" dirty="0"/>
          </a:p>
          <a:p>
            <a:r>
              <a:rPr lang="ja-JP" altLang="en-US" dirty="0"/>
              <a:t>この知識がない場合には、判断が難しくなります。</a:t>
            </a:r>
            <a:endParaRPr lang="en-US" altLang="ja-JP" dirty="0"/>
          </a:p>
          <a:p>
            <a:r>
              <a:rPr lang="ja-JP" altLang="en-US" dirty="0"/>
              <a:t>そのようなケースのために、</a:t>
            </a:r>
            <a:r>
              <a:rPr lang="en-US" altLang="ja-JP" dirty="0"/>
              <a:t> “Uncertain” </a:t>
            </a:r>
            <a:r>
              <a:rPr lang="ja-JP" altLang="en-US" dirty="0"/>
              <a:t>のオプションが存在し、</a:t>
            </a:r>
            <a:r>
              <a:rPr lang="en-US" altLang="ja-JP" dirty="0"/>
              <a:t> Rule 7.2.3 </a:t>
            </a:r>
            <a:r>
              <a:rPr lang="ja-JP" altLang="en-US" dirty="0"/>
              <a:t>で説明されています。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234973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CVE </a:t>
            </a:r>
            <a:r>
              <a:rPr lang="ja-JP" altLang="en-US" dirty="0"/>
              <a:t>の採番を行うためには、まず報告された問題が脆弱性であるかどうかを判断する必要があります。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a:p>
        </p:txBody>
      </p:sp>
    </p:spTree>
    <p:extLst>
      <p:ext uri="{BB962C8B-B14F-4D97-AF65-F5344CB8AC3E}">
        <p14:creationId xmlns:p14="http://schemas.microsoft.com/office/powerpoint/2010/main" val="1124678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CVE Rules </a:t>
            </a:r>
            <a:r>
              <a:rPr lang="ja-JP" altLang="en-US" dirty="0"/>
              <a:t>では、分けることができるのか、またはなるべくそうした方が良いのか、といった考え方ではなく、個別に対応できるのか、という基準に基づいて </a:t>
            </a:r>
            <a:r>
              <a:rPr lang="en-US" altLang="ja-JP" dirty="0"/>
              <a:t>CVE</a:t>
            </a:r>
            <a:r>
              <a:rPr lang="ja-JP" altLang="en-US" dirty="0"/>
              <a:t> を分けるべきであると説明しています。</a:t>
            </a:r>
            <a:endParaRPr lang="en-US" altLang="ja-JP" dirty="0"/>
          </a:p>
          <a:p>
            <a:endParaRPr lang="en-US" dirty="0"/>
          </a:p>
          <a:p>
            <a:r>
              <a:rPr lang="ja-JP" altLang="en-US" dirty="0"/>
              <a:t>この例をご覧ください。</a:t>
            </a:r>
            <a:endParaRPr lang="en-US" altLang="ja-JP" dirty="0"/>
          </a:p>
          <a:p>
            <a:endParaRPr lang="en-US" altLang="ja-JP" dirty="0"/>
          </a:p>
          <a:p>
            <a:r>
              <a:rPr lang="ja-JP" altLang="en-US" dirty="0"/>
              <a:t>赤字の </a:t>
            </a:r>
            <a:r>
              <a:rPr lang="en-US" altLang="ja-JP" dirty="0" err="1"/>
              <a:t>strcpy</a:t>
            </a:r>
            <a:r>
              <a:rPr lang="ja-JP" altLang="en-US" dirty="0"/>
              <a:t> 呼び出しが行われると、バッファオーバーフローが発生します。</a:t>
            </a:r>
            <a:endParaRPr lang="en-US" altLang="ja-JP" dirty="0"/>
          </a:p>
          <a:p>
            <a:r>
              <a:rPr lang="ja-JP" altLang="en-US" dirty="0"/>
              <a:t>これらの問題の解決には、</a:t>
            </a:r>
            <a:r>
              <a:rPr lang="en-US" altLang="ja-JP" dirty="0" err="1"/>
              <a:t>strcpy</a:t>
            </a:r>
            <a:r>
              <a:rPr lang="ja-JP" altLang="en-US" dirty="0"/>
              <a:t> 呼び出しの前に入力の長さがチェックされている必要があります。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3770289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kern="1200" dirty="0">
                <a:solidFill>
                  <a:schemeClr val="tx1"/>
                </a:solidFill>
                <a:effectLst/>
                <a:latin typeface="+mn-lt"/>
                <a:ea typeface="+mn-ea"/>
                <a:cs typeface="+mn-cs"/>
              </a:rPr>
              <a:t>呼び出しの直前に、</a:t>
            </a:r>
            <a:r>
              <a:rPr lang="ja-JP" altLang="en-US" dirty="0"/>
              <a:t>入力</a:t>
            </a:r>
            <a:r>
              <a:rPr lang="ja-JP" altLang="en-US" sz="1200" kern="1200" dirty="0">
                <a:solidFill>
                  <a:schemeClr val="tx1"/>
                </a:solidFill>
                <a:effectLst/>
                <a:latin typeface="+mn-lt"/>
                <a:ea typeface="+mn-ea"/>
                <a:cs typeface="+mn-cs"/>
              </a:rPr>
              <a:t>の</a:t>
            </a:r>
            <a:r>
              <a:rPr lang="ja-JP" altLang="en-US" dirty="0"/>
              <a:t>長さのチェックが必要であるということは、これらは個別に対応されるべき問題であると考えられます。</a:t>
            </a:r>
            <a:endParaRPr lang="en-US" altLang="ja-JP" dirty="0"/>
          </a:p>
          <a:p>
            <a:r>
              <a:rPr lang="ja-JP" altLang="en-US" sz="1200" kern="1200" dirty="0">
                <a:solidFill>
                  <a:schemeClr val="tx1"/>
                </a:solidFill>
                <a:effectLst/>
                <a:latin typeface="+mn-lt"/>
                <a:ea typeface="+mn-ea"/>
                <a:cs typeface="+mn-cs"/>
              </a:rPr>
              <a:t>しかし、</a:t>
            </a:r>
            <a:r>
              <a:rPr lang="ja-JP" altLang="en-US" dirty="0"/>
              <a:t>長さの最大値が全て同じであると仮定した場合、これらの問題は、長さ</a:t>
            </a:r>
            <a:r>
              <a:rPr lang="ja-JP" altLang="en-US" sz="1200" kern="1200" dirty="0">
                <a:solidFill>
                  <a:schemeClr val="tx1"/>
                </a:solidFill>
                <a:effectLst/>
                <a:latin typeface="+mn-lt"/>
                <a:ea typeface="+mn-ea"/>
                <a:cs typeface="+mn-cs"/>
              </a:rPr>
              <a:t>のチェックを、</a:t>
            </a:r>
            <a:r>
              <a:rPr lang="ja-JP" altLang="en-US" dirty="0"/>
              <a:t>コード</a:t>
            </a:r>
            <a:r>
              <a:rPr lang="ja-JP" altLang="en-US" sz="1200" kern="1200" dirty="0">
                <a:solidFill>
                  <a:schemeClr val="tx1"/>
                </a:solidFill>
                <a:effectLst/>
                <a:latin typeface="+mn-lt"/>
                <a:ea typeface="+mn-ea"/>
                <a:cs typeface="+mn-cs"/>
              </a:rPr>
              <a:t>の最初の部分に置くことで修正することもできます。</a:t>
            </a:r>
            <a:endParaRPr lang="en-US" altLang="ja-JP" sz="1200" kern="1200" dirty="0">
              <a:solidFill>
                <a:schemeClr val="tx1"/>
              </a:solidFill>
              <a:effectLst/>
              <a:latin typeface="+mn-lt"/>
              <a:ea typeface="+mn-ea"/>
              <a:cs typeface="+mn-cs"/>
            </a:endParaRPr>
          </a:p>
          <a:p>
            <a:r>
              <a:rPr lang="ja-JP" altLang="en-US" dirty="0"/>
              <a:t>このように、独立して修正を行える問題であっても開発者が「まとめて修正する」ことを選べるような状況が発生することはあります。</a:t>
            </a:r>
            <a:endParaRPr lang="en-US" altLang="ja-JP" dirty="0"/>
          </a:p>
          <a:p>
            <a:r>
              <a:rPr lang="ja-JP" altLang="en-US" dirty="0"/>
              <a:t>しかし、個別に対応可能な問題に対しては、 </a:t>
            </a:r>
            <a:r>
              <a:rPr lang="en-US" altLang="ja-JP" dirty="0"/>
              <a:t>CVE </a:t>
            </a:r>
            <a:r>
              <a:rPr lang="ja-JP" altLang="en-US" dirty="0"/>
              <a:t>はあくまで分けて採番するいうことが、</a:t>
            </a:r>
            <a:r>
              <a:rPr lang="en-US" altLang="ja-JP" dirty="0"/>
              <a:t>Rule 7.2.1 </a:t>
            </a:r>
            <a:r>
              <a:rPr lang="ja-JP" altLang="en-US" dirty="0"/>
              <a:t>で説明している基本ルールとなります。</a:t>
            </a:r>
            <a:endParaRPr lang="en-US" altLang="ja-JP" dirty="0"/>
          </a:p>
          <a:p>
            <a:endParaRPr lang="en-US" sz="1200" kern="1200" dirty="0">
              <a:solidFill>
                <a:schemeClr val="tx1"/>
              </a:solidFill>
              <a:effectLst/>
              <a:latin typeface="+mn-lt"/>
              <a:ea typeface="+mn-ea"/>
              <a:cs typeface="+mn-cs"/>
            </a:endParaRPr>
          </a:p>
          <a:p>
            <a:r>
              <a:rPr lang="ja-JP" altLang="en-US" dirty="0"/>
              <a:t>この判断基準によって多くの問題を避けることができます。</a:t>
            </a:r>
            <a:endParaRPr lang="en-US" altLang="ja-JP" dirty="0"/>
          </a:p>
          <a:p>
            <a:r>
              <a:rPr lang="ja-JP" altLang="en-US" dirty="0"/>
              <a:t>例えば、あるマルウェアが複数ある脆弱性の一つを悪用している場合、</a:t>
            </a:r>
            <a:r>
              <a:rPr lang="en-US" altLang="ja-JP" dirty="0"/>
              <a:t>CVE </a:t>
            </a:r>
            <a:r>
              <a:rPr lang="ja-JP" altLang="en-US" dirty="0"/>
              <a:t>が個別に振られていれば、どの脆弱性が悪用されているのかを説明することが可能となります。</a:t>
            </a:r>
            <a:endParaRPr lang="en-US" altLang="ja-JP" dirty="0"/>
          </a:p>
          <a:p>
            <a:r>
              <a:rPr lang="en-US" dirty="0"/>
              <a:t>CVE </a:t>
            </a:r>
            <a:r>
              <a:rPr lang="ja-JP" altLang="en-US" dirty="0"/>
              <a:t>採番判断基準の目的は、このような明確化を行うことにあります。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8646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しかしながら、全ての問題が個別に対応可能なわけではないということも考慮されています。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2762175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Chained</a:t>
            </a:r>
            <a:r>
              <a:rPr lang="ja-JP" altLang="en-US" dirty="0"/>
              <a:t> </a:t>
            </a:r>
            <a:r>
              <a:rPr lang="en-US" altLang="ja-JP" dirty="0"/>
              <a:t>Vulnerabilities</a:t>
            </a:r>
            <a:r>
              <a:rPr lang="ja-JP" altLang="en-US" dirty="0"/>
              <a:t>、繋がりあった脆弱性とは、例えば</a:t>
            </a:r>
            <a:r>
              <a:rPr lang="ja-JP" altLang="en-US" sz="1200" kern="1200" dirty="0">
                <a:solidFill>
                  <a:schemeClr val="tx1"/>
                </a:solidFill>
                <a:effectLst/>
                <a:latin typeface="+mn-lt"/>
                <a:ea typeface="+mn-ea"/>
                <a:cs typeface="+mn-cs"/>
              </a:rPr>
              <a:t>バッファオーバーフローに繋がる整数オーバーフローや、</a:t>
            </a:r>
            <a:r>
              <a:rPr lang="ja-JP" altLang="en-US" dirty="0"/>
              <a:t>競合状態の発生と予測しやすい名前とファイルアクセスパーミッションの問題を通じて行われる </a:t>
            </a:r>
            <a:r>
              <a:rPr lang="en-US" altLang="ja-JP" dirty="0" err="1"/>
              <a:t>Symlink</a:t>
            </a:r>
            <a:r>
              <a:rPr lang="en-US" altLang="ja-JP" dirty="0"/>
              <a:t> </a:t>
            </a:r>
            <a:r>
              <a:rPr lang="ja-JP" altLang="en-US" dirty="0"/>
              <a:t>攻撃などのことです</a:t>
            </a:r>
            <a:r>
              <a:rPr lang="ja-JP" altLang="en-US" sz="1200" kern="1200" dirty="0">
                <a:solidFill>
                  <a:schemeClr val="tx1"/>
                </a:solidFill>
                <a:effectLst/>
                <a:latin typeface="+mn-lt"/>
                <a:ea typeface="+mn-ea"/>
                <a:cs typeface="+mn-cs"/>
              </a:rPr>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通常、これらの脆弱性は、複数の問題をまとめてひとつの脆弱性として考えます。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CVE </a:t>
            </a:r>
            <a:r>
              <a:rPr lang="ja-JP" altLang="en-US" sz="1200" kern="1200" dirty="0">
                <a:solidFill>
                  <a:schemeClr val="tx1"/>
                </a:solidFill>
                <a:effectLst/>
                <a:latin typeface="+mn-lt"/>
                <a:ea typeface="+mn-ea"/>
                <a:cs typeface="+mn-cs"/>
              </a:rPr>
              <a:t>採番においては、互いに依存する脆弱性には</a:t>
            </a:r>
            <a:r>
              <a:rPr lang="ja-JP" altLang="en-US" dirty="0"/>
              <a:t>ひとつの</a:t>
            </a:r>
            <a:r>
              <a:rPr lang="en-US" altLang="ja-JP" dirty="0"/>
              <a:t> CVE </a:t>
            </a:r>
            <a:r>
              <a:rPr lang="ja-JP" altLang="en-US" dirty="0"/>
              <a:t>を用います。</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4124334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kern="1200" dirty="0">
                <a:solidFill>
                  <a:schemeClr val="tx1"/>
                </a:solidFill>
                <a:effectLst/>
                <a:latin typeface="+mn-lt"/>
                <a:ea typeface="+mn-ea"/>
                <a:cs typeface="+mn-cs"/>
              </a:rPr>
              <a:t>このコード</a:t>
            </a:r>
            <a:r>
              <a:rPr lang="ja-JP" altLang="en-US" dirty="0"/>
              <a:t>例をご覧ください。</a:t>
            </a:r>
            <a:endParaRPr lang="en-US" altLang="ja-JP" dirty="0"/>
          </a:p>
          <a:p>
            <a:endParaRPr lang="en-US" altLang="ja-JP" dirty="0"/>
          </a:p>
          <a:p>
            <a:r>
              <a:rPr lang="ja-JP" altLang="en-US" dirty="0"/>
              <a:t>繋がりあった脆弱性が複数含まれています。</a:t>
            </a:r>
            <a:endParaRPr lang="en-US" altLang="ja-JP" dirty="0"/>
          </a:p>
          <a:p>
            <a:r>
              <a:rPr lang="ja-JP" altLang="en-US" dirty="0"/>
              <a:t>範囲チェックで負の数を想定していないという不備が存在しています。</a:t>
            </a:r>
            <a:endParaRPr lang="en-US" altLang="ja-JP" dirty="0"/>
          </a:p>
          <a:p>
            <a:r>
              <a:rPr lang="ja-JP" altLang="en-US" dirty="0"/>
              <a:t>そして、</a:t>
            </a:r>
            <a:r>
              <a:rPr lang="en-US" altLang="ja-JP" dirty="0"/>
              <a:t>height </a:t>
            </a:r>
            <a:r>
              <a:rPr lang="ja-JP" altLang="en-US" dirty="0"/>
              <a:t>と </a:t>
            </a:r>
            <a:r>
              <a:rPr lang="en-US" altLang="ja-JP" dirty="0"/>
              <a:t>width</a:t>
            </a:r>
            <a:r>
              <a:rPr lang="ja-JP" altLang="en-US" dirty="0"/>
              <a:t> の掛け算で整数オーバーフローが発生し、結果として</a:t>
            </a:r>
            <a:r>
              <a:rPr lang="en-US" altLang="ja-JP" dirty="0"/>
              <a:t> malloc</a:t>
            </a:r>
            <a:r>
              <a:rPr lang="ja-JP" altLang="en-US" dirty="0"/>
              <a:t> で割り当てられるメモリが少量となり、</a:t>
            </a:r>
            <a:r>
              <a:rPr lang="en-US" altLang="ja-JP" dirty="0" err="1"/>
              <a:t>memmove</a:t>
            </a:r>
            <a:r>
              <a:rPr lang="ja-JP" altLang="en-US" dirty="0"/>
              <a:t> でバッファオーバーフローが発生します。</a:t>
            </a:r>
            <a:endParaRPr lang="en-US" altLang="ja-JP" dirty="0"/>
          </a:p>
        </p:txBody>
      </p:sp>
      <p:sp>
        <p:nvSpPr>
          <p:cNvPr id="4" name="Slide Number Placeholder 3"/>
          <p:cNvSpPr>
            <a:spLocks noGrp="1"/>
          </p:cNvSpPr>
          <p:nvPr>
            <p:ph type="sldNum" sz="quarter" idx="10"/>
          </p:nvPr>
        </p:nvSpPr>
        <p:spPr/>
        <p:txBody>
          <a:bodyPr/>
          <a:lstStyle/>
          <a:p>
            <a:fld id="{FF0F432A-6797-4A63-9A6F-D8BC415B5D83}" type="slidenum">
              <a:rPr lang="en-US" smtClean="0"/>
              <a:t>24</a:t>
            </a:fld>
            <a:endParaRPr lang="en-US"/>
          </a:p>
        </p:txBody>
      </p:sp>
    </p:spTree>
    <p:extLst>
      <p:ext uri="{BB962C8B-B14F-4D97-AF65-F5344CB8AC3E}">
        <p14:creationId xmlns:p14="http://schemas.microsoft.com/office/powerpoint/2010/main" val="937567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繋がりあった脆弱性の修正方法は、複数存在します。</a:t>
            </a:r>
            <a:endParaRPr lang="en-US" altLang="ja-JP" dirty="0"/>
          </a:p>
          <a:p>
            <a:r>
              <a:rPr lang="ja-JP" altLang="en-US" dirty="0"/>
              <a:t>例えば、適切な範囲チェックを行えば、それ以降の問題は起こりません。</a:t>
            </a:r>
            <a:endParaRPr lang="en-US" altLang="ja-JP" dirty="0"/>
          </a:p>
          <a:p>
            <a:r>
              <a:rPr lang="ja-JP" altLang="en-US" dirty="0"/>
              <a:t>また、整数オーバーフローのチェックを行えば、それ以降の問題は起こりません。</a:t>
            </a:r>
            <a:endParaRPr lang="en-US" altLang="ja-JP" dirty="0"/>
          </a:p>
          <a:p>
            <a:r>
              <a:rPr lang="ja-JP" altLang="en-US" dirty="0"/>
              <a:t>このようなケースでは、複数の問題として </a:t>
            </a:r>
            <a:r>
              <a:rPr lang="en-US" altLang="ja-JP" dirty="0"/>
              <a:t>Split </a:t>
            </a:r>
            <a:r>
              <a:rPr lang="ja-JP" altLang="en-US" dirty="0"/>
              <a:t>せず、まとめてひとつの問題として </a:t>
            </a:r>
            <a:r>
              <a:rPr lang="en-US" altLang="ja-JP" dirty="0"/>
              <a:t>CVE </a:t>
            </a:r>
            <a:r>
              <a:rPr lang="ja-JP" altLang="en-US" dirty="0"/>
              <a:t>を採番します。</a:t>
            </a:r>
            <a:endParaRPr lang="en-US" altLang="ja-JP" dirty="0"/>
          </a:p>
        </p:txBody>
      </p:sp>
      <p:sp>
        <p:nvSpPr>
          <p:cNvPr id="4" name="Slide Number Placeholder 3"/>
          <p:cNvSpPr>
            <a:spLocks noGrp="1"/>
          </p:cNvSpPr>
          <p:nvPr>
            <p:ph type="sldNum" sz="quarter" idx="10"/>
          </p:nvPr>
        </p:nvSpPr>
        <p:spPr/>
        <p:txBody>
          <a:bodyPr/>
          <a:lstStyle/>
          <a:p>
            <a:fld id="{FF0F432A-6797-4A63-9A6F-D8BC415B5D83}" type="slidenum">
              <a:rPr lang="en-US" smtClean="0"/>
              <a:t>25</a:t>
            </a:fld>
            <a:endParaRPr lang="en-US"/>
          </a:p>
        </p:txBody>
      </p:sp>
    </p:spTree>
    <p:extLst>
      <p:ext uri="{BB962C8B-B14F-4D97-AF65-F5344CB8AC3E}">
        <p14:creationId xmlns:p14="http://schemas.microsoft.com/office/powerpoint/2010/main" val="3077507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7.1.1 </a:t>
            </a:r>
            <a:r>
              <a:rPr lang="ja-JP" altLang="en-US" dirty="0"/>
              <a:t>は、どの製品が脆弱性の影響を受けるのかを判断するために使用します。</a:t>
            </a:r>
            <a:endParaRPr lang="en-US" altLang="ja-JP" dirty="0"/>
          </a:p>
          <a:p>
            <a:r>
              <a:rPr lang="en-US" altLang="ja-JP" dirty="0"/>
              <a:t>CVE Program</a:t>
            </a:r>
            <a:r>
              <a:rPr lang="ja-JP" altLang="en-US" dirty="0"/>
              <a:t> において </a:t>
            </a:r>
            <a:r>
              <a:rPr lang="en-US" altLang="ja-JP" dirty="0"/>
              <a:t>“Product (</a:t>
            </a:r>
            <a:r>
              <a:rPr lang="ja-JP" altLang="en-US" dirty="0"/>
              <a:t>製品</a:t>
            </a:r>
            <a:r>
              <a:rPr lang="en-US" altLang="ja-JP" dirty="0"/>
              <a:t>)“ </a:t>
            </a:r>
            <a:r>
              <a:rPr lang="ja-JP" altLang="en-US" dirty="0"/>
              <a:t>は、広い意味を持った言葉として使用されています。これには、クローズドもしくはオープンソースのソフトウェア、クラウドやソフトウェアサービス、そしてプロトコルや標準規格なども含まれます。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dirty="0"/>
          </a:p>
        </p:txBody>
      </p:sp>
    </p:spTree>
    <p:extLst>
      <p:ext uri="{BB962C8B-B14F-4D97-AF65-F5344CB8AC3E}">
        <p14:creationId xmlns:p14="http://schemas.microsoft.com/office/powerpoint/2010/main" val="2927046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コードは多くの人によって共有されており、ソフトウェア開発の基本となっています。</a:t>
            </a:r>
            <a:endParaRPr lang="en-US" altLang="ja-JP" dirty="0"/>
          </a:p>
          <a:p>
            <a:r>
              <a:rPr lang="ja-JP" altLang="en-US" dirty="0"/>
              <a:t>異なる製品が同じコードを共有しているということは、同じ脆弱性も共有しているということになるのでしょうか。</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dirty="0"/>
          </a:p>
        </p:txBody>
      </p:sp>
    </p:spTree>
    <p:extLst>
      <p:ext uri="{BB962C8B-B14F-4D97-AF65-F5344CB8AC3E}">
        <p14:creationId xmlns:p14="http://schemas.microsoft.com/office/powerpoint/2010/main" val="3684676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CVE</a:t>
            </a:r>
            <a:r>
              <a:rPr lang="ja-JP" altLang="en-US" dirty="0"/>
              <a:t> </a:t>
            </a:r>
            <a:r>
              <a:rPr lang="en-US" altLang="ja-JP" dirty="0"/>
              <a:t>Program</a:t>
            </a:r>
            <a:r>
              <a:rPr lang="ja-JP" altLang="en-US" dirty="0"/>
              <a:t> では、複数の製品間で共有されたコードに脆弱性が存在している場合、それを複数ではなく、一つの脆弱性として扱います。</a:t>
            </a:r>
            <a:endParaRPr lang="en-US" altLang="ja-JP" dirty="0"/>
          </a:p>
          <a:p>
            <a:r>
              <a:rPr lang="ja-JP" altLang="en-US" dirty="0"/>
              <a:t>全ての脆弱性に</a:t>
            </a:r>
            <a:r>
              <a:rPr lang="en-US" altLang="ja-JP" dirty="0"/>
              <a:t> CVE </a:t>
            </a:r>
            <a:r>
              <a:rPr lang="ja-JP" altLang="en-US" dirty="0"/>
              <a:t>が採番されることが理想ではありますが、製品ごとの</a:t>
            </a:r>
            <a:r>
              <a:rPr lang="en-US" altLang="ja-JP" dirty="0"/>
              <a:t> CVE </a:t>
            </a:r>
            <a:r>
              <a:rPr lang="ja-JP" altLang="en-US" dirty="0"/>
              <a:t>採番を行うとなると、該当コードを含んでいる全ての製品を知ることが必要となってしまいます。</a:t>
            </a:r>
            <a:endParaRPr lang="en-US" altLang="ja-JP" dirty="0"/>
          </a:p>
          <a:p>
            <a:r>
              <a:rPr lang="ja-JP" altLang="en-US" dirty="0"/>
              <a:t>製品と脆弱性の繋がりをきれいにマッピングできると理想的ですが、脆弱性を識別しようとする </a:t>
            </a:r>
            <a:r>
              <a:rPr lang="en-US" altLang="ja-JP" dirty="0"/>
              <a:t>CVE </a:t>
            </a:r>
            <a:r>
              <a:rPr lang="ja-JP" altLang="en-US" dirty="0"/>
              <a:t>の目的を超えたものとなってしまいます。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dirty="0"/>
          </a:p>
        </p:txBody>
      </p:sp>
    </p:spTree>
    <p:extLst>
      <p:ext uri="{BB962C8B-B14F-4D97-AF65-F5344CB8AC3E}">
        <p14:creationId xmlns:p14="http://schemas.microsoft.com/office/powerpoint/2010/main" val="901428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コードの共有には、主に二つのパターンがあります。</a:t>
            </a:r>
            <a:endParaRPr lang="en-US" altLang="ja-JP" dirty="0"/>
          </a:p>
          <a:p>
            <a:r>
              <a:rPr lang="ja-JP" altLang="en-US" dirty="0"/>
              <a:t>一つ目は </a:t>
            </a:r>
            <a:r>
              <a:rPr lang="en-US" altLang="ja-JP" dirty="0"/>
              <a:t>"Direct copy"</a:t>
            </a:r>
            <a:r>
              <a:rPr lang="ja-JP" altLang="en-US" dirty="0"/>
              <a:t>、コードをコピーして使っている場合です。</a:t>
            </a:r>
            <a:endParaRPr lang="en-US" altLang="ja-JP" dirty="0"/>
          </a:p>
          <a:p>
            <a:r>
              <a:rPr lang="ja-JP" altLang="en-US" dirty="0"/>
              <a:t>二つ目は製品が</a:t>
            </a:r>
            <a:r>
              <a:rPr lang="en-US" altLang="ja-JP" dirty="0"/>
              <a:t> External product</a:t>
            </a:r>
            <a:r>
              <a:rPr lang="ja-JP" altLang="en-US" dirty="0"/>
              <a:t>、「別の外部製品」を使用している場合です。</a:t>
            </a:r>
            <a:endParaRPr lang="en-US" altLang="ja-JP" dirty="0"/>
          </a:p>
          <a:p>
            <a:r>
              <a:rPr lang="ja-JP" altLang="en-US" dirty="0"/>
              <a:t>ライブラリや標準規格の使用がこれに該当します。</a:t>
            </a:r>
            <a:endParaRPr lang="en-US" altLang="ja-JP" dirty="0"/>
          </a:p>
          <a:p>
            <a:endParaRPr lang="en-US" dirty="0"/>
          </a:p>
          <a:p>
            <a:r>
              <a:rPr lang="ja-JP" altLang="en-US" dirty="0"/>
              <a:t>これらの二つのパターンには、異なる</a:t>
            </a:r>
            <a:r>
              <a:rPr lang="en-US" altLang="ja-JP" dirty="0"/>
              <a:t> CVE </a:t>
            </a:r>
            <a:r>
              <a:rPr lang="ja-JP" altLang="en-US" dirty="0"/>
              <a:t>採番ルールが適用されます。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dirty="0"/>
          </a:p>
        </p:txBody>
      </p:sp>
    </p:spTree>
    <p:extLst>
      <p:ext uri="{BB962C8B-B14F-4D97-AF65-F5344CB8AC3E}">
        <p14:creationId xmlns:p14="http://schemas.microsoft.com/office/powerpoint/2010/main" val="366767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どのような問題を脆弱性と定義するのか、その基準については、様々な意見があります。</a:t>
            </a:r>
            <a:endParaRPr lang="en-US" altLang="ja-JP" dirty="0"/>
          </a:p>
          <a:p>
            <a:r>
              <a:rPr lang="ja-JP" altLang="en-US" dirty="0"/>
              <a:t>コード上の特定の欠陥を脆弱性とするのか、サーバルームに鍵をかけないことを脆弱性とするのか等、様々な見解があります。</a:t>
            </a:r>
            <a:endParaRPr lang="en-US" dirty="0"/>
          </a:p>
          <a:p>
            <a:endParaRPr lang="en-US" dirty="0"/>
          </a:p>
          <a:p>
            <a:r>
              <a:rPr lang="en-US" dirty="0"/>
              <a:t>[1] https://www.isaca.org/Pages/Glossary.aspx?tid=1975&amp;char=V</a:t>
            </a:r>
          </a:p>
          <a:p>
            <a:r>
              <a:rPr lang="en-US" dirty="0"/>
              <a:t>[2] http://www.cert.org/vulnerability-analysis/vulnerability-reporting-instructions.cfm?</a:t>
            </a:r>
          </a:p>
          <a:p>
            <a:r>
              <a:rPr lang="en-US" dirty="0"/>
              <a:t>[3] https://www.owasp.org/index.php/Category:Vulnerability</a:t>
            </a:r>
          </a:p>
          <a:p>
            <a:r>
              <a:rPr lang="en-US" dirty="0"/>
              <a:t>[4] https://msdn.microsoft.com/en-us/library/cc751383.aspx</a:t>
            </a:r>
          </a:p>
          <a:p>
            <a:r>
              <a:rPr lang="en-US" dirty="0"/>
              <a:t>[5] https://www.hackerone.com/disclosure-guidelines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a:p>
        </p:txBody>
      </p:sp>
    </p:spTree>
    <p:extLst>
      <p:ext uri="{BB962C8B-B14F-4D97-AF65-F5344CB8AC3E}">
        <p14:creationId xmlns:p14="http://schemas.microsoft.com/office/powerpoint/2010/main" val="4144101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US" dirty="0"/>
              <a:t>Direct </a:t>
            </a:r>
            <a:r>
              <a:rPr lang="en-US" altLang="ja-JP" dirty="0"/>
              <a:t>Copy</a:t>
            </a:r>
            <a:r>
              <a:rPr lang="ja-JP" altLang="en-US" dirty="0"/>
              <a:t> の場合の</a:t>
            </a:r>
            <a:r>
              <a:rPr lang="en-US" altLang="ja-JP" dirty="0"/>
              <a:t> CVE </a:t>
            </a:r>
            <a:r>
              <a:rPr lang="ja-JP" altLang="en-US" dirty="0"/>
              <a:t>採番ルールを説明します。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dirty="0"/>
          </a:p>
        </p:txBody>
      </p:sp>
    </p:spTree>
    <p:extLst>
      <p:ext uri="{BB962C8B-B14F-4D97-AF65-F5344CB8AC3E}">
        <p14:creationId xmlns:p14="http://schemas.microsoft.com/office/powerpoint/2010/main" val="3810092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当然ですが、ひとつの製品のみが問題の影響を受けている場合は、脆弱性はひとつと数えます。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dirty="0"/>
          </a:p>
        </p:txBody>
      </p:sp>
    </p:spTree>
    <p:extLst>
      <p:ext uri="{BB962C8B-B14F-4D97-AF65-F5344CB8AC3E}">
        <p14:creationId xmlns:p14="http://schemas.microsoft.com/office/powerpoint/2010/main" val="496139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しかし、同じ脆弱性であっても複数の異なる製品が影響を受ける場合には、脆弱性はそれぞれ個別のものであると考えます。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dirty="0"/>
          </a:p>
        </p:txBody>
      </p:sp>
    </p:spTree>
    <p:extLst>
      <p:ext uri="{BB962C8B-B14F-4D97-AF65-F5344CB8AC3E}">
        <p14:creationId xmlns:p14="http://schemas.microsoft.com/office/powerpoint/2010/main" val="644969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ただし、脆弱性の存在するコードが複数の製品の間で共有されている場合には、脆弱性はひとつであると考えます。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33</a:t>
            </a:fld>
            <a:endParaRPr lang="en-US" dirty="0"/>
          </a:p>
        </p:txBody>
      </p:sp>
    </p:spTree>
    <p:extLst>
      <p:ext uri="{BB962C8B-B14F-4D97-AF65-F5344CB8AC3E}">
        <p14:creationId xmlns:p14="http://schemas.microsoft.com/office/powerpoint/2010/main" val="1496713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もし複数の製品が同じコードを共有しているか不明な場合には、脆弱性は製品ごとに数えてください。</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dirty="0"/>
          </a:p>
        </p:txBody>
      </p:sp>
    </p:spTree>
    <p:extLst>
      <p:ext uri="{BB962C8B-B14F-4D97-AF65-F5344CB8AC3E}">
        <p14:creationId xmlns:p14="http://schemas.microsoft.com/office/powerpoint/2010/main" val="563523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それでは </a:t>
            </a:r>
            <a:r>
              <a:rPr lang="en-US" altLang="ja-JP" dirty="0"/>
              <a:t>Rule 7.2.5 </a:t>
            </a:r>
            <a:r>
              <a:rPr lang="ja-JP" altLang="en-US" dirty="0"/>
              <a:t>に移りましょう。</a:t>
            </a:r>
            <a:endParaRPr lang="en-US" altLang="ja-JP" dirty="0"/>
          </a:p>
          <a:p>
            <a:r>
              <a:rPr lang="ja-JP" altLang="en-US" dirty="0"/>
              <a:t>ここでは、製品が外部の機能などを取り込んでいる場合について説明します。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dirty="0"/>
          </a:p>
        </p:txBody>
      </p:sp>
    </p:spTree>
    <p:extLst>
      <p:ext uri="{BB962C8B-B14F-4D97-AF65-F5344CB8AC3E}">
        <p14:creationId xmlns:p14="http://schemas.microsoft.com/office/powerpoint/2010/main" val="1375751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ライブラリ、プロトコル、標準規格、そして</a:t>
            </a:r>
            <a:r>
              <a:rPr lang="en-US" altLang="ja-JP" dirty="0"/>
              <a:t> API </a:t>
            </a:r>
            <a:r>
              <a:rPr lang="ja-JP" altLang="en-US" dirty="0"/>
              <a:t>など、外部機能が取り込まれている場合の </a:t>
            </a:r>
            <a:r>
              <a:rPr lang="en-US" altLang="ja-JP" dirty="0"/>
              <a:t>CVE  </a:t>
            </a:r>
            <a:r>
              <a:rPr lang="ja-JP" altLang="en-US" dirty="0"/>
              <a:t>採番の考え方について説明します。</a:t>
            </a:r>
            <a:endParaRPr lang="en-US" altLang="ja-JP" dirty="0"/>
          </a:p>
          <a:p>
            <a:endParaRPr lang="en-US" altLang="ja-JP" dirty="0"/>
          </a:p>
          <a:p>
            <a:r>
              <a:rPr lang="ja-JP" altLang="en-US" dirty="0"/>
              <a:t>このような場合、脆弱性が外部製品に存在していると考えられるのか、もしくは同じ外部機能を使用している異なる製品ごとに脆弱性が存在していると考えられるのか、判断が必要です。</a:t>
            </a:r>
            <a:endParaRPr lang="en-US" altLang="ja-JP" dirty="0"/>
          </a:p>
          <a:p>
            <a:endParaRPr lang="en-US" dirty="0"/>
          </a:p>
          <a:p>
            <a:r>
              <a:rPr lang="ja-JP" altLang="en-US" dirty="0"/>
              <a:t>判断基準は、問題を回避できるような使い方ができるか、できないのかという部分になります。</a:t>
            </a:r>
          </a:p>
          <a:p>
            <a:r>
              <a:rPr lang="ja-JP" altLang="en-US" dirty="0"/>
              <a:t>もし、問題の影響を受けないような使い方が無く、そのため外部製品の脆弱な機能を使用している全ての製品が問題の影響を受ける場合には、外部製品に対する </a:t>
            </a:r>
            <a:r>
              <a:rPr lang="en-US" dirty="0"/>
              <a:t>CVE  </a:t>
            </a:r>
            <a:r>
              <a:rPr lang="ja-JP" altLang="en-US" dirty="0"/>
              <a:t>採番を行います。</a:t>
            </a:r>
          </a:p>
          <a:p>
            <a:r>
              <a:rPr lang="ja-JP" altLang="en-US" dirty="0"/>
              <a:t>また、問題を回避する外部製品の使い方がある場合には、製品ごとの </a:t>
            </a:r>
            <a:r>
              <a:rPr lang="en-US" dirty="0"/>
              <a:t>CVE </a:t>
            </a:r>
            <a:r>
              <a:rPr lang="ja-JP" altLang="en-US" dirty="0"/>
              <a:t>採番を行います。</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dirty="0"/>
          </a:p>
        </p:txBody>
      </p:sp>
    </p:spTree>
    <p:extLst>
      <p:ext uri="{BB962C8B-B14F-4D97-AF65-F5344CB8AC3E}">
        <p14:creationId xmlns:p14="http://schemas.microsoft.com/office/powerpoint/2010/main" val="2131732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例えば、実装者がハッシュアルゴリズムの設定を選べる、そして </a:t>
            </a:r>
            <a:r>
              <a:rPr lang="en-US" dirty="0"/>
              <a:t>SHA-1 </a:t>
            </a:r>
            <a:r>
              <a:rPr lang="ja-JP" altLang="en-US" dirty="0"/>
              <a:t>の使用が必須である認証プロトコルが存在するとします。</a:t>
            </a:r>
          </a:p>
          <a:p>
            <a:r>
              <a:rPr lang="ja-JP" altLang="en-US" dirty="0"/>
              <a:t>製品 </a:t>
            </a:r>
            <a:r>
              <a:rPr lang="en-US" dirty="0"/>
              <a:t>A </a:t>
            </a:r>
            <a:r>
              <a:rPr lang="ja-JP" altLang="en-US" dirty="0"/>
              <a:t>は </a:t>
            </a:r>
            <a:r>
              <a:rPr lang="en-US" dirty="0"/>
              <a:t>SHA-1 </a:t>
            </a:r>
            <a:r>
              <a:rPr lang="ja-JP" altLang="en-US" dirty="0"/>
              <a:t>そして </a:t>
            </a:r>
            <a:r>
              <a:rPr lang="en-US" dirty="0"/>
              <a:t>SHA-512 </a:t>
            </a:r>
            <a:r>
              <a:rPr lang="ja-JP" altLang="en-US" dirty="0"/>
              <a:t>を使用します。</a:t>
            </a:r>
          </a:p>
          <a:p>
            <a:r>
              <a:rPr lang="ja-JP" altLang="en-US" dirty="0"/>
              <a:t>製品 </a:t>
            </a:r>
            <a:r>
              <a:rPr lang="en-US" dirty="0"/>
              <a:t>B </a:t>
            </a:r>
            <a:r>
              <a:rPr lang="ja-JP" altLang="en-US" dirty="0"/>
              <a:t>は </a:t>
            </a:r>
            <a:r>
              <a:rPr lang="en-US" dirty="0"/>
              <a:t>SHA-256</a:t>
            </a:r>
            <a:r>
              <a:rPr lang="ja-JP" altLang="en-US" dirty="0"/>
              <a:t>、</a:t>
            </a:r>
            <a:r>
              <a:rPr lang="en-US" dirty="0"/>
              <a:t>SHA-1</a:t>
            </a:r>
            <a:r>
              <a:rPr lang="ja-JP" altLang="en-US" dirty="0"/>
              <a:t>、そして </a:t>
            </a:r>
            <a:r>
              <a:rPr lang="en-US" dirty="0"/>
              <a:t>MD5 </a:t>
            </a:r>
            <a:r>
              <a:rPr lang="ja-JP" altLang="en-US" dirty="0"/>
              <a:t>を採用します。</a:t>
            </a:r>
          </a:p>
          <a:p>
            <a:endParaRPr lang="en-US" dirty="0"/>
          </a:p>
          <a:p>
            <a:r>
              <a:rPr lang="ja-JP" altLang="en-US" dirty="0"/>
              <a:t>そして </a:t>
            </a:r>
            <a:r>
              <a:rPr lang="en-US" altLang="ja-JP" dirty="0"/>
              <a:t>collision resistant</a:t>
            </a:r>
            <a:r>
              <a:rPr lang="ja-JP" altLang="en-US" dirty="0"/>
              <a:t> では無いハッシュアルゴリズムを使用している認証プロトコルに対して発生する問題が発見されたとします。</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37</a:t>
            </a:fld>
            <a:endParaRPr lang="en-US" dirty="0"/>
          </a:p>
        </p:txBody>
      </p:sp>
    </p:spTree>
    <p:extLst>
      <p:ext uri="{BB962C8B-B14F-4D97-AF65-F5344CB8AC3E}">
        <p14:creationId xmlns:p14="http://schemas.microsoft.com/office/powerpoint/2010/main" val="2939477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MD5 </a:t>
            </a:r>
            <a:r>
              <a:rPr lang="ja-JP" altLang="en-US" dirty="0"/>
              <a:t>は </a:t>
            </a:r>
            <a:r>
              <a:rPr lang="en-US" dirty="0"/>
              <a:t>collision resistant </a:t>
            </a:r>
            <a:r>
              <a:rPr lang="ja-JP" altLang="en-US" dirty="0"/>
              <a:t>ではないため、</a:t>
            </a:r>
            <a:r>
              <a:rPr lang="en-US" dirty="0"/>
              <a:t>MD5 </a:t>
            </a:r>
            <a:r>
              <a:rPr lang="ja-JP" altLang="en-US" dirty="0"/>
              <a:t>アルゴリズムを採用している製品は本問題の影響を受けることとなりますが、</a:t>
            </a:r>
            <a:r>
              <a:rPr lang="en-US" dirty="0"/>
              <a:t>MD5 </a:t>
            </a:r>
            <a:r>
              <a:rPr lang="ja-JP" altLang="en-US" dirty="0"/>
              <a:t>の使用は必須ではないため、認証プロトコルに脆弱性が存在するとは考えません。</a:t>
            </a:r>
          </a:p>
          <a:p>
            <a:r>
              <a:rPr lang="ja-JP" altLang="en-US" dirty="0"/>
              <a:t>その代わり、</a:t>
            </a:r>
            <a:r>
              <a:rPr lang="en-US" dirty="0"/>
              <a:t>MD5 </a:t>
            </a:r>
            <a:r>
              <a:rPr lang="ja-JP" altLang="en-US" dirty="0"/>
              <a:t>アルゴリズムを採用している製品の方に脆弱性が存在すると考えます。</a:t>
            </a:r>
          </a:p>
          <a:p>
            <a:r>
              <a:rPr lang="ja-JP" altLang="en-US" dirty="0"/>
              <a:t>この例では、製品 </a:t>
            </a:r>
            <a:r>
              <a:rPr lang="en-US" dirty="0"/>
              <a:t>A </a:t>
            </a:r>
            <a:r>
              <a:rPr lang="ja-JP" altLang="en-US" dirty="0"/>
              <a:t>は脆弱性の影響を受けないが、製品 </a:t>
            </a:r>
            <a:r>
              <a:rPr lang="en-US" dirty="0"/>
              <a:t>B </a:t>
            </a:r>
            <a:r>
              <a:rPr lang="ja-JP" altLang="en-US" dirty="0"/>
              <a:t>は影響を受けると考えます。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38</a:t>
            </a:fld>
            <a:endParaRPr lang="en-US" dirty="0"/>
          </a:p>
        </p:txBody>
      </p:sp>
    </p:spTree>
    <p:extLst>
      <p:ext uri="{BB962C8B-B14F-4D97-AF65-F5344CB8AC3E}">
        <p14:creationId xmlns:p14="http://schemas.microsoft.com/office/powerpoint/2010/main" val="4187192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SHA-1 </a:t>
            </a:r>
            <a:r>
              <a:rPr lang="ja-JP" altLang="en-US" dirty="0"/>
              <a:t>も </a:t>
            </a:r>
            <a:r>
              <a:rPr lang="en-US" dirty="0"/>
              <a:t>collision resistant </a:t>
            </a:r>
            <a:r>
              <a:rPr lang="ja-JP" altLang="en-US" dirty="0"/>
              <a:t>ではありませんが、認証プロトコルを実装するためには使用が必須となっています。</a:t>
            </a:r>
          </a:p>
          <a:p>
            <a:r>
              <a:rPr lang="ja-JP" altLang="en-US" dirty="0"/>
              <a:t>このような場合には、製品ごとではなく、認証プロトコルに脆弱性が存在していると考えます。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39</a:t>
            </a:fld>
            <a:endParaRPr lang="en-US" dirty="0"/>
          </a:p>
        </p:txBody>
      </p:sp>
    </p:spTree>
    <p:extLst>
      <p:ext uri="{BB962C8B-B14F-4D97-AF65-F5344CB8AC3E}">
        <p14:creationId xmlns:p14="http://schemas.microsoft.com/office/powerpoint/2010/main" val="344776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CVE Program </a:t>
            </a:r>
            <a:r>
              <a:rPr lang="ja-JP" altLang="en-US" dirty="0"/>
              <a:t>でも、脆弱性の定義は行なっていますが、その定義がそのまま</a:t>
            </a:r>
            <a:r>
              <a:rPr lang="en-US" altLang="ja-JP" dirty="0"/>
              <a:t> CVE </a:t>
            </a:r>
            <a:r>
              <a:rPr lang="ja-JP" altLang="en-US" dirty="0"/>
              <a:t>採番の判断に用いられるわけではありません。</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a:p>
        </p:txBody>
      </p:sp>
    </p:spTree>
    <p:extLst>
      <p:ext uri="{BB962C8B-B14F-4D97-AF65-F5344CB8AC3E}">
        <p14:creationId xmlns:p14="http://schemas.microsoft.com/office/powerpoint/2010/main" val="310889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CVE </a:t>
            </a:r>
            <a:r>
              <a:rPr lang="ja-JP" altLang="en-US" dirty="0"/>
              <a:t>の採番は、各 </a:t>
            </a:r>
            <a:r>
              <a:rPr lang="en-US" dirty="0"/>
              <a:t>CNA </a:t>
            </a:r>
            <a:r>
              <a:rPr lang="ja-JP" altLang="en-US" dirty="0"/>
              <a:t>が担当するスコープ内の脆弱性に対して行われます。</a:t>
            </a:r>
          </a:p>
          <a:p>
            <a:r>
              <a:rPr lang="en-US" dirty="0"/>
              <a:t>Rule 7.3 </a:t>
            </a:r>
            <a:r>
              <a:rPr lang="ja-JP" altLang="en-US" dirty="0"/>
              <a:t>では、</a:t>
            </a:r>
            <a:r>
              <a:rPr lang="en-US" dirty="0"/>
              <a:t>CNA </a:t>
            </a:r>
            <a:r>
              <a:rPr lang="ja-JP" altLang="en-US" dirty="0"/>
              <a:t>のスコープの考え方について説明します。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40</a:t>
            </a:fld>
            <a:endParaRPr lang="en-US"/>
          </a:p>
        </p:txBody>
      </p:sp>
    </p:spTree>
    <p:extLst>
      <p:ext uri="{BB962C8B-B14F-4D97-AF65-F5344CB8AC3E}">
        <p14:creationId xmlns:p14="http://schemas.microsoft.com/office/powerpoint/2010/main" val="4188338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各 </a:t>
            </a:r>
            <a:r>
              <a:rPr lang="en-US" dirty="0"/>
              <a:t>CNA </a:t>
            </a:r>
            <a:r>
              <a:rPr lang="ja-JP" altLang="en-US" dirty="0"/>
              <a:t>ごとに、</a:t>
            </a:r>
            <a:r>
              <a:rPr lang="en-US" dirty="0"/>
              <a:t>CVE </a:t>
            </a:r>
            <a:r>
              <a:rPr lang="ja-JP" altLang="en-US" dirty="0"/>
              <a:t>採番を行う対象の範囲を決めるスコープがあります。</a:t>
            </a:r>
          </a:p>
          <a:p>
            <a:r>
              <a:rPr lang="ja-JP" altLang="en-US" dirty="0"/>
              <a:t>製品開発者やオープンソースプロジェクトのスコープは、通常、開発するソフトウェアがそのまま採番の範囲となることが多く理解しやすいです。</a:t>
            </a:r>
          </a:p>
          <a:p>
            <a:endParaRPr lang="ja-JP" altLang="en-US" dirty="0"/>
          </a:p>
          <a:p>
            <a:r>
              <a:rPr lang="ja-JP" altLang="en-US" dirty="0"/>
              <a:t>逆に、コーディネーションセンターやバグバウンティ、また研究者などの </a:t>
            </a:r>
            <a:r>
              <a:rPr lang="en-US" altLang="ja-JP" dirty="0"/>
              <a:t>CNA </a:t>
            </a:r>
            <a:r>
              <a:rPr lang="ja-JP" altLang="en-US" dirty="0"/>
              <a:t>については、</a:t>
            </a:r>
            <a:r>
              <a:rPr lang="en-US" dirty="0"/>
              <a:t>CVE </a:t>
            </a:r>
            <a:r>
              <a:rPr lang="ja-JP" altLang="en-US" dirty="0"/>
              <a:t>採番の対象範囲が多岐に渡るため、スコープはより複雑であると言えるでしょう。</a:t>
            </a:r>
          </a:p>
          <a:p>
            <a:r>
              <a:rPr lang="ja-JP" altLang="en-US" dirty="0"/>
              <a:t>通常、コーディネーションセンターやバグバウンティを行っている組織にとっては、調整や公開を行った脆弱性が、そして研究機関にとっては発見した脆弱性が、</a:t>
            </a:r>
            <a:r>
              <a:rPr lang="en-US" dirty="0"/>
              <a:t>CVE </a:t>
            </a:r>
            <a:r>
              <a:rPr lang="ja-JP" altLang="en-US" dirty="0"/>
              <a:t>採番のスコープとなります。</a:t>
            </a:r>
            <a:endParaRPr lang="en-US" altLang="ja-JP" dirty="0"/>
          </a:p>
          <a:p>
            <a:endParaRPr lang="en-US" altLang="ja-JP" dirty="0"/>
          </a:p>
          <a:p>
            <a:r>
              <a:rPr lang="ja-JP" altLang="en-US" dirty="0"/>
              <a:t>スコープの重複が起きないことが理想的ですが、現実には重複が発生することがあります。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41</a:t>
            </a:fld>
            <a:endParaRPr lang="en-US"/>
          </a:p>
        </p:txBody>
      </p:sp>
    </p:spTree>
    <p:extLst>
      <p:ext uri="{BB962C8B-B14F-4D97-AF65-F5344CB8AC3E}">
        <p14:creationId xmlns:p14="http://schemas.microsoft.com/office/powerpoint/2010/main" val="3456923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製品開発者とオープンソースプロジェクトのスコープは、他の </a:t>
            </a:r>
            <a:r>
              <a:rPr lang="en-US" dirty="0"/>
              <a:t>CNA </a:t>
            </a:r>
            <a:r>
              <a:rPr lang="ja-JP" altLang="en-US" dirty="0"/>
              <a:t>と比較してより明確で、スコープ内の </a:t>
            </a:r>
            <a:r>
              <a:rPr lang="en-US" dirty="0"/>
              <a:t>CVE  </a:t>
            </a:r>
            <a:r>
              <a:rPr lang="ja-JP" altLang="en-US" dirty="0"/>
              <a:t>採番については、彼らに優先権があります。</a:t>
            </a:r>
            <a:endParaRPr lang="en-US" altLang="ja-JP" dirty="0"/>
          </a:p>
          <a:p>
            <a:r>
              <a:rPr lang="ja-JP" altLang="en-US" dirty="0"/>
              <a:t>他の </a:t>
            </a:r>
            <a:r>
              <a:rPr lang="en-US" dirty="0"/>
              <a:t>CNA </a:t>
            </a:r>
            <a:r>
              <a:rPr lang="ja-JP" altLang="en-US" dirty="0"/>
              <a:t>が、彼らのスコープ内の脆弱性に対して </a:t>
            </a:r>
            <a:r>
              <a:rPr lang="en-US" dirty="0"/>
              <a:t>CVE </a:t>
            </a:r>
            <a:r>
              <a:rPr lang="ja-JP" altLang="en-US" dirty="0"/>
              <a:t>の採番を希望する場合には、まず彼らに採番を依頼する必要があります。</a:t>
            </a:r>
          </a:p>
          <a:p>
            <a:endParaRPr lang="ja-JP" altLang="en-US" dirty="0"/>
          </a:p>
          <a:p>
            <a:r>
              <a:rPr lang="ja-JP" altLang="en-US" dirty="0"/>
              <a:t>コーディネーションセンター、バグバウンティ、研究機関などの組織は、</a:t>
            </a:r>
            <a:r>
              <a:rPr lang="en-US" dirty="0"/>
              <a:t>CNA </a:t>
            </a:r>
            <a:r>
              <a:rPr lang="ja-JP" altLang="en-US" dirty="0"/>
              <a:t>として同じレベルに存在しています。</a:t>
            </a:r>
            <a:endParaRPr lang="en-US" altLang="ja-JP" dirty="0"/>
          </a:p>
          <a:p>
            <a:r>
              <a:rPr lang="ja-JP" altLang="en-US" dirty="0"/>
              <a:t>彼らは製品開発者やオープンソースプロジェクトの </a:t>
            </a:r>
            <a:r>
              <a:rPr lang="en-US" dirty="0"/>
              <a:t>CNA </a:t>
            </a:r>
            <a:r>
              <a:rPr lang="ja-JP" altLang="en-US" dirty="0"/>
              <a:t>とは異なりますが、</a:t>
            </a:r>
            <a:r>
              <a:rPr lang="en-US" dirty="0"/>
              <a:t>Root</a:t>
            </a:r>
            <a:r>
              <a:rPr lang="ja-JP" altLang="en-US" dirty="0"/>
              <a:t> と比較して、 </a:t>
            </a:r>
            <a:r>
              <a:rPr lang="en-US" dirty="0"/>
              <a:t>CVE </a:t>
            </a:r>
            <a:r>
              <a:rPr lang="ja-JP" altLang="en-US" dirty="0"/>
              <a:t>採番の優先権があります。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42</a:t>
            </a:fld>
            <a:endParaRPr lang="en-US"/>
          </a:p>
        </p:txBody>
      </p:sp>
    </p:spTree>
    <p:extLst>
      <p:ext uri="{BB962C8B-B14F-4D97-AF65-F5344CB8AC3E}">
        <p14:creationId xmlns:p14="http://schemas.microsoft.com/office/powerpoint/2010/main" val="1555463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製品開発者やオープンソースプロジェクトのスコープはある程度明確に分けられていますが、現実のソフトウェア開発の状況では、スコープが重複することもあります。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43</a:t>
            </a:fld>
            <a:endParaRPr lang="en-US"/>
          </a:p>
        </p:txBody>
      </p:sp>
    </p:spTree>
    <p:extLst>
      <p:ext uri="{BB962C8B-B14F-4D97-AF65-F5344CB8AC3E}">
        <p14:creationId xmlns:p14="http://schemas.microsoft.com/office/powerpoint/2010/main" val="3395475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772752" cy="4396941"/>
          </a:xfrm>
        </p:spPr>
        <p:txBody>
          <a:bodyPr/>
          <a:lstStyle/>
          <a:p>
            <a:r>
              <a:rPr lang="ja-JP" altLang="en-US" dirty="0"/>
              <a:t>最もよくあるスコープ重複の原因としては、別の開発者やプロジェクトに対する依存関係があります。</a:t>
            </a:r>
          </a:p>
          <a:p>
            <a:r>
              <a:rPr lang="ja-JP" altLang="en-US" dirty="0"/>
              <a:t>依存している製品に脆弱性が存在し、その開発者が </a:t>
            </a:r>
            <a:r>
              <a:rPr lang="en-US" dirty="0"/>
              <a:t>CNA </a:t>
            </a:r>
            <a:r>
              <a:rPr lang="ja-JP" altLang="en-US" dirty="0"/>
              <a:t>である場合には、依存先の開発者に </a:t>
            </a:r>
            <a:r>
              <a:rPr lang="en-US" altLang="ja-JP" dirty="0"/>
              <a:t>CVE </a:t>
            </a:r>
            <a:r>
              <a:rPr lang="ja-JP" altLang="en-US" dirty="0"/>
              <a:t>採番の優先権があります。</a:t>
            </a:r>
          </a:p>
          <a:p>
            <a:r>
              <a:rPr lang="ja-JP" altLang="en-US" dirty="0"/>
              <a:t>もし彼らが問題を脆弱性として取り扱わない、すなわち </a:t>
            </a:r>
            <a:r>
              <a:rPr lang="en-US" dirty="0"/>
              <a:t>CVE </a:t>
            </a:r>
            <a:r>
              <a:rPr lang="ja-JP" altLang="en-US" dirty="0"/>
              <a:t>を採番しないと判断した場合には、その問題を </a:t>
            </a:r>
            <a:r>
              <a:rPr lang="en-US" dirty="0"/>
              <a:t>Root </a:t>
            </a:r>
            <a:r>
              <a:rPr lang="ja-JP" altLang="en-US" dirty="0"/>
              <a:t>にエスカレーションしてください。</a:t>
            </a:r>
          </a:p>
          <a:p>
            <a:r>
              <a:rPr lang="en-US" dirty="0"/>
              <a:t>Rule 7.1.10 </a:t>
            </a:r>
            <a:r>
              <a:rPr lang="ja-JP" altLang="en-US" dirty="0"/>
              <a:t>では、製品が脆弱性の影響を受け、その開発者が脆弱性を認知している場合、</a:t>
            </a:r>
            <a:r>
              <a:rPr lang="en-US" dirty="0"/>
              <a:t>CVE Program </a:t>
            </a:r>
            <a:r>
              <a:rPr lang="ja-JP" altLang="en-US" dirty="0"/>
              <a:t>としてもその問題を脆弱性として認めると説明しています。</a:t>
            </a:r>
          </a:p>
          <a:p>
            <a:endParaRPr lang="en-US" dirty="0"/>
          </a:p>
          <a:p>
            <a:r>
              <a:rPr lang="ja-JP" altLang="en-US" dirty="0"/>
              <a:t>もし依存先の開発者が </a:t>
            </a:r>
            <a:r>
              <a:rPr lang="en-US" dirty="0"/>
              <a:t>CNA </a:t>
            </a:r>
            <a:r>
              <a:rPr lang="ja-JP" altLang="en-US" dirty="0"/>
              <a:t>ではない場合は、他の採番方法が存在します。</a:t>
            </a:r>
            <a:endParaRPr lang="en-US" altLang="ja-JP" dirty="0"/>
          </a:p>
          <a:p>
            <a:r>
              <a:rPr lang="ja-JP" altLang="en-US" dirty="0"/>
              <a:t>まずは、依存先の組織に連絡を試みる必要があります。これは通常のアプローチ方法ではありますが、別の </a:t>
            </a:r>
            <a:r>
              <a:rPr lang="en-US" dirty="0"/>
              <a:t>CNA  </a:t>
            </a:r>
            <a:r>
              <a:rPr lang="ja-JP" altLang="en-US" dirty="0"/>
              <a:t>が同じ問題を発見して依存先との調整を始めている場合などに、</a:t>
            </a:r>
            <a:r>
              <a:rPr lang="en-US" dirty="0"/>
              <a:t>CVE </a:t>
            </a:r>
            <a:r>
              <a:rPr lang="ja-JP" altLang="en-US" dirty="0"/>
              <a:t>採番の重複を防ぐことができるという効果もあります。</a:t>
            </a:r>
          </a:p>
          <a:p>
            <a:r>
              <a:rPr lang="ja-JP" altLang="en-US" dirty="0"/>
              <a:t>そしてここからは、いくつかの選択肢があります。</a:t>
            </a:r>
          </a:p>
          <a:p>
            <a:r>
              <a:rPr lang="ja-JP" altLang="en-US" dirty="0"/>
              <a:t>まず、別の </a:t>
            </a:r>
            <a:r>
              <a:rPr lang="en-US" dirty="0"/>
              <a:t>CNA </a:t>
            </a:r>
            <a:r>
              <a:rPr lang="ja-JP" altLang="en-US" dirty="0"/>
              <a:t>が関わっていない場合には、問題を発見した </a:t>
            </a:r>
            <a:r>
              <a:rPr lang="en-US" dirty="0"/>
              <a:t>CNA  </a:t>
            </a:r>
            <a:r>
              <a:rPr lang="ja-JP" altLang="en-US" dirty="0"/>
              <a:t>がそのまま </a:t>
            </a:r>
            <a:r>
              <a:rPr lang="en-US" dirty="0"/>
              <a:t>CVE </a:t>
            </a:r>
            <a:r>
              <a:rPr lang="ja-JP" altLang="en-US" dirty="0"/>
              <a:t>を採番することができます。また、採番した </a:t>
            </a:r>
            <a:r>
              <a:rPr lang="en-US" dirty="0"/>
              <a:t>CNA </a:t>
            </a:r>
            <a:r>
              <a:rPr lang="ja-JP" altLang="en-US" dirty="0"/>
              <a:t>が </a:t>
            </a:r>
            <a:r>
              <a:rPr lang="en-US" altLang="ja-JP" dirty="0"/>
              <a:t>CVE </a:t>
            </a:r>
            <a:r>
              <a:rPr lang="ja-JP" altLang="en-US" dirty="0"/>
              <a:t>レコードの公開や更新も行います。</a:t>
            </a:r>
          </a:p>
          <a:p>
            <a:r>
              <a:rPr lang="ja-JP" altLang="en-US" dirty="0"/>
              <a:t>これとは別に、</a:t>
            </a:r>
            <a:r>
              <a:rPr lang="en-US" dirty="0"/>
              <a:t>CNA of Last </a:t>
            </a:r>
            <a:r>
              <a:rPr lang="en-US" altLang="ja-JP" dirty="0"/>
              <a:t>R</a:t>
            </a:r>
            <a:r>
              <a:rPr lang="en-US" dirty="0"/>
              <a:t>esort </a:t>
            </a:r>
            <a:r>
              <a:rPr lang="ja-JP" altLang="en-US" dirty="0"/>
              <a:t>が採番を行う方法もあります。この場合には、</a:t>
            </a:r>
            <a:r>
              <a:rPr lang="en-US" dirty="0"/>
              <a:t>CNA of Last </a:t>
            </a:r>
            <a:r>
              <a:rPr lang="en-US" altLang="ja-JP" dirty="0"/>
              <a:t>R</a:t>
            </a:r>
            <a:r>
              <a:rPr lang="en-US" dirty="0"/>
              <a:t>esort </a:t>
            </a:r>
            <a:r>
              <a:rPr lang="ja-JP" altLang="en-US" dirty="0"/>
              <a:t>が </a:t>
            </a:r>
            <a:r>
              <a:rPr lang="en-US" altLang="ja-JP" dirty="0"/>
              <a:t>CVE </a:t>
            </a:r>
            <a:r>
              <a:rPr lang="ja-JP" altLang="en-US" dirty="0"/>
              <a:t>レコードの内容の決定や公開を行います。</a:t>
            </a:r>
          </a:p>
          <a:p>
            <a:endParaRPr lang="ja-JP" altLang="en-US" dirty="0"/>
          </a:p>
          <a:p>
            <a:r>
              <a:rPr lang="ja-JP" altLang="en-US" dirty="0"/>
              <a:t>もし別の </a:t>
            </a:r>
            <a:r>
              <a:rPr lang="en-US" dirty="0"/>
              <a:t>CNA </a:t>
            </a:r>
            <a:r>
              <a:rPr lang="ja-JP" altLang="en-US" dirty="0"/>
              <a:t>も関わる場合、誰が </a:t>
            </a:r>
            <a:r>
              <a:rPr lang="en-US" dirty="0"/>
              <a:t>CVE </a:t>
            </a:r>
            <a:r>
              <a:rPr lang="ja-JP" altLang="en-US" dirty="0"/>
              <a:t>採番をするかについて、</a:t>
            </a:r>
            <a:r>
              <a:rPr lang="en-US" dirty="0"/>
              <a:t>CNA </a:t>
            </a:r>
            <a:r>
              <a:rPr lang="ja-JP" altLang="en-US" dirty="0"/>
              <a:t>の間で調整を行う必要があります。</a:t>
            </a:r>
          </a:p>
          <a:p>
            <a:r>
              <a:rPr lang="ja-JP" altLang="en-US" dirty="0"/>
              <a:t>合意に至ることが難しい場合には、</a:t>
            </a:r>
            <a:r>
              <a:rPr lang="en-US" dirty="0"/>
              <a:t>CNA of Last </a:t>
            </a:r>
            <a:r>
              <a:rPr lang="en-US" altLang="ja-JP" dirty="0"/>
              <a:t>R</a:t>
            </a:r>
            <a:r>
              <a:rPr lang="en-US" dirty="0"/>
              <a:t>esort </a:t>
            </a:r>
            <a:r>
              <a:rPr lang="ja-JP" altLang="en-US" dirty="0"/>
              <a:t>が採番を行うべきです。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44</a:t>
            </a:fld>
            <a:endParaRPr lang="en-US"/>
          </a:p>
        </p:txBody>
      </p:sp>
    </p:spTree>
    <p:extLst>
      <p:ext uri="{BB962C8B-B14F-4D97-AF65-F5344CB8AC3E}">
        <p14:creationId xmlns:p14="http://schemas.microsoft.com/office/powerpoint/2010/main" val="1238891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異なる組織間で協力してソフトウェア開発を行う場合も存在します。</a:t>
            </a:r>
          </a:p>
          <a:p>
            <a:r>
              <a:rPr lang="ja-JP" altLang="en-US" dirty="0"/>
              <a:t>その中に複数の </a:t>
            </a:r>
            <a:r>
              <a:rPr lang="en-US" dirty="0"/>
              <a:t>CNA </a:t>
            </a:r>
            <a:r>
              <a:rPr lang="ja-JP" altLang="en-US" dirty="0"/>
              <a:t>が存在していると、スコープの重複が発生します。</a:t>
            </a:r>
          </a:p>
          <a:p>
            <a:r>
              <a:rPr lang="ja-JP" altLang="en-US" dirty="0"/>
              <a:t>その場合には、</a:t>
            </a:r>
            <a:r>
              <a:rPr lang="en-US" dirty="0"/>
              <a:t>CVE </a:t>
            </a:r>
            <a:r>
              <a:rPr lang="ja-JP" altLang="en-US" dirty="0"/>
              <a:t>採番の担当者を </a:t>
            </a:r>
            <a:r>
              <a:rPr lang="en-US" dirty="0"/>
              <a:t>CNA  </a:t>
            </a:r>
            <a:r>
              <a:rPr lang="ja-JP" altLang="en-US" dirty="0"/>
              <a:t>同士で協議してください。</a:t>
            </a:r>
            <a:endParaRPr lang="en-US" altLang="ja-JP" dirty="0"/>
          </a:p>
          <a:p>
            <a:r>
              <a:rPr lang="ja-JP" altLang="en-US" dirty="0"/>
              <a:t>合意に至ることが難しい場合には、</a:t>
            </a:r>
            <a:r>
              <a:rPr lang="en-US" altLang="ja-JP" dirty="0"/>
              <a:t>Root</a:t>
            </a:r>
            <a:r>
              <a:rPr lang="ja-JP" altLang="en-US" dirty="0"/>
              <a:t> に問題をエスカレーションしてください。</a:t>
            </a:r>
          </a:p>
          <a:p>
            <a:endParaRPr lang="en-US" dirty="0"/>
          </a:p>
          <a:p>
            <a:r>
              <a:rPr lang="ja-JP" altLang="en-US" dirty="0"/>
              <a:t>大きなプロジェクトでは、そのスコープを担当する </a:t>
            </a:r>
            <a:r>
              <a:rPr lang="en-US" dirty="0"/>
              <a:t>CNA </a:t>
            </a:r>
            <a:r>
              <a:rPr lang="ja-JP" altLang="en-US" dirty="0"/>
              <a:t>を新しく作るという方法もあります。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45</a:t>
            </a:fld>
            <a:endParaRPr lang="en-US"/>
          </a:p>
        </p:txBody>
      </p:sp>
    </p:spTree>
    <p:extLst>
      <p:ext uri="{BB962C8B-B14F-4D97-AF65-F5344CB8AC3E}">
        <p14:creationId xmlns:p14="http://schemas.microsoft.com/office/powerpoint/2010/main" val="453187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もし二組織以上の </a:t>
            </a:r>
            <a:r>
              <a:rPr lang="en-US" dirty="0"/>
              <a:t>CNA </a:t>
            </a:r>
            <a:r>
              <a:rPr lang="ja-JP" altLang="en-US" dirty="0"/>
              <a:t>が、同じ製品の異なるバージョンをそれぞれ管理している場合、各 </a:t>
            </a:r>
            <a:r>
              <a:rPr lang="en-US" altLang="ja-JP" dirty="0"/>
              <a:t>CNA </a:t>
            </a:r>
            <a:r>
              <a:rPr lang="ja-JP" altLang="en-US" dirty="0"/>
              <a:t>は協力して </a:t>
            </a:r>
            <a:r>
              <a:rPr lang="en-US" dirty="0"/>
              <a:t>CVE  </a:t>
            </a:r>
            <a:r>
              <a:rPr lang="ja-JP" altLang="en-US" dirty="0"/>
              <a:t>採番を行う必要があります。</a:t>
            </a:r>
            <a:endParaRPr lang="en-US" altLang="ja-JP" dirty="0"/>
          </a:p>
          <a:p>
            <a:endParaRPr lang="ja-JP" altLang="en-US" dirty="0"/>
          </a:p>
          <a:p>
            <a:r>
              <a:rPr lang="en-US" dirty="0"/>
              <a:t>Rule 7.1.1 </a:t>
            </a:r>
            <a:r>
              <a:rPr lang="ja-JP" altLang="en-US" dirty="0"/>
              <a:t>の コード共有ポリシーでは、異なる組織間でコードが共有されている場合、 </a:t>
            </a:r>
            <a:r>
              <a:rPr lang="en-US" dirty="0"/>
              <a:t>CVE </a:t>
            </a:r>
            <a:r>
              <a:rPr lang="ja-JP" altLang="en-US" dirty="0"/>
              <a:t>も共有されることから、</a:t>
            </a:r>
            <a:r>
              <a:rPr lang="en-US" dirty="0"/>
              <a:t>CVE </a:t>
            </a:r>
            <a:r>
              <a:rPr lang="ja-JP" altLang="en-US" dirty="0"/>
              <a:t>採番の担当者を決める必要がある、と説明しています。</a:t>
            </a:r>
          </a:p>
          <a:p>
            <a:r>
              <a:rPr lang="ja-JP" altLang="en-US" dirty="0"/>
              <a:t> </a:t>
            </a:r>
            <a:r>
              <a:rPr lang="en-US" altLang="ja-JP" dirty="0"/>
              <a:t>“main” </a:t>
            </a:r>
            <a:r>
              <a:rPr lang="ja-JP" altLang="en-US" dirty="0"/>
              <a:t>のブランチとして考えられるバージョンが存在する場合には、そのバージョンの管理者が </a:t>
            </a:r>
            <a:r>
              <a:rPr lang="en-US" dirty="0"/>
              <a:t>CVE </a:t>
            </a:r>
            <a:r>
              <a:rPr lang="ja-JP" altLang="en-US" dirty="0"/>
              <a:t>採番を行うべきです。</a:t>
            </a:r>
          </a:p>
          <a:p>
            <a:r>
              <a:rPr lang="en-US" altLang="ja-JP" dirty="0"/>
              <a:t>“main” </a:t>
            </a:r>
            <a:r>
              <a:rPr lang="ja-JP" altLang="en-US" dirty="0"/>
              <a:t>のブランチが存在しない場合には、</a:t>
            </a:r>
            <a:r>
              <a:rPr lang="en-US" dirty="0"/>
              <a:t>CNA  </a:t>
            </a:r>
            <a:r>
              <a:rPr lang="ja-JP" altLang="en-US" dirty="0"/>
              <a:t>間で話し合って採番者を決定します。</a:t>
            </a:r>
          </a:p>
          <a:p>
            <a:r>
              <a:rPr lang="ja-JP" altLang="en-US" dirty="0"/>
              <a:t>合意に至ることが難しい場合には、</a:t>
            </a:r>
            <a:r>
              <a:rPr lang="en-US" altLang="ja-JP" dirty="0"/>
              <a:t>Root </a:t>
            </a:r>
            <a:r>
              <a:rPr lang="ja-JP" altLang="en-US" dirty="0"/>
              <a:t>に問題をエスカレーションします。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46</a:t>
            </a:fld>
            <a:endParaRPr lang="en-US"/>
          </a:p>
        </p:txBody>
      </p:sp>
    </p:spTree>
    <p:extLst>
      <p:ext uri="{BB962C8B-B14F-4D97-AF65-F5344CB8AC3E}">
        <p14:creationId xmlns:p14="http://schemas.microsoft.com/office/powerpoint/2010/main" val="321862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コーディネーションセンター、バグバウンティ、研究機関などの</a:t>
            </a:r>
            <a:r>
              <a:rPr lang="en-US" altLang="ja-JP" dirty="0"/>
              <a:t> CNA</a:t>
            </a:r>
            <a:r>
              <a:rPr lang="ja-JP" altLang="en-US" dirty="0"/>
              <a:t> の間で発生するスコープの重複について説明します。</a:t>
            </a:r>
            <a:endParaRPr lang="en-US" dirty="0"/>
          </a:p>
        </p:txBody>
      </p:sp>
      <p:sp>
        <p:nvSpPr>
          <p:cNvPr id="4" name="Slide Number Placeholder 3"/>
          <p:cNvSpPr>
            <a:spLocks noGrp="1"/>
          </p:cNvSpPr>
          <p:nvPr>
            <p:ph type="sldNum" sz="quarter" idx="5"/>
          </p:nvPr>
        </p:nvSpPr>
        <p:spPr/>
        <p:txBody>
          <a:bodyPr/>
          <a:lstStyle/>
          <a:p>
            <a:fld id="{8BA8EE6B-0CC2-4288-A95A-2B9E6FE84A9B}" type="slidenum">
              <a:rPr lang="en-US" smtClean="0"/>
              <a:t>47</a:t>
            </a:fld>
            <a:endParaRPr lang="en-US"/>
          </a:p>
        </p:txBody>
      </p:sp>
    </p:spTree>
    <p:extLst>
      <p:ext uri="{BB962C8B-B14F-4D97-AF65-F5344CB8AC3E}">
        <p14:creationId xmlns:p14="http://schemas.microsoft.com/office/powerpoint/2010/main" val="1284755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コーディネーションセンターやバグバウンティ、研究機関などは、その調整過程において情報を秘密にしておく必要があることから、スコープの重複を早期に知ることが難しい立場にあります。</a:t>
            </a:r>
            <a:endParaRPr lang="en-US" altLang="ja-JP" dirty="0"/>
          </a:p>
          <a:p>
            <a:r>
              <a:rPr lang="ja-JP" altLang="en-US" dirty="0"/>
              <a:t>スコープの重複の発生をなるべく抑えるために、これらの</a:t>
            </a:r>
            <a:r>
              <a:rPr lang="en-US" altLang="ja-JP" dirty="0"/>
              <a:t> CNA </a:t>
            </a:r>
            <a:r>
              <a:rPr lang="ja-JP" altLang="en-US" dirty="0"/>
              <a:t>には、可能な限り対象製品の開発者に連絡をとることが求められています。</a:t>
            </a:r>
            <a:endParaRPr lang="en-US" altLang="ja-JP" dirty="0"/>
          </a:p>
          <a:p>
            <a:r>
              <a:rPr lang="ja-JP" altLang="en-US" dirty="0"/>
              <a:t>連絡がとれれば、問題がすでに別の </a:t>
            </a:r>
            <a:r>
              <a:rPr lang="en-US" altLang="ja-JP" dirty="0"/>
              <a:t>CNA</a:t>
            </a:r>
            <a:r>
              <a:rPr lang="ja-JP" altLang="en-US" dirty="0"/>
              <a:t> から届け出られているなどの状況を知ることが可能となります。</a:t>
            </a:r>
            <a:endParaRPr lang="en-US" altLang="ja-JP" dirty="0"/>
          </a:p>
          <a:p>
            <a:r>
              <a:rPr lang="ja-JP" altLang="en-US" dirty="0"/>
              <a:t>製品開発者と連絡が取れない場合には、該当する問題の</a:t>
            </a:r>
            <a:r>
              <a:rPr lang="en-US" altLang="ja-JP" dirty="0"/>
              <a:t> CVE</a:t>
            </a:r>
            <a:r>
              <a:rPr lang="ja-JP" altLang="en-US" dirty="0"/>
              <a:t> レコードを最初に公開した</a:t>
            </a:r>
            <a:r>
              <a:rPr lang="en-US" altLang="ja-JP" dirty="0"/>
              <a:t> CNA </a:t>
            </a:r>
            <a:r>
              <a:rPr lang="ja-JP" altLang="en-US" dirty="0"/>
              <a:t>に優先権が与えられます。</a:t>
            </a:r>
            <a:r>
              <a:rPr lang="en-US" altLang="ja-JP"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48</a:t>
            </a:fld>
            <a:endParaRPr lang="en-US"/>
          </a:p>
        </p:txBody>
      </p:sp>
    </p:spTree>
    <p:extLst>
      <p:ext uri="{BB962C8B-B14F-4D97-AF65-F5344CB8AC3E}">
        <p14:creationId xmlns:p14="http://schemas.microsoft.com/office/powerpoint/2010/main" val="2315975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A8EE6B-0CC2-4288-A95A-2B9E6FE84A9B}" type="slidenum">
              <a:rPr lang="en-US" smtClean="0"/>
              <a:t>49</a:t>
            </a:fld>
            <a:endParaRPr lang="en-US"/>
          </a:p>
        </p:txBody>
      </p:sp>
    </p:spTree>
    <p:extLst>
      <p:ext uri="{BB962C8B-B14F-4D97-AF65-F5344CB8AC3E}">
        <p14:creationId xmlns:p14="http://schemas.microsoft.com/office/powerpoint/2010/main" val="191550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その代わりに、報告された問題が脆弱性であるか否かを判断するのは誰なのか、その判断基準を</a:t>
            </a:r>
            <a:r>
              <a:rPr lang="en-US" altLang="ja-JP" dirty="0"/>
              <a:t> CNA Rule 7.1 </a:t>
            </a:r>
            <a:r>
              <a:rPr lang="ja-JP" altLang="en-US" dirty="0"/>
              <a:t>で説明しています。</a:t>
            </a:r>
            <a:endParaRPr lang="en-US" altLang="ja-JP" dirty="0"/>
          </a:p>
          <a:p>
            <a:r>
              <a:rPr lang="ja-JP" altLang="en-US" dirty="0"/>
              <a:t>これにより、様々な業界や文化などによって異なる脆弱性の定義に対して、柔軟に対応できるようになっています。</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a:p>
        </p:txBody>
      </p:sp>
    </p:spTree>
    <p:extLst>
      <p:ext uri="{BB962C8B-B14F-4D97-AF65-F5344CB8AC3E}">
        <p14:creationId xmlns:p14="http://schemas.microsoft.com/office/powerpoint/2010/main" val="31448651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7.4.1 </a:t>
            </a:r>
            <a:r>
              <a:rPr lang="ja-JP" altLang="en-US" dirty="0"/>
              <a:t>では、</a:t>
            </a:r>
            <a:r>
              <a:rPr lang="en-US" dirty="0"/>
              <a:t>CVE  </a:t>
            </a:r>
            <a:r>
              <a:rPr lang="ja-JP" altLang="en-US" dirty="0"/>
              <a:t>採番される脆弱性は、全て公開される必要があると説明しています。</a:t>
            </a:r>
          </a:p>
          <a:p>
            <a:r>
              <a:rPr lang="ja-JP" altLang="en-US" dirty="0"/>
              <a:t>このルールは、脆弱性対応を行う様々な立場の関係者による </a:t>
            </a:r>
            <a:r>
              <a:rPr lang="en-US" dirty="0"/>
              <a:t>CVE </a:t>
            </a:r>
            <a:r>
              <a:rPr lang="ja-JP" altLang="en-US" dirty="0"/>
              <a:t>の有効活用を促進することを目的としています。</a:t>
            </a:r>
          </a:p>
        </p:txBody>
      </p:sp>
      <p:sp>
        <p:nvSpPr>
          <p:cNvPr id="4" name="Slide Number Placeholder 3"/>
          <p:cNvSpPr>
            <a:spLocks noGrp="1"/>
          </p:cNvSpPr>
          <p:nvPr>
            <p:ph type="sldNum" sz="quarter" idx="5"/>
          </p:nvPr>
        </p:nvSpPr>
        <p:spPr/>
        <p:txBody>
          <a:bodyPr/>
          <a:lstStyle/>
          <a:p>
            <a:fld id="{D58F3C89-9E49-4851-A18A-DAECD34FD650}" type="slidenum">
              <a:rPr lang="en-US" smtClean="0"/>
              <a:t>50</a:t>
            </a:fld>
            <a:endParaRPr lang="en-US"/>
          </a:p>
        </p:txBody>
      </p:sp>
    </p:spTree>
    <p:extLst>
      <p:ext uri="{BB962C8B-B14F-4D97-AF65-F5344CB8AC3E}">
        <p14:creationId xmlns:p14="http://schemas.microsoft.com/office/powerpoint/2010/main" val="2276526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7.4.1 </a:t>
            </a:r>
            <a:r>
              <a:rPr lang="ja-JP" altLang="en-US" dirty="0"/>
              <a:t>では、</a:t>
            </a:r>
            <a:r>
              <a:rPr lang="en-US" dirty="0"/>
              <a:t>CVE </a:t>
            </a:r>
            <a:r>
              <a:rPr lang="ja-JP" altLang="en-US" dirty="0"/>
              <a:t>を採番する前に、脆弱性情報を一般公表するか否かを決める必要があると説明しています。</a:t>
            </a:r>
          </a:p>
          <a:p>
            <a:r>
              <a:rPr lang="ja-JP" altLang="en-US" dirty="0"/>
              <a:t>情報公開前に </a:t>
            </a:r>
            <a:r>
              <a:rPr lang="en-US" dirty="0"/>
              <a:t>CVE  </a:t>
            </a:r>
            <a:r>
              <a:rPr lang="ja-JP" altLang="en-US" dirty="0"/>
              <a:t>採番を行うこと自体は問題ありませんが、その後に必ず情報公開する必要があります。</a:t>
            </a:r>
          </a:p>
          <a:p>
            <a:r>
              <a:rPr lang="ja-JP" altLang="en-US" dirty="0"/>
              <a:t>もし </a:t>
            </a:r>
            <a:r>
              <a:rPr lang="en-US" dirty="0"/>
              <a:t>CVE </a:t>
            </a:r>
            <a:r>
              <a:rPr lang="ja-JP" altLang="en-US" dirty="0"/>
              <a:t>採番後に予定が変わって情報公開しないとなった場合は、採番された </a:t>
            </a:r>
            <a:r>
              <a:rPr lang="en-US" dirty="0"/>
              <a:t>CVE </a:t>
            </a:r>
            <a:r>
              <a:rPr lang="ja-JP" altLang="en-US" dirty="0"/>
              <a:t>の </a:t>
            </a:r>
            <a:r>
              <a:rPr lang="en-US" dirty="0"/>
              <a:t>Reject </a:t>
            </a:r>
            <a:r>
              <a:rPr lang="ja-JP" altLang="en-US" dirty="0"/>
              <a:t>を行う必要があります。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51</a:t>
            </a:fld>
            <a:endParaRPr lang="en-US"/>
          </a:p>
        </p:txBody>
      </p:sp>
    </p:spTree>
    <p:extLst>
      <p:ext uri="{BB962C8B-B14F-4D97-AF65-F5344CB8AC3E}">
        <p14:creationId xmlns:p14="http://schemas.microsoft.com/office/powerpoint/2010/main" val="2644506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脆弱性が一般公開されたと認められるには、公開情報が次の条件を満たしている必要があります。</a:t>
            </a:r>
            <a:endParaRPr lang="en-US" altLang="ja-JP" dirty="0"/>
          </a:p>
          <a:p>
            <a:pPr marL="228600" indent="-228600">
              <a:buFont typeface="+mj-lt"/>
              <a:buAutoNum type="arabicPeriod"/>
            </a:pPr>
            <a:r>
              <a:rPr lang="en-US" altLang="ja-JP" dirty="0"/>
              <a:t>URL </a:t>
            </a:r>
            <a:r>
              <a:rPr lang="ja-JP" altLang="en-US" dirty="0"/>
              <a:t>で指し示せること。</a:t>
            </a:r>
            <a:endParaRPr lang="en-US" altLang="ja-JP" dirty="0"/>
          </a:p>
          <a:p>
            <a:pPr marL="228600" indent="-228600">
              <a:buFont typeface="+mj-lt"/>
              <a:buAutoNum type="arabicPeriod"/>
            </a:pPr>
            <a:r>
              <a:rPr lang="en-US" altLang="ja-JP" dirty="0"/>
              <a:t>CVE List </a:t>
            </a:r>
            <a:r>
              <a:rPr lang="ja-JP" altLang="en-US" dirty="0"/>
              <a:t>からリンク可能であること。</a:t>
            </a:r>
            <a:endParaRPr lang="en-US" altLang="ja-JP" dirty="0"/>
          </a:p>
          <a:p>
            <a:pPr marL="228600" indent="-228600">
              <a:buFont typeface="+mj-lt"/>
              <a:buAutoNum type="arabicPeriod"/>
            </a:pPr>
            <a:r>
              <a:rPr lang="en-US" altLang="ja-JP" dirty="0"/>
              <a:t>CVE </a:t>
            </a:r>
            <a:r>
              <a:rPr lang="ja-JP" altLang="en-US" dirty="0"/>
              <a:t>レコードに要求される必要最低限の情報が掲載されていること</a:t>
            </a:r>
            <a:endParaRPr lang="en-US" altLang="ja-JP" dirty="0"/>
          </a:p>
          <a:p>
            <a:r>
              <a:rPr lang="ja-JP" altLang="en-US" dirty="0"/>
              <a:t>です。</a:t>
            </a:r>
            <a:endParaRPr lang="en-US" altLang="ja-JP" dirty="0"/>
          </a:p>
          <a:p>
            <a:endParaRPr lang="en-US" altLang="ja-JP" dirty="0"/>
          </a:p>
          <a:p>
            <a:r>
              <a:rPr lang="en-US" altLang="ja-JP" dirty="0"/>
              <a:t>CVE </a:t>
            </a:r>
            <a:r>
              <a:rPr lang="ja-JP" altLang="en-US" dirty="0"/>
              <a:t>レコードの必要最低限の情報とは、</a:t>
            </a:r>
            <a:endParaRPr lang="en-US" altLang="ja-JP" dirty="0"/>
          </a:p>
          <a:p>
            <a:pPr marL="171450" indent="-171450">
              <a:buFont typeface="Wingdings" panose="05000000000000000000" pitchFamily="2" charset="2"/>
              <a:buChar char="n"/>
            </a:pPr>
            <a:r>
              <a:rPr lang="ja-JP" altLang="en-US" dirty="0"/>
              <a:t>製品</a:t>
            </a:r>
            <a:endParaRPr lang="en-US" altLang="ja-JP" dirty="0"/>
          </a:p>
          <a:p>
            <a:pPr marL="171450" indent="-171450">
              <a:buFont typeface="Wingdings" panose="05000000000000000000" pitchFamily="2" charset="2"/>
              <a:buChar char="n"/>
            </a:pPr>
            <a:r>
              <a:rPr lang="ja-JP" altLang="en-US" dirty="0"/>
              <a:t>バージョン</a:t>
            </a:r>
            <a:endParaRPr lang="en-US" altLang="ja-JP" dirty="0"/>
          </a:p>
          <a:p>
            <a:pPr marL="171450" indent="-171450">
              <a:buFont typeface="Wingdings" panose="05000000000000000000" pitchFamily="2" charset="2"/>
              <a:buChar char="n"/>
            </a:pPr>
            <a:r>
              <a:rPr lang="ja-JP" altLang="en-US" dirty="0"/>
              <a:t>脆弱性種別</a:t>
            </a:r>
            <a:endParaRPr lang="en-US" altLang="ja-JP" dirty="0"/>
          </a:p>
          <a:p>
            <a:pPr marL="171450" indent="-171450">
              <a:buFont typeface="Wingdings" panose="05000000000000000000" pitchFamily="2" charset="2"/>
              <a:buChar char="n"/>
            </a:pPr>
            <a:r>
              <a:rPr lang="ja-JP" altLang="en-US" dirty="0"/>
              <a:t>脆弱性の根本原因やその影響</a:t>
            </a:r>
            <a:endParaRPr lang="en-US" altLang="ja-JP" dirty="0"/>
          </a:p>
          <a:p>
            <a:r>
              <a:rPr lang="ja-JP" altLang="en-US" dirty="0"/>
              <a:t>となります。</a:t>
            </a:r>
            <a:endParaRPr lang="en-US" altLang="ja-JP" dirty="0"/>
          </a:p>
          <a:p>
            <a:endParaRPr lang="en-US" altLang="ja-JP" dirty="0"/>
          </a:p>
          <a:p>
            <a:r>
              <a:rPr lang="ja-JP" altLang="en-US" dirty="0"/>
              <a:t>閲覧に費用がかかるものは使用できません。</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52</a:t>
            </a:fld>
            <a:endParaRPr lang="en-US"/>
          </a:p>
        </p:txBody>
      </p:sp>
    </p:spTree>
    <p:extLst>
      <p:ext uri="{BB962C8B-B14F-4D97-AF65-F5344CB8AC3E}">
        <p14:creationId xmlns:p14="http://schemas.microsoft.com/office/powerpoint/2010/main" val="2404609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次に公開情報として認められない事例をいくつか紹介します。</a:t>
            </a:r>
            <a:endParaRPr lang="en-US" altLang="ja-JP" dirty="0"/>
          </a:p>
          <a:p>
            <a:endParaRPr lang="ja-JP" altLang="en-US" dirty="0"/>
          </a:p>
          <a:p>
            <a:pPr marL="171450" indent="-171450">
              <a:buFont typeface="Wingdings" panose="05000000000000000000" pitchFamily="2" charset="2"/>
              <a:buChar char="n"/>
            </a:pPr>
            <a:r>
              <a:rPr lang="ja-JP" altLang="en-US" dirty="0"/>
              <a:t> パッチ情報だけでは基本的には認められません。しかしオンラインのソースリポジトリの </a:t>
            </a:r>
            <a:r>
              <a:rPr lang="en-US" dirty="0"/>
              <a:t>commit </a:t>
            </a:r>
            <a:r>
              <a:rPr lang="ja-JP" altLang="en-US" dirty="0"/>
              <a:t>は、併せて必須項目が確認できれば、認められます。</a:t>
            </a:r>
          </a:p>
          <a:p>
            <a:pPr marL="171450" indent="-171450">
              <a:buFont typeface="Wingdings" panose="05000000000000000000" pitchFamily="2" charset="2"/>
              <a:buChar char="n"/>
            </a:pPr>
            <a:r>
              <a:rPr lang="ja-JP" altLang="en-US" dirty="0"/>
              <a:t>「この </a:t>
            </a:r>
            <a:r>
              <a:rPr lang="en-US" dirty="0"/>
              <a:t>CVE </a:t>
            </a:r>
            <a:r>
              <a:rPr lang="ja-JP" altLang="en-US" dirty="0"/>
              <a:t>の脆弱性が修正された」という説明のみ記載された </a:t>
            </a:r>
            <a:r>
              <a:rPr lang="en-US" dirty="0"/>
              <a:t>Change log </a:t>
            </a:r>
            <a:r>
              <a:rPr lang="ja-JP" altLang="en-US" dirty="0"/>
              <a:t>は、脆弱性種別の情報が記載されていないため、情報として不十分です。</a:t>
            </a:r>
            <a:endParaRPr lang="en-US" altLang="ja-JP" dirty="0"/>
          </a:p>
          <a:p>
            <a:pPr marL="171450" indent="-171450">
              <a:buFont typeface="Wingdings" panose="05000000000000000000" pitchFamily="2" charset="2"/>
              <a:buChar char="n"/>
            </a:pPr>
            <a:r>
              <a:rPr lang="ja-JP" altLang="en-US" dirty="0"/>
              <a:t>研究者によるブログポストは公開情報として認められています。通常、研究者が情報公開するのであれば、 </a:t>
            </a:r>
            <a:r>
              <a:rPr lang="en-US" dirty="0"/>
              <a:t>CVE </a:t>
            </a:r>
            <a:r>
              <a:rPr lang="ja-JP" altLang="en-US" dirty="0"/>
              <a:t>は採番されます。ベンダ </a:t>
            </a:r>
            <a:r>
              <a:rPr lang="en-US" altLang="ja-JP" dirty="0"/>
              <a:t>CNA </a:t>
            </a:r>
            <a:r>
              <a:rPr lang="ja-JP" altLang="en-US" dirty="0"/>
              <a:t>が採番しない場合、</a:t>
            </a:r>
            <a:r>
              <a:rPr lang="en-US" dirty="0"/>
              <a:t>CNA of Last </a:t>
            </a:r>
            <a:r>
              <a:rPr lang="en-US" altLang="ja-JP" dirty="0"/>
              <a:t>R</a:t>
            </a:r>
            <a:r>
              <a:rPr lang="en-US" dirty="0"/>
              <a:t>esort </a:t>
            </a:r>
            <a:r>
              <a:rPr lang="ja-JP" altLang="en-US" dirty="0"/>
              <a:t>に問題がエスカレーションされることもあります。</a:t>
            </a:r>
          </a:p>
          <a:p>
            <a:pPr marL="171450" indent="-171450">
              <a:buFont typeface="Wingdings" panose="05000000000000000000" pitchFamily="2" charset="2"/>
              <a:buChar char="n"/>
            </a:pPr>
            <a:r>
              <a:rPr lang="ja-JP" altLang="en-US" dirty="0"/>
              <a:t>顧客のみが閲覧できる情報は、公開情報として認められません。</a:t>
            </a:r>
          </a:p>
          <a:p>
            <a:pPr marL="171450" indent="-171450">
              <a:buFont typeface="Wingdings" panose="05000000000000000000" pitchFamily="2" charset="2"/>
              <a:buChar char="n"/>
            </a:pPr>
            <a:r>
              <a:rPr lang="ja-JP" altLang="en-US" dirty="0"/>
              <a:t>カンファレンスの発表資料へのリンクは認められますが、学術論文へのリンクは認められないことがあります。なぜなら学術論文自体の閲覧には、費用が発生するからです。</a:t>
            </a:r>
          </a:p>
          <a:p>
            <a:pPr marL="171450" indent="-171450">
              <a:buFont typeface="Wingdings" panose="05000000000000000000" pitchFamily="2" charset="2"/>
              <a:buChar char="n"/>
            </a:pPr>
            <a:r>
              <a:rPr lang="ja-JP" altLang="en-US" dirty="0"/>
              <a:t> 一般公開されている学術論文の概要に必須項目が掲載されていれば、論文の全ての内容の閲覧に費用がかかる場合であっても、公開情報として認められます。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53</a:t>
            </a:fld>
            <a:endParaRPr lang="en-US"/>
          </a:p>
        </p:txBody>
      </p:sp>
    </p:spTree>
    <p:extLst>
      <p:ext uri="{BB962C8B-B14F-4D97-AF65-F5344CB8AC3E}">
        <p14:creationId xmlns:p14="http://schemas.microsoft.com/office/powerpoint/2010/main" val="2640186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Customer-controlled software </a:t>
            </a:r>
            <a:r>
              <a:rPr lang="ja-JP" altLang="en-US" dirty="0"/>
              <a:t>では、脆弱性の対応にユーザのアクションが必要である場合に </a:t>
            </a:r>
            <a:r>
              <a:rPr lang="en-US" dirty="0"/>
              <a:t>CVE </a:t>
            </a:r>
            <a:r>
              <a:rPr lang="ja-JP" altLang="en-US" dirty="0"/>
              <a:t>を採番します。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54</a:t>
            </a:fld>
            <a:endParaRPr lang="en-US"/>
          </a:p>
        </p:txBody>
      </p:sp>
    </p:spTree>
    <p:extLst>
      <p:ext uri="{BB962C8B-B14F-4D97-AF65-F5344CB8AC3E}">
        <p14:creationId xmlns:p14="http://schemas.microsoft.com/office/powerpoint/2010/main" val="684801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Customer-controlled software</a:t>
            </a:r>
            <a:r>
              <a:rPr lang="ja-JP" altLang="en-US" dirty="0"/>
              <a:t> の例としては、マシンにインストールされたソフトウェア、ユーザのネットワークに接続して使用される製品、そしてそれらのために使用されるライブラリなどがあります。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55</a:t>
            </a:fld>
            <a:endParaRPr lang="en-US"/>
          </a:p>
        </p:txBody>
      </p:sp>
    </p:spTree>
    <p:extLst>
      <p:ext uri="{BB962C8B-B14F-4D97-AF65-F5344CB8AC3E}">
        <p14:creationId xmlns:p14="http://schemas.microsoft.com/office/powerpoint/2010/main" val="29225484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クラウドサービスやウェブサイトの脆弱性には、</a:t>
            </a:r>
            <a:r>
              <a:rPr lang="en-US" altLang="ja-JP" dirty="0"/>
              <a:t>CVE </a:t>
            </a:r>
            <a:r>
              <a:rPr lang="ja-JP" altLang="en-US" dirty="0"/>
              <a:t>採番は基本的には行いません。</a:t>
            </a:r>
          </a:p>
          <a:p>
            <a:r>
              <a:rPr lang="ja-JP" altLang="en-US" dirty="0"/>
              <a:t>これらの脆弱性については、発見者と開発者の間のみで調整が行われればよく、第三者との調整のために </a:t>
            </a:r>
            <a:r>
              <a:rPr lang="en-US" altLang="ja-JP" dirty="0"/>
              <a:t>CVE </a:t>
            </a:r>
            <a:r>
              <a:rPr lang="ja-JP" altLang="en-US" dirty="0"/>
              <a:t>を採番する必要がないためです。</a:t>
            </a:r>
            <a:endParaRPr lang="en-US" altLang="ja-JP" dirty="0"/>
          </a:p>
          <a:p>
            <a:endParaRPr lang="ja-JP" altLang="en-US" dirty="0"/>
          </a:p>
          <a:p>
            <a:r>
              <a:rPr lang="ja-JP" altLang="en-US" dirty="0"/>
              <a:t>しかし、クラウドサービスがオンプレミス版としても提供されている場合には、ユーザ自身が脆弱性対応を行う必要があるため、</a:t>
            </a:r>
            <a:r>
              <a:rPr lang="en-US" altLang="ja-JP" dirty="0"/>
              <a:t>CVE </a:t>
            </a:r>
            <a:r>
              <a:rPr lang="ja-JP" altLang="en-US" dirty="0"/>
              <a:t>を採番します。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56</a:t>
            </a:fld>
            <a:endParaRPr lang="en-US"/>
          </a:p>
        </p:txBody>
      </p:sp>
    </p:spTree>
    <p:extLst>
      <p:ext uri="{BB962C8B-B14F-4D97-AF65-F5344CB8AC3E}">
        <p14:creationId xmlns:p14="http://schemas.microsoft.com/office/powerpoint/2010/main" val="2478801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7.4.7</a:t>
            </a:r>
            <a:r>
              <a:rPr lang="ja-JP" altLang="en-US" dirty="0"/>
              <a:t> では、</a:t>
            </a:r>
            <a:r>
              <a:rPr lang="en-US" altLang="ja-JP" dirty="0"/>
              <a:t>CVE </a:t>
            </a:r>
            <a:r>
              <a:rPr lang="ja-JP" altLang="en-US" dirty="0"/>
              <a:t>採番の対象となる製品は、一般的に購入やライセンス登録が可能なものであるべきと説明しています。これは </a:t>
            </a:r>
            <a:r>
              <a:rPr lang="en-US" altLang="ja-JP" dirty="0"/>
              <a:t>CVE</a:t>
            </a:r>
            <a:r>
              <a:rPr lang="ja-JP" altLang="en-US" dirty="0"/>
              <a:t> 採番の対象を、</a:t>
            </a:r>
            <a:endParaRPr lang="en-US" altLang="ja-JP" dirty="0"/>
          </a:p>
          <a:p>
            <a:r>
              <a:rPr lang="ja-JP" altLang="en-US" dirty="0"/>
              <a:t>一般的に使用されているかつ合法的に購入可能なものに限るためです。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57</a:t>
            </a:fld>
            <a:endParaRPr lang="en-US"/>
          </a:p>
        </p:txBody>
      </p:sp>
    </p:spTree>
    <p:extLst>
      <p:ext uri="{BB962C8B-B14F-4D97-AF65-F5344CB8AC3E}">
        <p14:creationId xmlns:p14="http://schemas.microsoft.com/office/powerpoint/2010/main" val="1654997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例えば、使用者が自己責任で使用するベータバージョンや非公式版の製品は、</a:t>
            </a:r>
            <a:r>
              <a:rPr lang="en-US" altLang="ja-JP" dirty="0"/>
              <a:t> CVE </a:t>
            </a:r>
            <a:r>
              <a:rPr lang="ja-JP" altLang="en-US" dirty="0"/>
              <a:t>採番の対象から除外できます。</a:t>
            </a:r>
            <a:endParaRPr lang="en-US" altLang="ja-JP" dirty="0"/>
          </a:p>
          <a:p>
            <a:r>
              <a:rPr lang="ja-JP" altLang="en-US" dirty="0"/>
              <a:t>また、マルウェアや組織内限定で使用されるソフトウェア、そしてオンライン上に存在するコードの一部なども、採番対象から除外できます。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58</a:t>
            </a:fld>
            <a:endParaRPr lang="en-US"/>
          </a:p>
        </p:txBody>
      </p:sp>
    </p:spTree>
    <p:extLst>
      <p:ext uri="{BB962C8B-B14F-4D97-AF65-F5344CB8AC3E}">
        <p14:creationId xmlns:p14="http://schemas.microsoft.com/office/powerpoint/2010/main" val="33403336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Rule 7.4.3  </a:t>
            </a:r>
            <a:r>
              <a:rPr lang="ja-JP" altLang="en-US" dirty="0"/>
              <a:t>では、</a:t>
            </a:r>
            <a:r>
              <a:rPr lang="en-US" altLang="ja-JP" dirty="0"/>
              <a:t>CVE </a:t>
            </a:r>
            <a:r>
              <a:rPr lang="ja-JP" altLang="en-US" dirty="0"/>
              <a:t>採番済みの脆弱性にさらに新たな </a:t>
            </a:r>
            <a:r>
              <a:rPr lang="en-US" altLang="ja-JP" dirty="0"/>
              <a:t>CVE </a:t>
            </a:r>
            <a:r>
              <a:rPr lang="ja-JP" altLang="en-US" dirty="0"/>
              <a:t>を採番すべきではないと説明しています。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59</a:t>
            </a:fld>
            <a:endParaRPr lang="en-US"/>
          </a:p>
        </p:txBody>
      </p:sp>
    </p:spTree>
    <p:extLst>
      <p:ext uri="{BB962C8B-B14F-4D97-AF65-F5344CB8AC3E}">
        <p14:creationId xmlns:p14="http://schemas.microsoft.com/office/powerpoint/2010/main" val="155506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7.1.1 </a:t>
            </a:r>
            <a:r>
              <a:rPr lang="ja-JP" altLang="en-US" dirty="0"/>
              <a:t>では、</a:t>
            </a:r>
            <a:r>
              <a:rPr lang="en-US" altLang="ja-JP" dirty="0"/>
              <a:t>Product Owner</a:t>
            </a:r>
            <a:r>
              <a:rPr lang="ja-JP" altLang="en-US" dirty="0"/>
              <a:t> </a:t>
            </a:r>
            <a:r>
              <a:rPr lang="en-US" altLang="ja-JP" dirty="0"/>
              <a:t>(</a:t>
            </a:r>
            <a:r>
              <a:rPr lang="ja-JP" altLang="en-US" dirty="0"/>
              <a:t>製品開発者</a:t>
            </a:r>
            <a:r>
              <a:rPr lang="en-US" altLang="ja-JP" dirty="0"/>
              <a:t>) </a:t>
            </a:r>
            <a:r>
              <a:rPr lang="ja-JP" altLang="en-US" dirty="0"/>
              <a:t>が、報告された問題を脆弱性と判断すれば、それは脆弱性であるとしています。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a:p>
        </p:txBody>
      </p:sp>
    </p:spTree>
    <p:extLst>
      <p:ext uri="{BB962C8B-B14F-4D97-AF65-F5344CB8AC3E}">
        <p14:creationId xmlns:p14="http://schemas.microsoft.com/office/powerpoint/2010/main" val="1572360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ja-JP" altLang="en-US" dirty="0"/>
              <a:t>上流に存在する開発者が作成した製品に存在する脆弱性に対して、別の</a:t>
            </a:r>
            <a:r>
              <a:rPr lang="en-US" altLang="ja-JP" dirty="0"/>
              <a:t> CNA </a:t>
            </a:r>
            <a:r>
              <a:rPr lang="ja-JP" altLang="en-US" dirty="0"/>
              <a:t>が</a:t>
            </a:r>
            <a:r>
              <a:rPr lang="en-US" altLang="ja-JP" dirty="0"/>
              <a:t> CVE </a:t>
            </a:r>
            <a:r>
              <a:rPr lang="ja-JP" altLang="en-US" dirty="0"/>
              <a:t>を採番した場合には、</a:t>
            </a:r>
            <a:r>
              <a:rPr lang="en-US" altLang="ja-JP" dirty="0"/>
              <a:t>CVE </a:t>
            </a:r>
            <a:r>
              <a:rPr lang="ja-JP" altLang="en-US" dirty="0"/>
              <a:t>採番の重複を避けるために、</a:t>
            </a:r>
            <a:r>
              <a:rPr lang="en-US" altLang="ja-JP" dirty="0"/>
              <a:t>CNA</a:t>
            </a:r>
            <a:r>
              <a:rPr lang="ja-JP" altLang="en-US" dirty="0"/>
              <a:t> は上流開発者へ連絡する必要があります。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これによって、上流開発者は、連絡をしてきた</a:t>
            </a:r>
            <a:r>
              <a:rPr lang="en-US" altLang="ja-JP" dirty="0"/>
              <a:t> CNA </a:t>
            </a:r>
            <a:r>
              <a:rPr lang="ja-JP" altLang="en-US" dirty="0"/>
              <a:t>に対して、問題に対する</a:t>
            </a:r>
            <a:r>
              <a:rPr lang="en-US" altLang="ja-JP" dirty="0"/>
              <a:t> CVE </a:t>
            </a:r>
            <a:r>
              <a:rPr lang="ja-JP" altLang="en-US" dirty="0"/>
              <a:t>採番状況を、脆弱性情報が公開済みであるか否かに関わらず伝えることができます。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60</a:t>
            </a:fld>
            <a:endParaRPr lang="en-US"/>
          </a:p>
        </p:txBody>
      </p:sp>
    </p:spTree>
    <p:extLst>
      <p:ext uri="{BB962C8B-B14F-4D97-AF65-F5344CB8AC3E}">
        <p14:creationId xmlns:p14="http://schemas.microsoft.com/office/powerpoint/2010/main" val="20288619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CVE </a:t>
            </a:r>
            <a:r>
              <a:rPr lang="ja-JP" altLang="en-US" dirty="0"/>
              <a:t>採番の重複が起こる大きな原因の一つは、脆弱性アドバイザリなどの文書に記載されている文言のタイポです。</a:t>
            </a:r>
            <a:endParaRPr lang="en-US" altLang="ja-JP" dirty="0"/>
          </a:p>
          <a:p>
            <a:pPr lvl="0">
              <a:defRPr/>
            </a:pPr>
            <a:r>
              <a:rPr lang="ja-JP" altLang="en-US" dirty="0"/>
              <a:t>例えば、ある問題に対して </a:t>
            </a:r>
            <a:r>
              <a:rPr lang="en-US" altLang="ja-JP" dirty="0"/>
              <a:t>CVE-YYYY-1234</a:t>
            </a:r>
            <a:r>
              <a:rPr lang="ja-JP" altLang="en-US" dirty="0"/>
              <a:t> が採番されているが、アドバイザリの作成時に数字が入れ替わり、</a:t>
            </a:r>
            <a:r>
              <a:rPr lang="en-US" altLang="ja-JP" dirty="0"/>
              <a:t> CVE-YYYY-1324 </a:t>
            </a:r>
            <a:r>
              <a:rPr lang="ja-JP" altLang="en-US" dirty="0"/>
              <a:t>が採番されたとして公開されてしまう場合があります。</a:t>
            </a:r>
            <a:endParaRPr lang="en-US" altLang="ja-JP" dirty="0"/>
          </a:p>
          <a:p>
            <a:pPr lvl="0">
              <a:defRPr/>
            </a:pPr>
            <a:r>
              <a:rPr lang="en-US" dirty="0"/>
              <a:t>CNA </a:t>
            </a:r>
            <a:r>
              <a:rPr lang="ja-JP" altLang="en-US" dirty="0"/>
              <a:t>は、アドバイザリ作成時に記載情報に誤りがないか確認することが必要です。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61</a:t>
            </a:fld>
            <a:endParaRPr lang="en-US"/>
          </a:p>
        </p:txBody>
      </p:sp>
    </p:spTree>
    <p:extLst>
      <p:ext uri="{BB962C8B-B14F-4D97-AF65-F5344CB8AC3E}">
        <p14:creationId xmlns:p14="http://schemas.microsoft.com/office/powerpoint/2010/main" val="1867748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CNA  </a:t>
            </a:r>
            <a:r>
              <a:rPr lang="ja-JP" altLang="en-US" dirty="0"/>
              <a:t>は、自身の採番記録ならびに</a:t>
            </a:r>
            <a:r>
              <a:rPr lang="en-US" altLang="ja-JP" dirty="0"/>
              <a:t> </a:t>
            </a:r>
            <a:r>
              <a:rPr lang="ja-JP" altLang="en-US" dirty="0"/>
              <a:t>公開されている </a:t>
            </a:r>
            <a:r>
              <a:rPr lang="en-US" altLang="ja-JP" dirty="0"/>
              <a:t>CVE List </a:t>
            </a:r>
            <a:r>
              <a:rPr lang="ja-JP" altLang="en-US" dirty="0"/>
              <a:t>を確認し、必ず新規の問題に対して</a:t>
            </a:r>
            <a:r>
              <a:rPr lang="en-US" altLang="ja-JP" dirty="0"/>
              <a:t> CVE </a:t>
            </a:r>
            <a:r>
              <a:rPr lang="ja-JP" altLang="en-US" dirty="0"/>
              <a:t>を採番する必要があります。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62</a:t>
            </a:fld>
            <a:endParaRPr lang="en-US"/>
          </a:p>
        </p:txBody>
      </p:sp>
    </p:spTree>
    <p:extLst>
      <p:ext uri="{BB962C8B-B14F-4D97-AF65-F5344CB8AC3E}">
        <p14:creationId xmlns:p14="http://schemas.microsoft.com/office/powerpoint/2010/main" val="484411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CNA </a:t>
            </a:r>
            <a:r>
              <a:rPr lang="ja-JP" altLang="en-US" dirty="0"/>
              <a:t>は、</a:t>
            </a:r>
            <a:r>
              <a:rPr lang="en-US" altLang="ja-JP" dirty="0"/>
              <a:t>CVE Rule </a:t>
            </a:r>
            <a:r>
              <a:rPr lang="ja-JP" altLang="en-US" dirty="0"/>
              <a:t>に従い </a:t>
            </a:r>
            <a:r>
              <a:rPr lang="en-US" altLang="ja-JP" dirty="0"/>
              <a:t>CVE </a:t>
            </a:r>
            <a:r>
              <a:rPr lang="ja-JP" altLang="en-US" dirty="0"/>
              <a:t>の採番をしてください。</a:t>
            </a:r>
            <a:endParaRPr lang="en-US" altLang="ja-JP" dirty="0"/>
          </a:p>
          <a:p>
            <a:r>
              <a:rPr lang="ja-JP" altLang="en-US" dirty="0"/>
              <a:t>採番の判断には、</a:t>
            </a:r>
            <a:r>
              <a:rPr lang="en-US" altLang="ja-JP" dirty="0"/>
              <a:t>CVE Rule </a:t>
            </a:r>
            <a:r>
              <a:rPr lang="ja-JP" altLang="en-US" dirty="0"/>
              <a:t>以外の要素を考慮に入れないでください。</a:t>
            </a:r>
            <a:endParaRPr lang="en-US" altLang="ja-JP" dirty="0"/>
          </a:p>
        </p:txBody>
      </p:sp>
      <p:sp>
        <p:nvSpPr>
          <p:cNvPr id="4" name="Slide Number Placeholder 3"/>
          <p:cNvSpPr>
            <a:spLocks noGrp="1"/>
          </p:cNvSpPr>
          <p:nvPr>
            <p:ph type="sldNum" sz="quarter" idx="5"/>
          </p:nvPr>
        </p:nvSpPr>
        <p:spPr/>
        <p:txBody>
          <a:bodyPr/>
          <a:lstStyle/>
          <a:p>
            <a:fld id="{8BA8EE6B-0CC2-4288-A95A-2B9E6FE84A9B}" type="slidenum">
              <a:rPr lang="en-US" smtClean="0"/>
              <a:t>63</a:t>
            </a:fld>
            <a:endParaRPr lang="en-US"/>
          </a:p>
        </p:txBody>
      </p:sp>
    </p:spTree>
    <p:extLst>
      <p:ext uri="{BB962C8B-B14F-4D97-AF65-F5344CB8AC3E}">
        <p14:creationId xmlns:p14="http://schemas.microsoft.com/office/powerpoint/2010/main" val="329763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何か考慮すべき要素がある場合は </a:t>
            </a:r>
            <a:r>
              <a:rPr lang="en-US" altLang="ja-JP" dirty="0"/>
              <a:t>Root </a:t>
            </a:r>
            <a:r>
              <a:rPr lang="ja-JP" altLang="en-US" dirty="0"/>
              <a:t>に相談し、独自の判断基準を用いることはしないでください。</a:t>
            </a:r>
            <a:endParaRPr lang="en-US" dirty="0"/>
          </a:p>
        </p:txBody>
      </p:sp>
      <p:sp>
        <p:nvSpPr>
          <p:cNvPr id="4" name="Slide Number Placeholder 3"/>
          <p:cNvSpPr>
            <a:spLocks noGrp="1"/>
          </p:cNvSpPr>
          <p:nvPr>
            <p:ph type="sldNum" sz="quarter" idx="5"/>
          </p:nvPr>
        </p:nvSpPr>
        <p:spPr/>
        <p:txBody>
          <a:bodyPr/>
          <a:lstStyle/>
          <a:p>
            <a:fld id="{8BA8EE6B-0CC2-4288-A95A-2B9E6FE84A9B}" type="slidenum">
              <a:rPr lang="en-US" smtClean="0"/>
              <a:t>64</a:t>
            </a:fld>
            <a:endParaRPr lang="en-US"/>
          </a:p>
        </p:txBody>
      </p:sp>
    </p:spTree>
    <p:extLst>
      <p:ext uri="{BB962C8B-B14F-4D97-AF65-F5344CB8AC3E}">
        <p14:creationId xmlns:p14="http://schemas.microsoft.com/office/powerpoint/2010/main" val="27984167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ja-JP" altLang="en-US" dirty="0"/>
              <a:t>説明は以上です。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65</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一般的に、ユーザが使用するソフトウェアの提供者は </a:t>
            </a:r>
            <a:r>
              <a:rPr lang="en-US" altLang="ja-JP" dirty="0"/>
              <a:t>Product Owner </a:t>
            </a:r>
            <a:r>
              <a:rPr lang="ja-JP" altLang="en-US" dirty="0"/>
              <a:t>として扱われます。</a:t>
            </a:r>
            <a:r>
              <a:rPr lang="en-US" altLang="ja-JP" dirty="0"/>
              <a:t>Product Owner</a:t>
            </a:r>
            <a:r>
              <a:rPr lang="ja-JP" altLang="en-US" dirty="0"/>
              <a:t> には、ソフトウェアやハードウェアの製品開発者、オープンソースプロジェクト、サービスプロバイダーなどが含まれます。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a:p>
        </p:txBody>
      </p:sp>
    </p:spTree>
    <p:extLst>
      <p:ext uri="{BB962C8B-B14F-4D97-AF65-F5344CB8AC3E}">
        <p14:creationId xmlns:p14="http://schemas.microsoft.com/office/powerpoint/2010/main" val="362136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昨今、ソフトウェアは、複数の他社製コードと自組織開発コードの組み合わせで作成されることが多く、そのため他社製コードに起因する脆弱性がつくり込まれるというケースも増加しています。</a:t>
            </a:r>
            <a:endParaRPr lang="en-US" altLang="ja-JP" dirty="0"/>
          </a:p>
          <a:p>
            <a:endParaRPr lang="en-US" altLang="ja-JP" dirty="0"/>
          </a:p>
          <a:p>
            <a:r>
              <a:rPr lang="en-US" altLang="ja-JP" dirty="0"/>
              <a:t>CVE Rule 7.2 </a:t>
            </a:r>
            <a:r>
              <a:rPr lang="ja-JP" altLang="en-US" dirty="0"/>
              <a:t>に詳細を記載していますが、</a:t>
            </a:r>
            <a:r>
              <a:rPr lang="en-US" altLang="ja-JP" dirty="0"/>
              <a:t>Rule 7.1 </a:t>
            </a:r>
            <a:r>
              <a:rPr lang="ja-JP" altLang="en-US" dirty="0"/>
              <a:t>では、</a:t>
            </a:r>
            <a:r>
              <a:rPr lang="en-US" altLang="ja-JP" dirty="0"/>
              <a:t>Product Owner</a:t>
            </a:r>
            <a:r>
              <a:rPr lang="ja-JP" altLang="en-US" dirty="0"/>
              <a:t> が他社製コードに起因する脆弱性の存在を確認した場合、その開発者が脆弱性を認めないとしても、</a:t>
            </a:r>
            <a:r>
              <a:rPr lang="en-US" altLang="ja-JP" dirty="0"/>
              <a:t>CVE </a:t>
            </a:r>
            <a:r>
              <a:rPr lang="ja-JP" altLang="en-US" dirty="0"/>
              <a:t>採番の観点からは、</a:t>
            </a:r>
            <a:r>
              <a:rPr lang="en-US" altLang="ja-JP" dirty="0"/>
              <a:t>Product Owner</a:t>
            </a:r>
            <a:r>
              <a:rPr lang="ja-JP" altLang="en-US" dirty="0"/>
              <a:t> の製品に存在する脆弱性とすると定義しています。</a:t>
            </a:r>
            <a:endParaRPr lang="en-US" altLang="ja-JP" dirty="0"/>
          </a:p>
          <a:p>
            <a:r>
              <a:rPr lang="ja-JP" altLang="en-US" dirty="0"/>
              <a:t>起因がどこにあれ、</a:t>
            </a:r>
            <a:r>
              <a:rPr lang="en-US" altLang="ja-JP" dirty="0"/>
              <a:t>Product Owner</a:t>
            </a:r>
            <a:r>
              <a:rPr lang="ja-JP" altLang="en-US" dirty="0"/>
              <a:t> が脆弱性を認知した際は、その脆弱性に対する</a:t>
            </a:r>
            <a:r>
              <a:rPr lang="en-US" altLang="ja-JP" dirty="0"/>
              <a:t> CVE </a:t>
            </a:r>
            <a:r>
              <a:rPr lang="ja-JP" altLang="en-US" dirty="0"/>
              <a:t>採番は有効であるとしています。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a:p>
        </p:txBody>
      </p:sp>
    </p:spTree>
    <p:extLst>
      <p:ext uri="{BB962C8B-B14F-4D97-AF65-F5344CB8AC3E}">
        <p14:creationId xmlns:p14="http://schemas.microsoft.com/office/powerpoint/2010/main" val="59314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Product Owner</a:t>
            </a:r>
            <a:r>
              <a:rPr lang="ja-JP" altLang="en-US" dirty="0"/>
              <a:t> による脆弱性の認知、</a:t>
            </a:r>
            <a:r>
              <a:rPr lang="en-US" altLang="ja-JP" dirty="0"/>
              <a:t>acknowledgement </a:t>
            </a:r>
            <a:r>
              <a:rPr lang="ja-JP" altLang="en-US" dirty="0"/>
              <a:t>について説明します。</a:t>
            </a:r>
            <a:endParaRPr lang="en-US" altLang="ja-JP" dirty="0"/>
          </a:p>
          <a:p>
            <a:br>
              <a:rPr lang="en-US" dirty="0"/>
            </a:br>
            <a:r>
              <a:rPr lang="ja-JP" altLang="en-US" dirty="0"/>
              <a:t>基本的に、報告した問題が脆弱性として取扱われるには、その問題が存在する製品の </a:t>
            </a:r>
            <a:r>
              <a:rPr lang="en-US" altLang="ja-JP" dirty="0"/>
              <a:t>Product Owner</a:t>
            </a:r>
            <a:r>
              <a:rPr lang="ja-JP" altLang="en-US" dirty="0"/>
              <a:t> による「脆弱性としての認知」が必要です。</a:t>
            </a:r>
            <a:endParaRPr lang="en-US" altLang="ja-JP" dirty="0"/>
          </a:p>
          <a:p>
            <a:endParaRPr lang="en-US" dirty="0"/>
          </a:p>
          <a:p>
            <a:r>
              <a:rPr lang="ja-JP" altLang="en-US" dirty="0"/>
              <a:t>報告された問題による影響を受けること、そして報告された問題は脆弱性であることを </a:t>
            </a:r>
            <a:r>
              <a:rPr lang="en-US" altLang="ja-JP" dirty="0"/>
              <a:t>Product Owner</a:t>
            </a:r>
            <a:r>
              <a:rPr lang="ja-JP" altLang="en-US" dirty="0"/>
              <a:t> が判断するためには、十分な情報が必要不可欠となります。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9</a:t>
            </a:fld>
            <a:endParaRPr lang="en-US"/>
          </a:p>
        </p:txBody>
      </p:sp>
    </p:spTree>
    <p:extLst>
      <p:ext uri="{BB962C8B-B14F-4D97-AF65-F5344CB8AC3E}">
        <p14:creationId xmlns:p14="http://schemas.microsoft.com/office/powerpoint/2010/main" val="1526529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Autofit/>
          </a:bodyPr>
          <a:lstStyle>
            <a:lvl1pPr>
              <a:defRPr lang="en-US" dirty="0"/>
            </a:lvl1pPr>
          </a:lstStyle>
          <a:p>
            <a:pPr lvl="0"/>
            <a:r>
              <a:rPr lang="en-US"/>
              <a:t>Click to edit Master title style</a:t>
            </a:r>
            <a:endParaRPr lang="en-US" dirty="0"/>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Autofit/>
          </a:bodyPr>
          <a:lstStyle>
            <a:lvl1pPr>
              <a:defRPr lang="en-US"/>
            </a:lvl1pPr>
            <a:lvl2pPr>
              <a:defRPr lang="en-US"/>
            </a:lvl2pPr>
            <a:lvl3pPr>
              <a:defRPr lang="en-US"/>
            </a:lvl3pPr>
          </a:lstStyle>
          <a:p>
            <a:pPr marL="308269" lvl="0" indent="-308269" defTabSz="1216185">
              <a:spcBef>
                <a:spcPts val="0"/>
              </a:spcBef>
              <a:spcAft>
                <a:spcPts val="798"/>
              </a:spcAft>
              <a:buClr>
                <a:schemeClr val="tx2"/>
              </a:buClr>
              <a:buSzPct val="120000"/>
              <a:buFont typeface="Wingdings" pitchFamily="2" charset="2"/>
              <a:buChar char="§"/>
            </a:pPr>
            <a:r>
              <a:rPr lang="en-US"/>
              <a:t>Click to edit Master text styles</a:t>
            </a:r>
          </a:p>
          <a:p>
            <a:pPr marL="308269" marR="0" lvl="1" indent="-308269" defTabSz="1216185" fontAlgn="auto">
              <a:spcBef>
                <a:spcPts val="0"/>
              </a:spcBef>
              <a:spcAft>
                <a:spcPts val="798"/>
              </a:spcAft>
              <a:buClr>
                <a:schemeClr val="tx2"/>
              </a:buClr>
              <a:buSzPct val="120000"/>
              <a:buFont typeface="Wingdings" pitchFamily="2" charset="2"/>
              <a:buChar char="§"/>
              <a:tabLst/>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p:nvSpPr>
        <p:spPr bwMode="auto">
          <a:xfrm>
            <a:off x="3229897" y="6327030"/>
            <a:ext cx="8379332"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
        <p:nvSpPr>
          <p:cNvPr id="11" name="Slide Number Placeholder 5">
            <a:extLst>
              <a:ext uri="{FF2B5EF4-FFF2-40B4-BE49-F238E27FC236}">
                <a16:creationId xmlns:a16="http://schemas.microsoft.com/office/drawing/2014/main" id="{045C9438-3CA4-46D4-A36D-EB738F254B9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Tree>
    <p:extLst>
      <p:ext uri="{BB962C8B-B14F-4D97-AF65-F5344CB8AC3E}">
        <p14:creationId xmlns:p14="http://schemas.microsoft.com/office/powerpoint/2010/main" val="1789001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32.xml"/><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33.xml"/><Relationship Id="rId9" Type="http://schemas.microsoft.com/office/2007/relationships/diagramDrawing" Target="../diagrams/drawing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hyperlink" Target="https://pixabay.com/en/prohibited-don-t-do-not-ban-155486/" TargetMode="External"/><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8.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8.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8.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12" Type="http://schemas.openxmlformats.org/officeDocument/2006/relationships/image" Target="../media/image8.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hyperlink" Target="http://www.psychocats.net/ubuntu/wubi" TargetMode="External"/><Relationship Id="rId11" Type="http://schemas.openxmlformats.org/officeDocument/2006/relationships/hyperlink" Target="https://commons.wikimedia.org/wiki/File:Dependency_graph_of_the_software_distribution_bootstrap.png" TargetMode="External"/><Relationship Id="rId5" Type="http://schemas.openxmlformats.org/officeDocument/2006/relationships/image" Target="../media/image16.jpg"/><Relationship Id="rId10" Type="http://schemas.openxmlformats.org/officeDocument/2006/relationships/image" Target="../media/image18.png"/><Relationship Id="rId4" Type="http://schemas.openxmlformats.org/officeDocument/2006/relationships/notesSlide" Target="../notesSlides/notesSlide55.xml"/><Relationship Id="rId9" Type="http://schemas.openxmlformats.org/officeDocument/2006/relationships/hyperlink" Target="http://superuser.com/questions/322461/home-network-setup-incorporating-cisco-asa-5505" TargetMode="Externa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0.gif"/><Relationship Id="rId5" Type="http://schemas.openxmlformats.org/officeDocument/2006/relationships/image" Target="../media/image19.jp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8.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8.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8.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8.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8.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8.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8.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8.png"/><Relationship Id="rId4"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Assigning CVE IDs</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normAutofit lnSpcReduction="10000"/>
          </a:bodyPr>
          <a:lstStyle/>
          <a:p>
            <a:r>
              <a:rPr lang="en-US" dirty="0"/>
              <a:t>CVE Team</a:t>
            </a:r>
          </a:p>
        </p:txBody>
      </p:sp>
      <p:pic>
        <p:nvPicPr>
          <p:cNvPr id="4" name="Audio 3">
            <a:hlinkClick r:id="" action="ppaction://media"/>
            <a:extLst>
              <a:ext uri="{FF2B5EF4-FFF2-40B4-BE49-F238E27FC236}">
                <a16:creationId xmlns:a16="http://schemas.microsoft.com/office/drawing/2014/main" id="{C541EBE1-43C4-44CA-BA6F-3DE7FF286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3928368"/>
      </p:ext>
    </p:extLst>
  </p:cSld>
  <p:clrMapOvr>
    <a:masterClrMapping/>
  </p:clrMapOvr>
  <mc:AlternateContent xmlns:mc="http://schemas.openxmlformats.org/markup-compatibility/2006" xmlns:p14="http://schemas.microsoft.com/office/powerpoint/2010/main">
    <mc:Choice Requires="p14">
      <p:transition spd="slow" p14:dur="2000" advTm="21222"/>
    </mc:Choice>
    <mc:Fallback xmlns="">
      <p:transition spd="slow" advTm="2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34AFC3D-1B3D-42AE-B3E8-F9AC73A1AD0E}"/>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The software owner does not acknowledge the vulnerability</a:t>
            </a:r>
          </a:p>
          <a:p>
            <a:pPr marL="308269" indent="-308269" defTabSz="1216185">
              <a:spcBef>
                <a:spcPts val="0"/>
              </a:spcBef>
              <a:spcAft>
                <a:spcPts val="798"/>
              </a:spcAft>
              <a:buClr>
                <a:schemeClr val="tx2"/>
              </a:buClr>
              <a:buSzPct val="120000"/>
              <a:buFont typeface="Wingdings" pitchFamily="2" charset="2"/>
              <a:buChar char="§"/>
            </a:pPr>
            <a:r>
              <a:rPr lang="en-US" dirty="0"/>
              <a:t>The software owner denies the vulnerability</a:t>
            </a:r>
          </a:p>
          <a:p>
            <a:pPr marL="308269" indent="-308269" defTabSz="1216185">
              <a:spcBef>
                <a:spcPts val="0"/>
              </a:spcBef>
              <a:spcAft>
                <a:spcPts val="798"/>
              </a:spcAft>
              <a:buClr>
                <a:schemeClr val="tx2"/>
              </a:buClr>
              <a:buSzPct val="120000"/>
              <a:buFont typeface="Wingdings" pitchFamily="2" charset="2"/>
              <a:buChar char="§"/>
            </a:pPr>
            <a:r>
              <a:rPr lang="en-US" dirty="0"/>
              <a:t>You cannot contact the software owner</a:t>
            </a:r>
          </a:p>
          <a:p>
            <a:pPr marL="308269" indent="-308269" defTabSz="1216185">
              <a:spcBef>
                <a:spcPts val="0"/>
              </a:spcBef>
              <a:spcAft>
                <a:spcPts val="798"/>
              </a:spcAft>
              <a:buClr>
                <a:schemeClr val="tx2"/>
              </a:buClr>
              <a:buSzPct val="120000"/>
              <a:buFont typeface="Wingdings" pitchFamily="2" charset="2"/>
              <a:buChar char="§"/>
            </a:pPr>
            <a:r>
              <a:rPr lang="en-US" dirty="0"/>
              <a:t>You are not sure who owns the software</a:t>
            </a:r>
          </a:p>
          <a:p>
            <a:pPr marL="308269" indent="-308269" defTabSz="1216185">
              <a:spcBef>
                <a:spcPts val="0"/>
              </a:spcBef>
              <a:spcAft>
                <a:spcPts val="798"/>
              </a:spcAft>
              <a:buClr>
                <a:schemeClr val="tx2"/>
              </a:buClr>
              <a:buSzPct val="120000"/>
              <a:buFont typeface="Wingdings" pitchFamily="2" charset="2"/>
              <a:buChar char="§"/>
            </a:pPr>
            <a:endParaRPr lang="en-US" dirty="0"/>
          </a:p>
          <a:p>
            <a:pPr marL="308269" indent="-308269" defTabSz="1216185">
              <a:spcBef>
                <a:spcPts val="0"/>
              </a:spcBef>
              <a:spcAft>
                <a:spcPts val="798"/>
              </a:spcAft>
              <a:buClr>
                <a:schemeClr val="tx2"/>
              </a:buClr>
              <a:buSzPct val="120000"/>
              <a:buFont typeface="Wingdings" pitchFamily="2" charset="2"/>
              <a:buChar char="§"/>
            </a:pPr>
            <a:r>
              <a:rPr lang="en-US" sz="4000" dirty="0"/>
              <a:t>Use 7.1.2 or 7.1.3</a:t>
            </a:r>
          </a:p>
        </p:txBody>
      </p:sp>
      <p:sp>
        <p:nvSpPr>
          <p:cNvPr id="6" name="Title 5">
            <a:extLst>
              <a:ext uri="{FF2B5EF4-FFF2-40B4-BE49-F238E27FC236}">
                <a16:creationId xmlns:a16="http://schemas.microsoft.com/office/drawing/2014/main" id="{324B96EF-038E-4F57-BDD4-F5210C507BA4}"/>
              </a:ext>
            </a:extLst>
          </p:cNvPr>
          <p:cNvSpPr>
            <a:spLocks noGrp="1"/>
          </p:cNvSpPr>
          <p:nvPr>
            <p:ph type="title"/>
          </p:nvPr>
        </p:nvSpPr>
        <p:spPr/>
        <p:txBody>
          <a:bodyPr/>
          <a:lstStyle/>
          <a:p>
            <a:r>
              <a:rPr lang="en-US" dirty="0"/>
              <a:t>What do you do if…</a:t>
            </a:r>
          </a:p>
        </p:txBody>
      </p:sp>
      <p:pic>
        <p:nvPicPr>
          <p:cNvPr id="4" name="Audio 3">
            <a:hlinkClick r:id="" action="ppaction://media"/>
            <a:extLst>
              <a:ext uri="{FF2B5EF4-FFF2-40B4-BE49-F238E27FC236}">
                <a16:creationId xmlns:a16="http://schemas.microsoft.com/office/drawing/2014/main" id="{66415D41-DFA8-4463-A8E0-C4B2F37DAE8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F15E42B7-171F-4D97-8AB1-512F8E5C5751}"/>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10</a:t>
            </a:fld>
            <a:r>
              <a:rPr lang="en-US" sz="1400" dirty="0"/>
              <a:t> </a:t>
            </a:r>
            <a:r>
              <a:rPr lang="en-US" sz="1400" dirty="0">
                <a:solidFill>
                  <a:srgbClr val="C1CD23"/>
                </a:solidFill>
              </a:rPr>
              <a:t>|</a:t>
            </a:r>
          </a:p>
        </p:txBody>
      </p:sp>
    </p:spTree>
    <p:custDataLst>
      <p:tags r:id="rId1"/>
    </p:custDataLst>
    <p:extLst>
      <p:ext uri="{BB962C8B-B14F-4D97-AF65-F5344CB8AC3E}">
        <p14:creationId xmlns:p14="http://schemas.microsoft.com/office/powerpoint/2010/main" val="2845219340"/>
      </p:ext>
    </p:extLst>
  </p:cSld>
  <p:clrMapOvr>
    <a:masterClrMapping/>
  </p:clrMapOvr>
  <mc:AlternateContent xmlns:mc="http://schemas.openxmlformats.org/markup-compatibility/2006" xmlns:p14="http://schemas.microsoft.com/office/powerpoint/2010/main">
    <mc:Choice Requires="p14">
      <p:transition spd="slow" p14:dur="2000" advTm="29240"/>
    </mc:Choice>
    <mc:Fallback xmlns="">
      <p:transition spd="slow" advTm="2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BD133-CC47-4064-BBD7-56B4664F28D0}"/>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7.1.2 – Policy-based model</a:t>
            </a:r>
          </a:p>
          <a:p>
            <a:pPr lvl="1"/>
            <a:r>
              <a:rPr lang="en-US" dirty="0"/>
              <a:t>CNA determines there has been a security policy violation</a:t>
            </a:r>
          </a:p>
          <a:p>
            <a:pPr marL="308269" indent="-308269" defTabSz="1216185">
              <a:spcBef>
                <a:spcPts val="0"/>
              </a:spcBef>
              <a:spcAft>
                <a:spcPts val="798"/>
              </a:spcAft>
              <a:buClr>
                <a:schemeClr val="tx2"/>
              </a:buClr>
              <a:buSzPct val="120000"/>
              <a:buFont typeface="Wingdings" pitchFamily="2" charset="2"/>
              <a:buChar char="§"/>
            </a:pPr>
            <a:r>
              <a:rPr lang="en-US" dirty="0"/>
              <a:t>7.1.3 – Claim-based model</a:t>
            </a:r>
          </a:p>
          <a:p>
            <a:pPr lvl="1"/>
            <a:r>
              <a:rPr lang="en-US" dirty="0"/>
              <a:t>Reporter claims there is a vulnerability</a:t>
            </a:r>
          </a:p>
          <a:p>
            <a:pPr lvl="1"/>
            <a:r>
              <a:rPr lang="en-US" dirty="0"/>
              <a:t>Reporter says there the vulnerability has a negative impact</a:t>
            </a:r>
          </a:p>
        </p:txBody>
      </p:sp>
      <p:sp>
        <p:nvSpPr>
          <p:cNvPr id="2" name="Title 1">
            <a:extLst>
              <a:ext uri="{FF2B5EF4-FFF2-40B4-BE49-F238E27FC236}">
                <a16:creationId xmlns:a16="http://schemas.microsoft.com/office/drawing/2014/main" id="{FB891D89-8C9D-49B2-9256-A136A7674A7B}"/>
              </a:ext>
            </a:extLst>
          </p:cNvPr>
          <p:cNvSpPr>
            <a:spLocks noGrp="1"/>
          </p:cNvSpPr>
          <p:nvPr>
            <p:ph type="title"/>
          </p:nvPr>
        </p:nvSpPr>
        <p:spPr/>
        <p:txBody>
          <a:bodyPr/>
          <a:lstStyle/>
          <a:p>
            <a:r>
              <a:rPr lang="en-US" dirty="0"/>
              <a:t>7.1.2 and 7.1.3 Options</a:t>
            </a:r>
          </a:p>
        </p:txBody>
      </p:sp>
      <p:pic>
        <p:nvPicPr>
          <p:cNvPr id="5" name="Audio 4">
            <a:hlinkClick r:id="" action="ppaction://media"/>
            <a:extLst>
              <a:ext uri="{FF2B5EF4-FFF2-40B4-BE49-F238E27FC236}">
                <a16:creationId xmlns:a16="http://schemas.microsoft.com/office/drawing/2014/main" id="{1980AFD6-AD0A-42C9-8F91-A27FD0FF7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3F74CD56-FAC1-4BAF-A1EF-B677AB97369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11</a:t>
            </a:fld>
            <a:r>
              <a:rPr lang="en-US" sz="1400" dirty="0"/>
              <a:t> </a:t>
            </a:r>
            <a:r>
              <a:rPr lang="en-US" sz="1400" dirty="0">
                <a:solidFill>
                  <a:srgbClr val="C1CD23"/>
                </a:solidFill>
              </a:rPr>
              <a:t>|</a:t>
            </a:r>
          </a:p>
        </p:txBody>
      </p:sp>
    </p:spTree>
    <p:extLst>
      <p:ext uri="{BB962C8B-B14F-4D97-AF65-F5344CB8AC3E}">
        <p14:creationId xmlns:p14="http://schemas.microsoft.com/office/powerpoint/2010/main" val="2140157379"/>
      </p:ext>
    </p:extLst>
  </p:cSld>
  <p:clrMapOvr>
    <a:masterClrMapping/>
  </p:clrMapOvr>
  <mc:AlternateContent xmlns:mc="http://schemas.openxmlformats.org/markup-compatibility/2006" xmlns:p14="http://schemas.microsoft.com/office/powerpoint/2010/main">
    <mc:Choice Requires="p14">
      <p:transition spd="slow" p14:dur="2000" advTm="32347"/>
    </mc:Choice>
    <mc:Fallback xmlns="">
      <p:transition spd="slow" advTm="3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0A3F2E-954A-43D5-81A2-636C3D2F0B31}"/>
              </a:ext>
            </a:extLst>
          </p:cNvPr>
          <p:cNvSpPr>
            <a:spLocks noGrp="1"/>
          </p:cNvSpPr>
          <p:nvPr>
            <p:ph type="title"/>
          </p:nvPr>
        </p:nvSpPr>
        <p:spPr/>
        <p:txBody>
          <a:bodyPr/>
          <a:lstStyle/>
          <a:p>
            <a:r>
              <a:rPr lang="en-US" dirty="0"/>
              <a:t>7.1.2 and 7.1.3 Comparison</a:t>
            </a:r>
          </a:p>
        </p:txBody>
      </p:sp>
      <p:sp>
        <p:nvSpPr>
          <p:cNvPr id="6" name="Content Placeholder 5">
            <a:extLst>
              <a:ext uri="{FF2B5EF4-FFF2-40B4-BE49-F238E27FC236}">
                <a16:creationId xmlns:a16="http://schemas.microsoft.com/office/drawing/2014/main" id="{7B1B4561-C9A6-464F-A00E-7A5EAA317F36}"/>
              </a:ext>
            </a:extLst>
          </p:cNvPr>
          <p:cNvSpPr>
            <a:spLocks noGrp="1"/>
          </p:cNvSpPr>
          <p:nvPr>
            <p:ph sz="half" idx="1"/>
          </p:nvPr>
        </p:nvSpPr>
        <p:spPr>
          <a:xfrm>
            <a:off x="616448" y="1964987"/>
            <a:ext cx="5403352" cy="3903632"/>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2000" dirty="0"/>
              <a:t>Pros</a:t>
            </a:r>
          </a:p>
          <a:p>
            <a:pPr marL="686216" lvl="1" indent="-304046" defTabSz="1216185">
              <a:spcBef>
                <a:spcPts val="0"/>
              </a:spcBef>
              <a:spcAft>
                <a:spcPts val="798"/>
              </a:spcAft>
              <a:buClr>
                <a:schemeClr val="tx2"/>
              </a:buClr>
              <a:buFont typeface="Arial" panose="020B0604020202020204" pitchFamily="34" charset="0"/>
              <a:buChar char="–"/>
            </a:pPr>
            <a:r>
              <a:rPr lang="en-US" sz="2000" dirty="0"/>
              <a:t>Easy</a:t>
            </a:r>
          </a:p>
          <a:p>
            <a:pPr marL="686216" lvl="1" indent="-304046" defTabSz="1216185">
              <a:spcBef>
                <a:spcPts val="0"/>
              </a:spcBef>
              <a:spcAft>
                <a:spcPts val="798"/>
              </a:spcAft>
              <a:buClr>
                <a:schemeClr val="tx2"/>
              </a:buClr>
              <a:buFont typeface="Arial" panose="020B0604020202020204" pitchFamily="34" charset="0"/>
              <a:buChar char="–"/>
            </a:pPr>
            <a:r>
              <a:rPr lang="en-US" sz="2000" dirty="0"/>
              <a:t>Fast</a:t>
            </a:r>
          </a:p>
          <a:p>
            <a:pPr marL="308269" indent="-308269" defTabSz="1216185">
              <a:spcBef>
                <a:spcPts val="0"/>
              </a:spcBef>
              <a:spcAft>
                <a:spcPts val="798"/>
              </a:spcAft>
              <a:buClr>
                <a:schemeClr val="tx2"/>
              </a:buClr>
              <a:buSzPct val="120000"/>
              <a:buFont typeface="Wingdings" pitchFamily="2" charset="2"/>
              <a:buChar char="§"/>
            </a:pPr>
            <a:r>
              <a:rPr lang="en-US" sz="2000" dirty="0"/>
              <a:t>Cons</a:t>
            </a:r>
          </a:p>
          <a:p>
            <a:pPr marL="686216" lvl="1" indent="-304046" defTabSz="1216185">
              <a:spcBef>
                <a:spcPts val="0"/>
              </a:spcBef>
              <a:spcAft>
                <a:spcPts val="798"/>
              </a:spcAft>
              <a:buClr>
                <a:schemeClr val="tx2"/>
              </a:buClr>
              <a:buFont typeface="Arial" panose="020B0604020202020204" pitchFamily="34" charset="0"/>
              <a:buChar char="–"/>
            </a:pPr>
            <a:r>
              <a:rPr lang="en-US" sz="2000" dirty="0"/>
              <a:t>Inherently trusts reporters</a:t>
            </a:r>
          </a:p>
          <a:p>
            <a:pPr marL="686216" lvl="1" indent="-304046" defTabSz="1216185">
              <a:spcBef>
                <a:spcPts val="0"/>
              </a:spcBef>
              <a:spcAft>
                <a:spcPts val="798"/>
              </a:spcAft>
              <a:buClr>
                <a:schemeClr val="tx2"/>
              </a:buClr>
              <a:buFont typeface="Arial" panose="020B0604020202020204" pitchFamily="34" charset="0"/>
              <a:buChar char="–"/>
            </a:pPr>
            <a:r>
              <a:rPr lang="en-US" sz="2000" dirty="0"/>
              <a:t>Could result in wide variations in abstraction</a:t>
            </a:r>
          </a:p>
          <a:p>
            <a:pPr marL="686216" lvl="1" indent="-304046" defTabSz="1216185">
              <a:spcBef>
                <a:spcPts val="0"/>
              </a:spcBef>
              <a:spcAft>
                <a:spcPts val="798"/>
              </a:spcAft>
              <a:buClr>
                <a:schemeClr val="tx2"/>
              </a:buClr>
              <a:buFont typeface="Arial" panose="020B0604020202020204" pitchFamily="34" charset="0"/>
              <a:buChar char="–"/>
            </a:pPr>
            <a:r>
              <a:rPr lang="en-US" sz="2000" dirty="0"/>
              <a:t>Requires distinct claims</a:t>
            </a:r>
          </a:p>
          <a:p>
            <a:pPr marL="686216" lvl="1" indent="-304046" defTabSz="1216185">
              <a:spcBef>
                <a:spcPts val="0"/>
              </a:spcBef>
              <a:spcAft>
                <a:spcPts val="798"/>
              </a:spcAft>
              <a:buClr>
                <a:schemeClr val="tx2"/>
              </a:buClr>
              <a:buFont typeface="Arial" panose="020B0604020202020204" pitchFamily="34" charset="0"/>
              <a:buChar char="–"/>
            </a:pPr>
            <a:r>
              <a:rPr lang="en-US" sz="2000" dirty="0"/>
              <a:t>Opinions differ on identification of negative impact</a:t>
            </a:r>
          </a:p>
          <a:p>
            <a:pPr marL="308269" indent="-308269" defTabSz="1216185">
              <a:spcBef>
                <a:spcPts val="0"/>
              </a:spcBef>
              <a:spcAft>
                <a:spcPts val="798"/>
              </a:spcAft>
              <a:buClr>
                <a:schemeClr val="tx2"/>
              </a:buClr>
              <a:buSzPct val="120000"/>
              <a:buFont typeface="Wingdings" pitchFamily="2" charset="2"/>
              <a:buChar char="§"/>
            </a:pPr>
            <a:endParaRPr lang="en-US" sz="2000" dirty="0"/>
          </a:p>
        </p:txBody>
      </p:sp>
      <p:sp>
        <p:nvSpPr>
          <p:cNvPr id="7" name="Content Placeholder 6">
            <a:extLst>
              <a:ext uri="{FF2B5EF4-FFF2-40B4-BE49-F238E27FC236}">
                <a16:creationId xmlns:a16="http://schemas.microsoft.com/office/drawing/2014/main" id="{7027E97D-3B50-440A-8551-5EC92B7C1EBB}"/>
              </a:ext>
            </a:extLst>
          </p:cNvPr>
          <p:cNvSpPr>
            <a:spLocks noGrp="1"/>
          </p:cNvSpPr>
          <p:nvPr>
            <p:ph sz="half" idx="2"/>
          </p:nvPr>
        </p:nvSpPr>
        <p:spPr>
          <a:xfrm>
            <a:off x="6172199" y="1964987"/>
            <a:ext cx="5680961" cy="3903632"/>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2000" dirty="0"/>
              <a:t>Pros</a:t>
            </a:r>
          </a:p>
          <a:p>
            <a:pPr marL="686216" lvl="1" indent="-304046" defTabSz="1216185">
              <a:spcBef>
                <a:spcPts val="0"/>
              </a:spcBef>
              <a:spcAft>
                <a:spcPts val="798"/>
              </a:spcAft>
              <a:buClr>
                <a:schemeClr val="tx2"/>
              </a:buClr>
              <a:buChar char="–"/>
            </a:pPr>
            <a:r>
              <a:rPr lang="en-US" sz="2000" dirty="0"/>
              <a:t>Higher accuracy</a:t>
            </a:r>
          </a:p>
          <a:p>
            <a:pPr marL="686216" lvl="1" indent="-304046" defTabSz="1216185">
              <a:spcBef>
                <a:spcPts val="0"/>
              </a:spcBef>
              <a:spcAft>
                <a:spcPts val="798"/>
              </a:spcAft>
              <a:buClr>
                <a:schemeClr val="tx2"/>
              </a:buClr>
              <a:buChar char="–"/>
            </a:pPr>
            <a:r>
              <a:rPr lang="en-US" sz="2000" dirty="0"/>
              <a:t>Tends to be incontrovertible</a:t>
            </a:r>
          </a:p>
          <a:p>
            <a:pPr marL="686216" lvl="1" indent="-304046" defTabSz="1216185">
              <a:spcBef>
                <a:spcPts val="0"/>
              </a:spcBef>
              <a:spcAft>
                <a:spcPts val="798"/>
              </a:spcAft>
              <a:buClr>
                <a:schemeClr val="tx2"/>
              </a:buClr>
              <a:buChar char="–"/>
            </a:pPr>
            <a:r>
              <a:rPr lang="en-US" sz="2000" dirty="0"/>
              <a:t>More consistent assignments</a:t>
            </a:r>
          </a:p>
          <a:p>
            <a:pPr marL="308269" indent="-308269" defTabSz="1216185">
              <a:spcBef>
                <a:spcPts val="0"/>
              </a:spcBef>
              <a:spcAft>
                <a:spcPts val="798"/>
              </a:spcAft>
              <a:buClr>
                <a:schemeClr val="tx2"/>
              </a:buClr>
              <a:buSzPct val="120000"/>
              <a:buFont typeface="Wingdings" pitchFamily="2" charset="2"/>
              <a:buChar char="§"/>
            </a:pPr>
            <a:r>
              <a:rPr lang="en-US" sz="2000" dirty="0"/>
              <a:t>Cons</a:t>
            </a:r>
          </a:p>
          <a:p>
            <a:pPr marL="686216" lvl="1" indent="-304046" defTabSz="1216185">
              <a:spcBef>
                <a:spcPts val="0"/>
              </a:spcBef>
              <a:spcAft>
                <a:spcPts val="798"/>
              </a:spcAft>
              <a:buClr>
                <a:schemeClr val="tx2"/>
              </a:buClr>
              <a:buChar char="–"/>
            </a:pPr>
            <a:r>
              <a:rPr lang="en-US" sz="2000" dirty="0"/>
              <a:t>Users and vendors do not always agree on security policy </a:t>
            </a:r>
          </a:p>
          <a:p>
            <a:pPr marL="686216" lvl="1" indent="-304046" defTabSz="1216185">
              <a:spcBef>
                <a:spcPts val="0"/>
              </a:spcBef>
              <a:spcAft>
                <a:spcPts val="798"/>
              </a:spcAft>
              <a:buClr>
                <a:schemeClr val="tx2"/>
              </a:buClr>
              <a:buChar char="–"/>
            </a:pPr>
            <a:r>
              <a:rPr lang="en-US" sz="2000" dirty="0"/>
              <a:t>Many of the policies are not often documented</a:t>
            </a:r>
          </a:p>
          <a:p>
            <a:pPr marL="686216" lvl="1" indent="-304046" defTabSz="1216185">
              <a:spcBef>
                <a:spcPts val="0"/>
              </a:spcBef>
              <a:spcAft>
                <a:spcPts val="798"/>
              </a:spcAft>
              <a:buClr>
                <a:schemeClr val="tx2"/>
              </a:buClr>
              <a:buChar char="–"/>
            </a:pPr>
            <a:r>
              <a:rPr lang="en-US" sz="2000" dirty="0"/>
              <a:t>Hard to know from the outside</a:t>
            </a:r>
          </a:p>
          <a:p>
            <a:pPr marL="308269" indent="-308269" defTabSz="1216185">
              <a:spcBef>
                <a:spcPts val="0"/>
              </a:spcBef>
              <a:spcAft>
                <a:spcPts val="798"/>
              </a:spcAft>
              <a:buClr>
                <a:schemeClr val="tx2"/>
              </a:buClr>
              <a:buSzPct val="120000"/>
              <a:buFont typeface="Wingdings" pitchFamily="2" charset="2"/>
              <a:buChar char="§"/>
            </a:pPr>
            <a:endParaRPr lang="en-US" sz="2000" dirty="0"/>
          </a:p>
        </p:txBody>
      </p:sp>
      <p:sp>
        <p:nvSpPr>
          <p:cNvPr id="8" name="TextBox 7">
            <a:extLst>
              <a:ext uri="{FF2B5EF4-FFF2-40B4-BE49-F238E27FC236}">
                <a16:creationId xmlns:a16="http://schemas.microsoft.com/office/drawing/2014/main" id="{7633DA88-7D10-4B5A-9920-FAA6BC86262C}"/>
              </a:ext>
            </a:extLst>
          </p:cNvPr>
          <p:cNvSpPr txBox="1"/>
          <p:nvPr/>
        </p:nvSpPr>
        <p:spPr>
          <a:xfrm>
            <a:off x="498694" y="1388147"/>
            <a:ext cx="5403352" cy="523220"/>
          </a:xfrm>
          <a:prstGeom prst="rect">
            <a:avLst/>
          </a:prstGeom>
          <a:noFill/>
        </p:spPr>
        <p:txBody>
          <a:bodyPr wrap="square" rtlCol="0">
            <a:spAutoFit/>
          </a:bodyPr>
          <a:lstStyle/>
          <a:p>
            <a:pPr algn="ctr"/>
            <a:r>
              <a:rPr lang="en-US" sz="2800" b="1" u="sng" dirty="0">
                <a:latin typeface="Tahoma" panose="020B0604030504040204" pitchFamily="34" charset="0"/>
                <a:ea typeface="Tahoma" panose="020B0604030504040204" pitchFamily="34" charset="0"/>
                <a:cs typeface="Tahoma" panose="020B0604030504040204" pitchFamily="34" charset="0"/>
              </a:rPr>
              <a:t>7.1.3 Claim-based Model</a:t>
            </a:r>
          </a:p>
        </p:txBody>
      </p:sp>
      <p:sp>
        <p:nvSpPr>
          <p:cNvPr id="9" name="TextBox 8">
            <a:extLst>
              <a:ext uri="{FF2B5EF4-FFF2-40B4-BE49-F238E27FC236}">
                <a16:creationId xmlns:a16="http://schemas.microsoft.com/office/drawing/2014/main" id="{F4398B4C-C803-4F3D-A2EA-D6AA3B0E23F1}"/>
              </a:ext>
            </a:extLst>
          </p:cNvPr>
          <p:cNvSpPr txBox="1"/>
          <p:nvPr/>
        </p:nvSpPr>
        <p:spPr>
          <a:xfrm>
            <a:off x="6037122" y="1388147"/>
            <a:ext cx="5403352" cy="523220"/>
          </a:xfrm>
          <a:prstGeom prst="rect">
            <a:avLst/>
          </a:prstGeom>
          <a:noFill/>
        </p:spPr>
        <p:txBody>
          <a:bodyPr wrap="square" rtlCol="0">
            <a:spAutoFit/>
          </a:bodyPr>
          <a:lstStyle/>
          <a:p>
            <a:pPr algn="ctr"/>
            <a:r>
              <a:rPr lang="en-US" sz="2800" b="1" u="sng" dirty="0">
                <a:latin typeface="Tahoma" panose="020B0604030504040204" pitchFamily="34" charset="0"/>
                <a:ea typeface="Tahoma" panose="020B0604030504040204" pitchFamily="34" charset="0"/>
                <a:cs typeface="Tahoma" panose="020B0604030504040204" pitchFamily="34" charset="0"/>
              </a:rPr>
              <a:t>7.1.2 Policy-based Model</a:t>
            </a:r>
          </a:p>
        </p:txBody>
      </p:sp>
      <p:cxnSp>
        <p:nvCxnSpPr>
          <p:cNvPr id="3" name="Straight Connector 2">
            <a:extLst>
              <a:ext uri="{FF2B5EF4-FFF2-40B4-BE49-F238E27FC236}">
                <a16:creationId xmlns:a16="http://schemas.microsoft.com/office/drawing/2014/main" id="{D1EF0D82-AD0F-4662-90FB-A68FDA2A0969}"/>
              </a:ext>
            </a:extLst>
          </p:cNvPr>
          <p:cNvCxnSpPr/>
          <p:nvPr/>
        </p:nvCxnSpPr>
        <p:spPr>
          <a:xfrm>
            <a:off x="6037122" y="1378941"/>
            <a:ext cx="0" cy="45589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CAB8891-EAE6-4F66-9F28-9EDC26709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0" name="Slide Number Placeholder 3">
            <a:extLst>
              <a:ext uri="{FF2B5EF4-FFF2-40B4-BE49-F238E27FC236}">
                <a16:creationId xmlns:a16="http://schemas.microsoft.com/office/drawing/2014/main" id="{230B1B0D-51B3-4A95-891C-1EE8EBF7BCC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12</a:t>
            </a:fld>
            <a:r>
              <a:rPr lang="en-US" sz="1400" dirty="0"/>
              <a:t> </a:t>
            </a:r>
            <a:r>
              <a:rPr lang="en-US" sz="1400" dirty="0">
                <a:solidFill>
                  <a:srgbClr val="C1CD23"/>
                </a:solidFill>
              </a:rPr>
              <a:t>|</a:t>
            </a:r>
          </a:p>
        </p:txBody>
      </p:sp>
    </p:spTree>
    <p:extLst>
      <p:ext uri="{BB962C8B-B14F-4D97-AF65-F5344CB8AC3E}">
        <p14:creationId xmlns:p14="http://schemas.microsoft.com/office/powerpoint/2010/main" val="1372633649"/>
      </p:ext>
    </p:extLst>
  </p:cSld>
  <p:clrMapOvr>
    <a:masterClrMapping/>
  </p:clrMapOvr>
  <mc:AlternateContent xmlns:mc="http://schemas.openxmlformats.org/markup-compatibility/2006" xmlns:p14="http://schemas.microsoft.com/office/powerpoint/2010/main">
    <mc:Choice Requires="p14">
      <p:transition spd="slow" p14:dur="2000" advTm="64702"/>
    </mc:Choice>
    <mc:Fallback xmlns="">
      <p:transition spd="slow" advTm="6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0A3F2E-954A-43D5-81A2-636C3D2F0B31}"/>
              </a:ext>
            </a:extLst>
          </p:cNvPr>
          <p:cNvSpPr>
            <a:spLocks noGrp="1"/>
          </p:cNvSpPr>
          <p:nvPr>
            <p:ph type="title"/>
          </p:nvPr>
        </p:nvSpPr>
        <p:spPr/>
        <p:txBody>
          <a:bodyPr/>
          <a:lstStyle/>
          <a:p>
            <a:r>
              <a:rPr lang="en-US" dirty="0"/>
              <a:t>7.1.2 vs 7.1.3 Example</a:t>
            </a:r>
          </a:p>
        </p:txBody>
      </p:sp>
      <p:sp>
        <p:nvSpPr>
          <p:cNvPr id="6" name="Content Placeholder 5">
            <a:extLst>
              <a:ext uri="{FF2B5EF4-FFF2-40B4-BE49-F238E27FC236}">
                <a16:creationId xmlns:a16="http://schemas.microsoft.com/office/drawing/2014/main" id="{7B1B4561-C9A6-464F-A00E-7A5EAA317F36}"/>
              </a:ext>
            </a:extLst>
          </p:cNvPr>
          <p:cNvSpPr>
            <a:spLocks noGrp="1"/>
          </p:cNvSpPr>
          <p:nvPr>
            <p:ph sz="half" idx="1"/>
          </p:nvPr>
        </p:nvSpPr>
        <p:spPr>
          <a:xfrm>
            <a:off x="616448" y="2484884"/>
            <a:ext cx="5403352" cy="3388908"/>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2000" dirty="0"/>
              <a:t>The reporter claims there is an XSS vulnerability (improper/no sanitation)</a:t>
            </a:r>
          </a:p>
          <a:p>
            <a:pPr marL="308269" indent="-308269" defTabSz="1216185">
              <a:spcBef>
                <a:spcPts val="0"/>
              </a:spcBef>
              <a:spcAft>
                <a:spcPts val="798"/>
              </a:spcAft>
              <a:buClr>
                <a:schemeClr val="tx2"/>
              </a:buClr>
              <a:buSzPct val="120000"/>
              <a:buFont typeface="Wingdings" pitchFamily="2" charset="2"/>
              <a:buChar char="§"/>
            </a:pPr>
            <a:r>
              <a:rPr lang="en-US" sz="2000" dirty="0"/>
              <a:t>The reporter says it can be used to obtain cookies</a:t>
            </a:r>
          </a:p>
          <a:p>
            <a:pPr marL="308269" indent="-308269" defTabSz="1216185">
              <a:spcBef>
                <a:spcPts val="0"/>
              </a:spcBef>
              <a:spcAft>
                <a:spcPts val="798"/>
              </a:spcAft>
              <a:buClr>
                <a:schemeClr val="tx2"/>
              </a:buClr>
              <a:buSzPct val="120000"/>
              <a:buFont typeface="Wingdings" pitchFamily="2" charset="2"/>
              <a:buChar char="§"/>
            </a:pPr>
            <a:r>
              <a:rPr lang="en-US" sz="2000" dirty="0"/>
              <a:t>Assign a single CVE ID</a:t>
            </a:r>
          </a:p>
          <a:p>
            <a:pPr marL="308269" indent="-308269" defTabSz="1216185">
              <a:spcBef>
                <a:spcPts val="0"/>
              </a:spcBef>
              <a:spcAft>
                <a:spcPts val="798"/>
              </a:spcAft>
              <a:buClr>
                <a:schemeClr val="tx2"/>
              </a:buClr>
              <a:buSzPct val="120000"/>
              <a:buFont typeface="Wingdings" pitchFamily="2" charset="2"/>
              <a:buChar char="§"/>
            </a:pPr>
            <a:endParaRPr lang="en-US" sz="2000" dirty="0"/>
          </a:p>
        </p:txBody>
      </p:sp>
      <p:sp>
        <p:nvSpPr>
          <p:cNvPr id="7" name="Content Placeholder 6">
            <a:extLst>
              <a:ext uri="{FF2B5EF4-FFF2-40B4-BE49-F238E27FC236}">
                <a16:creationId xmlns:a16="http://schemas.microsoft.com/office/drawing/2014/main" id="{7027E97D-3B50-440A-8551-5EC92B7C1EBB}"/>
              </a:ext>
            </a:extLst>
          </p:cNvPr>
          <p:cNvSpPr>
            <a:spLocks noGrp="1"/>
          </p:cNvSpPr>
          <p:nvPr>
            <p:ph sz="half" idx="2"/>
          </p:nvPr>
        </p:nvSpPr>
        <p:spPr>
          <a:xfrm>
            <a:off x="6172199" y="2484884"/>
            <a:ext cx="5680961" cy="4112131"/>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2000" dirty="0"/>
              <a:t>Regular users should not have access to admin pages except wp-admin/admin-</a:t>
            </a:r>
            <a:r>
              <a:rPr lang="en-US" sz="2000" dirty="0" err="1"/>
              <a:t>ajax.php</a:t>
            </a:r>
            <a:endParaRPr lang="en-US" sz="2000" dirty="0"/>
          </a:p>
          <a:p>
            <a:pPr marL="308269" indent="-308269" defTabSz="1216185">
              <a:spcBef>
                <a:spcPts val="0"/>
              </a:spcBef>
              <a:spcAft>
                <a:spcPts val="798"/>
              </a:spcAft>
              <a:buClr>
                <a:schemeClr val="tx2"/>
              </a:buClr>
              <a:buSzPct val="120000"/>
              <a:buFont typeface="Wingdings" pitchFamily="2" charset="2"/>
              <a:buChar char="§"/>
            </a:pPr>
            <a:r>
              <a:rPr lang="en-US" sz="2000" dirty="0"/>
              <a:t>Can administrators inject arbitrary script into pages?</a:t>
            </a:r>
          </a:p>
          <a:p>
            <a:pPr marL="686216" lvl="1" indent="-304046" defTabSz="1216185">
              <a:spcBef>
                <a:spcPts val="0"/>
              </a:spcBef>
              <a:spcAft>
                <a:spcPts val="798"/>
              </a:spcAft>
              <a:buClr>
                <a:schemeClr val="tx2"/>
              </a:buClr>
              <a:buFont typeface="Arial" panose="020B0604020202020204" pitchFamily="34" charset="0"/>
              <a:buChar char="–"/>
            </a:pPr>
            <a:r>
              <a:rPr lang="en-US" sz="2000" dirty="0"/>
              <a:t>Only if they have the </a:t>
            </a:r>
            <a:r>
              <a:rPr lang="en-US" sz="2000" dirty="0" err="1"/>
              <a:t>unfiltered_html</a:t>
            </a:r>
            <a:r>
              <a:rPr lang="en-US" sz="2000" dirty="0"/>
              <a:t> permission, which they have by default except when WordPress is installed in Multisite mode</a:t>
            </a:r>
          </a:p>
          <a:p>
            <a:pPr marL="308269" indent="-308269" defTabSz="1216185">
              <a:spcBef>
                <a:spcPts val="0"/>
              </a:spcBef>
              <a:spcAft>
                <a:spcPts val="798"/>
              </a:spcAft>
              <a:buClr>
                <a:schemeClr val="tx2"/>
              </a:buClr>
              <a:buSzPct val="120000"/>
              <a:buFont typeface="Wingdings" pitchFamily="2" charset="2"/>
              <a:buChar char="§"/>
            </a:pPr>
            <a:r>
              <a:rPr lang="en-US" sz="2000" dirty="0"/>
              <a:t>Assign one or two CVE IDs, depending on the answers to the questions</a:t>
            </a:r>
          </a:p>
        </p:txBody>
      </p:sp>
      <p:sp>
        <p:nvSpPr>
          <p:cNvPr id="8" name="TextBox 7">
            <a:extLst>
              <a:ext uri="{FF2B5EF4-FFF2-40B4-BE49-F238E27FC236}">
                <a16:creationId xmlns:a16="http://schemas.microsoft.com/office/drawing/2014/main" id="{7633DA88-7D10-4B5A-9920-FAA6BC86262C}"/>
              </a:ext>
            </a:extLst>
          </p:cNvPr>
          <p:cNvSpPr txBox="1"/>
          <p:nvPr/>
        </p:nvSpPr>
        <p:spPr>
          <a:xfrm>
            <a:off x="616448" y="1898147"/>
            <a:ext cx="5403352" cy="523220"/>
          </a:xfrm>
          <a:prstGeom prst="rect">
            <a:avLst/>
          </a:prstGeom>
          <a:noFill/>
        </p:spPr>
        <p:txBody>
          <a:bodyPr wrap="square" rtlCol="0">
            <a:spAutoFit/>
          </a:bodyPr>
          <a:lstStyle/>
          <a:p>
            <a:pPr algn="ctr"/>
            <a:r>
              <a:rPr lang="en-US" sz="2800" b="1" u="sng" dirty="0"/>
              <a:t>7.1.3 Claim-based Model</a:t>
            </a:r>
          </a:p>
        </p:txBody>
      </p:sp>
      <p:sp>
        <p:nvSpPr>
          <p:cNvPr id="9" name="TextBox 8">
            <a:extLst>
              <a:ext uri="{FF2B5EF4-FFF2-40B4-BE49-F238E27FC236}">
                <a16:creationId xmlns:a16="http://schemas.microsoft.com/office/drawing/2014/main" id="{F4398B4C-C803-4F3D-A2EA-D6AA3B0E23F1}"/>
              </a:ext>
            </a:extLst>
          </p:cNvPr>
          <p:cNvSpPr txBox="1"/>
          <p:nvPr/>
        </p:nvSpPr>
        <p:spPr>
          <a:xfrm>
            <a:off x="6234808" y="1918445"/>
            <a:ext cx="5403352" cy="523220"/>
          </a:xfrm>
          <a:prstGeom prst="rect">
            <a:avLst/>
          </a:prstGeom>
          <a:noFill/>
        </p:spPr>
        <p:txBody>
          <a:bodyPr wrap="square" rtlCol="0">
            <a:spAutoFit/>
          </a:bodyPr>
          <a:lstStyle/>
          <a:p>
            <a:pPr algn="ctr"/>
            <a:r>
              <a:rPr lang="en-US" sz="2800" b="1" u="sng" dirty="0"/>
              <a:t>7.1.2 Policy-based Model</a:t>
            </a:r>
          </a:p>
        </p:txBody>
      </p:sp>
      <p:cxnSp>
        <p:nvCxnSpPr>
          <p:cNvPr id="3" name="Straight Connector 2">
            <a:extLst>
              <a:ext uri="{FF2B5EF4-FFF2-40B4-BE49-F238E27FC236}">
                <a16:creationId xmlns:a16="http://schemas.microsoft.com/office/drawing/2014/main" id="{6E9DA8CB-D8AF-4614-AA48-C58E0A95BA8B}"/>
              </a:ext>
            </a:extLst>
          </p:cNvPr>
          <p:cNvCxnSpPr>
            <a:cxnSpLocks/>
          </p:cNvCxnSpPr>
          <p:nvPr/>
        </p:nvCxnSpPr>
        <p:spPr>
          <a:xfrm>
            <a:off x="6019800" y="1898147"/>
            <a:ext cx="0" cy="43086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0E7750F-53FB-4DB6-8211-A6C6A94D9DC6}"/>
              </a:ext>
            </a:extLst>
          </p:cNvPr>
          <p:cNvSpPr txBox="1">
            <a:spLocks/>
          </p:cNvSpPr>
          <p:nvPr/>
        </p:nvSpPr>
        <p:spPr>
          <a:xfrm>
            <a:off x="616448" y="1330822"/>
            <a:ext cx="10382110" cy="594535"/>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Stored XSS vulnerability in the admin page of a WordPress module allows unauthenticated attackers to obtain cookies</a:t>
            </a:r>
          </a:p>
          <a:p>
            <a:pPr marL="0" indent="0">
              <a:buNone/>
            </a:pPr>
            <a:endPar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Audio 10">
            <a:hlinkClick r:id="" action="ppaction://media"/>
            <a:extLst>
              <a:ext uri="{FF2B5EF4-FFF2-40B4-BE49-F238E27FC236}">
                <a16:creationId xmlns:a16="http://schemas.microsoft.com/office/drawing/2014/main" id="{319D1688-1D72-4B7E-9041-12A1B16EBA4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14" name="Slide Number Placeholder 3">
            <a:extLst>
              <a:ext uri="{FF2B5EF4-FFF2-40B4-BE49-F238E27FC236}">
                <a16:creationId xmlns:a16="http://schemas.microsoft.com/office/drawing/2014/main" id="{A592111C-5B05-405D-AA81-3C8C8070CBC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13</a:t>
            </a:fld>
            <a:r>
              <a:rPr lang="en-US" sz="1400" dirty="0"/>
              <a:t> </a:t>
            </a:r>
            <a:r>
              <a:rPr lang="en-US" sz="1400" dirty="0">
                <a:solidFill>
                  <a:srgbClr val="C1CD23"/>
                </a:solidFill>
              </a:rPr>
              <a:t>|</a:t>
            </a:r>
          </a:p>
        </p:txBody>
      </p:sp>
    </p:spTree>
    <p:custDataLst>
      <p:tags r:id="rId1"/>
    </p:custDataLst>
    <p:extLst>
      <p:ext uri="{BB962C8B-B14F-4D97-AF65-F5344CB8AC3E}">
        <p14:creationId xmlns:p14="http://schemas.microsoft.com/office/powerpoint/2010/main" val="762330723"/>
      </p:ext>
    </p:extLst>
  </p:cSld>
  <p:clrMapOvr>
    <a:masterClrMapping/>
  </p:clrMapOvr>
  <mc:AlternateContent xmlns:mc="http://schemas.openxmlformats.org/markup-compatibility/2006" xmlns:p14="http://schemas.microsoft.com/office/powerpoint/2010/main">
    <mc:Choice Requires="p14">
      <p:transition spd="slow" p14:dur="2000" advTm="135563"/>
    </mc:Choice>
    <mc:Fallback xmlns="">
      <p:transition spd="slow" advTm="13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6"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7.2 – How Many Vulnerabilities</a:t>
            </a:r>
          </a:p>
        </p:txBody>
      </p:sp>
      <p:pic>
        <p:nvPicPr>
          <p:cNvPr id="5" name="Audio 4">
            <a:hlinkClick r:id="" action="ppaction://media"/>
            <a:extLst>
              <a:ext uri="{FF2B5EF4-FFF2-40B4-BE49-F238E27FC236}">
                <a16:creationId xmlns:a16="http://schemas.microsoft.com/office/drawing/2014/main" id="{77FD7039-05BB-4387-840B-B7559279BD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12F5BB87-C0B9-4BA9-8A84-E6E3EFA6C312}"/>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14</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62469342"/>
      </p:ext>
    </p:extLst>
  </p:cSld>
  <p:clrMapOvr>
    <a:masterClrMapping/>
  </p:clrMapOvr>
  <mc:AlternateContent xmlns:mc="http://schemas.openxmlformats.org/markup-compatibility/2006" xmlns:p14="http://schemas.microsoft.com/office/powerpoint/2010/main">
    <mc:Choice Requires="p14">
      <p:transition spd="slow" p14:dur="2000" advTm="6143"/>
    </mc:Choice>
    <mc:Fallback xmlns="">
      <p:transition spd="slow" advTm="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7.2.1 – Independently Fixable Vulnerabilities</a:t>
            </a:r>
          </a:p>
        </p:txBody>
      </p:sp>
      <p:pic>
        <p:nvPicPr>
          <p:cNvPr id="4" name="Audio 3">
            <a:hlinkClick r:id="" action="ppaction://media"/>
            <a:extLst>
              <a:ext uri="{FF2B5EF4-FFF2-40B4-BE49-F238E27FC236}">
                <a16:creationId xmlns:a16="http://schemas.microsoft.com/office/drawing/2014/main" id="{027609DC-6EA1-42BA-9C8B-26D294338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DEEE5D43-C577-4404-8A0E-6A177583937B}"/>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15</a:t>
            </a:fld>
            <a:r>
              <a:rPr lang="en-US" sz="1400" dirty="0"/>
              <a:t> </a:t>
            </a:r>
            <a:r>
              <a:rPr lang="en-US" sz="1400" dirty="0">
                <a:solidFill>
                  <a:srgbClr val="C1CD23"/>
                </a:solidFill>
              </a:rPr>
              <a:t>|</a:t>
            </a:r>
          </a:p>
        </p:txBody>
      </p:sp>
    </p:spTree>
    <p:extLst>
      <p:ext uri="{BB962C8B-B14F-4D97-AF65-F5344CB8AC3E}">
        <p14:creationId xmlns:p14="http://schemas.microsoft.com/office/powerpoint/2010/main" val="265289860"/>
      </p:ext>
    </p:extLst>
  </p:cSld>
  <p:clrMapOvr>
    <a:masterClrMapping/>
  </p:clrMapOvr>
  <mc:AlternateContent xmlns:mc="http://schemas.openxmlformats.org/markup-compatibility/2006" xmlns:p14="http://schemas.microsoft.com/office/powerpoint/2010/main">
    <mc:Choice Requires="p14">
      <p:transition spd="slow" p14:dur="2000" advTm="5623"/>
    </mc:Choice>
    <mc:Fallback xmlns="">
      <p:transition spd="slow" advTm="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Establish the Baseline</a:t>
            </a:r>
          </a:p>
        </p:txBody>
      </p:sp>
      <p:sp>
        <p:nvSpPr>
          <p:cNvPr id="6" name="Scroll: Vertical 5">
            <a:extLst>
              <a:ext uri="{FF2B5EF4-FFF2-40B4-BE49-F238E27FC236}">
                <a16:creationId xmlns:a16="http://schemas.microsoft.com/office/drawing/2014/main" id="{3850CE6E-7020-4767-8ADC-559B80B53DB9}"/>
              </a:ext>
            </a:extLst>
          </p:cNvPr>
          <p:cNvSpPr/>
          <p:nvPr/>
        </p:nvSpPr>
        <p:spPr>
          <a:xfrm>
            <a:off x="1034742" y="1647515"/>
            <a:ext cx="3462291" cy="4190260"/>
          </a:xfrm>
          <a:prstGeom prst="vertic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Vulnerability Report</a:t>
            </a:r>
          </a:p>
        </p:txBody>
      </p:sp>
      <p:sp>
        <p:nvSpPr>
          <p:cNvPr id="7" name="Rectangle: Rounded Corners 6">
            <a:extLst>
              <a:ext uri="{FF2B5EF4-FFF2-40B4-BE49-F238E27FC236}">
                <a16:creationId xmlns:a16="http://schemas.microsoft.com/office/drawing/2014/main" id="{35F366C1-466E-406C-B8B4-F55A20ACC82C}"/>
              </a:ext>
            </a:extLst>
          </p:cNvPr>
          <p:cNvSpPr/>
          <p:nvPr/>
        </p:nvSpPr>
        <p:spPr>
          <a:xfrm>
            <a:off x="5856798" y="1323480"/>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8" name="Rectangle: Rounded Corners 7">
            <a:extLst>
              <a:ext uri="{FF2B5EF4-FFF2-40B4-BE49-F238E27FC236}">
                <a16:creationId xmlns:a16="http://schemas.microsoft.com/office/drawing/2014/main" id="{1C2ABCD1-5C6D-42A5-8A12-C446ADDDA302}"/>
              </a:ext>
            </a:extLst>
          </p:cNvPr>
          <p:cNvSpPr/>
          <p:nvPr/>
        </p:nvSpPr>
        <p:spPr>
          <a:xfrm>
            <a:off x="5856796" y="2258850"/>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9" name="Rectangle: Rounded Corners 8">
            <a:extLst>
              <a:ext uri="{FF2B5EF4-FFF2-40B4-BE49-F238E27FC236}">
                <a16:creationId xmlns:a16="http://schemas.microsoft.com/office/drawing/2014/main" id="{A1E06564-0FF3-4B38-ABDC-D9A2D6D2BE6B}"/>
              </a:ext>
            </a:extLst>
          </p:cNvPr>
          <p:cNvSpPr/>
          <p:nvPr/>
        </p:nvSpPr>
        <p:spPr>
          <a:xfrm>
            <a:off x="5864197" y="3224781"/>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10" name="Rectangle: Rounded Corners 9">
            <a:extLst>
              <a:ext uri="{FF2B5EF4-FFF2-40B4-BE49-F238E27FC236}">
                <a16:creationId xmlns:a16="http://schemas.microsoft.com/office/drawing/2014/main" id="{ADCCED19-76B5-493E-93D3-97BF8366DE8A}"/>
              </a:ext>
            </a:extLst>
          </p:cNvPr>
          <p:cNvSpPr/>
          <p:nvPr/>
        </p:nvSpPr>
        <p:spPr>
          <a:xfrm>
            <a:off x="5856797" y="4267265"/>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11" name="Rectangle: Rounded Corners 10">
            <a:extLst>
              <a:ext uri="{FF2B5EF4-FFF2-40B4-BE49-F238E27FC236}">
                <a16:creationId xmlns:a16="http://schemas.microsoft.com/office/drawing/2014/main" id="{1048135E-89F2-4F8B-82BD-DC2613C265A9}"/>
              </a:ext>
            </a:extLst>
          </p:cNvPr>
          <p:cNvSpPr/>
          <p:nvPr/>
        </p:nvSpPr>
        <p:spPr>
          <a:xfrm>
            <a:off x="5864197" y="5339885"/>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cxnSp>
        <p:nvCxnSpPr>
          <p:cNvPr id="13" name="Straight Arrow Connector 12">
            <a:extLst>
              <a:ext uri="{FF2B5EF4-FFF2-40B4-BE49-F238E27FC236}">
                <a16:creationId xmlns:a16="http://schemas.microsoft.com/office/drawing/2014/main" id="{7B53ABCD-1DDA-4976-B2DA-0705BA42C62F}"/>
              </a:ext>
            </a:extLst>
          </p:cNvPr>
          <p:cNvCxnSpPr>
            <a:cxnSpLocks/>
            <a:stCxn id="6" idx="3"/>
            <a:endCxn id="7" idx="1"/>
          </p:cNvCxnSpPr>
          <p:nvPr/>
        </p:nvCxnSpPr>
        <p:spPr>
          <a:xfrm flipV="1">
            <a:off x="4064247" y="1647515"/>
            <a:ext cx="1792551" cy="2095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B096DD-F101-4579-B50C-7AA31836AF15}"/>
              </a:ext>
            </a:extLst>
          </p:cNvPr>
          <p:cNvCxnSpPr>
            <a:cxnSpLocks/>
            <a:stCxn id="6" idx="3"/>
            <a:endCxn id="8" idx="1"/>
          </p:cNvCxnSpPr>
          <p:nvPr/>
        </p:nvCxnSpPr>
        <p:spPr>
          <a:xfrm flipV="1">
            <a:off x="4064247" y="2582885"/>
            <a:ext cx="1792549" cy="1159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DEF71F-5D51-4E27-89EF-392A3A474619}"/>
              </a:ext>
            </a:extLst>
          </p:cNvPr>
          <p:cNvCxnSpPr>
            <a:cxnSpLocks/>
            <a:stCxn id="6" idx="3"/>
            <a:endCxn id="9" idx="1"/>
          </p:cNvCxnSpPr>
          <p:nvPr/>
        </p:nvCxnSpPr>
        <p:spPr>
          <a:xfrm flipV="1">
            <a:off x="4064247" y="3548816"/>
            <a:ext cx="1799950" cy="193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52798EF-53EE-4FC2-BB3C-AA3B3D362904}"/>
              </a:ext>
            </a:extLst>
          </p:cNvPr>
          <p:cNvCxnSpPr>
            <a:cxnSpLocks/>
            <a:stCxn id="6" idx="3"/>
            <a:endCxn id="10" idx="1"/>
          </p:cNvCxnSpPr>
          <p:nvPr/>
        </p:nvCxnSpPr>
        <p:spPr>
          <a:xfrm>
            <a:off x="4064247" y="3742645"/>
            <a:ext cx="1792550" cy="848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49265-5473-40E3-95A7-F452C55668B3}"/>
              </a:ext>
            </a:extLst>
          </p:cNvPr>
          <p:cNvCxnSpPr>
            <a:cxnSpLocks/>
            <a:stCxn id="6" idx="3"/>
            <a:endCxn id="11" idx="1"/>
          </p:cNvCxnSpPr>
          <p:nvPr/>
        </p:nvCxnSpPr>
        <p:spPr>
          <a:xfrm>
            <a:off x="4064247" y="3742645"/>
            <a:ext cx="1799950" cy="1921275"/>
          </a:xfrm>
          <a:prstGeom prst="straightConnector1">
            <a:avLst/>
          </a:prstGeom>
          <a:ln>
            <a:solidFill>
              <a:srgbClr val="00B3DC"/>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64012D78-22A5-4C37-B01C-DF5ED3812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Slide Number Placeholder 3">
            <a:extLst>
              <a:ext uri="{FF2B5EF4-FFF2-40B4-BE49-F238E27FC236}">
                <a16:creationId xmlns:a16="http://schemas.microsoft.com/office/drawing/2014/main" id="{3AC74EE5-6BC4-45B1-966E-28C8D9E48D2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16</a:t>
            </a:fld>
            <a:r>
              <a:rPr lang="en-US" sz="1400" dirty="0"/>
              <a:t> </a:t>
            </a:r>
            <a:r>
              <a:rPr lang="en-US" sz="1400" dirty="0">
                <a:solidFill>
                  <a:srgbClr val="C1CD23"/>
                </a:solidFill>
              </a:rPr>
              <a:t>|</a:t>
            </a:r>
          </a:p>
        </p:txBody>
      </p:sp>
    </p:spTree>
    <p:extLst>
      <p:ext uri="{BB962C8B-B14F-4D97-AF65-F5344CB8AC3E}">
        <p14:creationId xmlns:p14="http://schemas.microsoft.com/office/powerpoint/2010/main" val="1152870688"/>
      </p:ext>
    </p:extLst>
  </p:cSld>
  <p:clrMapOvr>
    <a:masterClrMapping/>
  </p:clrMapOvr>
  <mc:AlternateContent xmlns:mc="http://schemas.openxmlformats.org/markup-compatibility/2006" xmlns:p14="http://schemas.microsoft.com/office/powerpoint/2010/main">
    <mc:Choice Requires="p14">
      <p:transition spd="slow" p14:dur="2000" advTm="24452"/>
    </mc:Choice>
    <mc:Fallback xmlns="">
      <p:transition spd="slow" advTm="2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Merge Dependent vulnerabilities</a:t>
            </a:r>
          </a:p>
        </p:txBody>
      </p:sp>
      <p:sp>
        <p:nvSpPr>
          <p:cNvPr id="6" name="Scroll: Vertical 5">
            <a:extLst>
              <a:ext uri="{FF2B5EF4-FFF2-40B4-BE49-F238E27FC236}">
                <a16:creationId xmlns:a16="http://schemas.microsoft.com/office/drawing/2014/main" id="{3850CE6E-7020-4767-8ADC-559B80B53DB9}"/>
              </a:ext>
            </a:extLst>
          </p:cNvPr>
          <p:cNvSpPr/>
          <p:nvPr/>
        </p:nvSpPr>
        <p:spPr>
          <a:xfrm>
            <a:off x="1034742" y="1647515"/>
            <a:ext cx="3462291" cy="4190260"/>
          </a:xfrm>
          <a:prstGeom prst="vertic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Vulnerability Report</a:t>
            </a:r>
          </a:p>
        </p:txBody>
      </p:sp>
      <p:sp>
        <p:nvSpPr>
          <p:cNvPr id="7" name="Rectangle: Rounded Corners 6">
            <a:extLst>
              <a:ext uri="{FF2B5EF4-FFF2-40B4-BE49-F238E27FC236}">
                <a16:creationId xmlns:a16="http://schemas.microsoft.com/office/drawing/2014/main" id="{35F366C1-466E-406C-B8B4-F55A20ACC82C}"/>
              </a:ext>
            </a:extLst>
          </p:cNvPr>
          <p:cNvSpPr/>
          <p:nvPr/>
        </p:nvSpPr>
        <p:spPr>
          <a:xfrm>
            <a:off x="5856798" y="1323480"/>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8" name="Rectangle: Rounded Corners 7">
            <a:extLst>
              <a:ext uri="{FF2B5EF4-FFF2-40B4-BE49-F238E27FC236}">
                <a16:creationId xmlns:a16="http://schemas.microsoft.com/office/drawing/2014/main" id="{1C2ABCD1-5C6D-42A5-8A12-C446ADDDA302}"/>
              </a:ext>
            </a:extLst>
          </p:cNvPr>
          <p:cNvSpPr/>
          <p:nvPr/>
        </p:nvSpPr>
        <p:spPr>
          <a:xfrm>
            <a:off x="5856796" y="2258850"/>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9" name="Rectangle: Rounded Corners 8">
            <a:extLst>
              <a:ext uri="{FF2B5EF4-FFF2-40B4-BE49-F238E27FC236}">
                <a16:creationId xmlns:a16="http://schemas.microsoft.com/office/drawing/2014/main" id="{A1E06564-0FF3-4B38-ABDC-D9A2D6D2BE6B}"/>
              </a:ext>
            </a:extLst>
          </p:cNvPr>
          <p:cNvSpPr/>
          <p:nvPr/>
        </p:nvSpPr>
        <p:spPr>
          <a:xfrm>
            <a:off x="5864197" y="3224781"/>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10" name="Rectangle: Rounded Corners 9">
            <a:extLst>
              <a:ext uri="{FF2B5EF4-FFF2-40B4-BE49-F238E27FC236}">
                <a16:creationId xmlns:a16="http://schemas.microsoft.com/office/drawing/2014/main" id="{ADCCED19-76B5-493E-93D3-97BF8366DE8A}"/>
              </a:ext>
            </a:extLst>
          </p:cNvPr>
          <p:cNvSpPr/>
          <p:nvPr/>
        </p:nvSpPr>
        <p:spPr>
          <a:xfrm>
            <a:off x="5856797" y="4267265"/>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11" name="Rectangle: Rounded Corners 10">
            <a:extLst>
              <a:ext uri="{FF2B5EF4-FFF2-40B4-BE49-F238E27FC236}">
                <a16:creationId xmlns:a16="http://schemas.microsoft.com/office/drawing/2014/main" id="{1048135E-89F2-4F8B-82BD-DC2613C265A9}"/>
              </a:ext>
            </a:extLst>
          </p:cNvPr>
          <p:cNvSpPr/>
          <p:nvPr/>
        </p:nvSpPr>
        <p:spPr>
          <a:xfrm>
            <a:off x="5864197" y="5339885"/>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cxnSp>
        <p:nvCxnSpPr>
          <p:cNvPr id="13" name="Straight Arrow Connector 12">
            <a:extLst>
              <a:ext uri="{FF2B5EF4-FFF2-40B4-BE49-F238E27FC236}">
                <a16:creationId xmlns:a16="http://schemas.microsoft.com/office/drawing/2014/main" id="{7B53ABCD-1DDA-4976-B2DA-0705BA42C62F}"/>
              </a:ext>
            </a:extLst>
          </p:cNvPr>
          <p:cNvCxnSpPr>
            <a:cxnSpLocks/>
            <a:stCxn id="6" idx="3"/>
            <a:endCxn id="7" idx="1"/>
          </p:cNvCxnSpPr>
          <p:nvPr/>
        </p:nvCxnSpPr>
        <p:spPr>
          <a:xfrm flipV="1">
            <a:off x="4064247" y="1647515"/>
            <a:ext cx="1792551" cy="2095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B096DD-F101-4579-B50C-7AA31836AF15}"/>
              </a:ext>
            </a:extLst>
          </p:cNvPr>
          <p:cNvCxnSpPr>
            <a:cxnSpLocks/>
            <a:stCxn id="6" idx="3"/>
            <a:endCxn id="8" idx="1"/>
          </p:cNvCxnSpPr>
          <p:nvPr/>
        </p:nvCxnSpPr>
        <p:spPr>
          <a:xfrm flipV="1">
            <a:off x="4064247" y="2582885"/>
            <a:ext cx="1792549" cy="1159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DEF71F-5D51-4E27-89EF-392A3A474619}"/>
              </a:ext>
            </a:extLst>
          </p:cNvPr>
          <p:cNvCxnSpPr>
            <a:cxnSpLocks/>
            <a:stCxn id="6" idx="3"/>
            <a:endCxn id="9" idx="1"/>
          </p:cNvCxnSpPr>
          <p:nvPr/>
        </p:nvCxnSpPr>
        <p:spPr>
          <a:xfrm flipV="1">
            <a:off x="4064247" y="3548816"/>
            <a:ext cx="1799950" cy="193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52798EF-53EE-4FC2-BB3C-AA3B3D362904}"/>
              </a:ext>
            </a:extLst>
          </p:cNvPr>
          <p:cNvCxnSpPr>
            <a:cxnSpLocks/>
            <a:stCxn id="6" idx="3"/>
            <a:endCxn id="10" idx="1"/>
          </p:cNvCxnSpPr>
          <p:nvPr/>
        </p:nvCxnSpPr>
        <p:spPr>
          <a:xfrm>
            <a:off x="4064247" y="3742645"/>
            <a:ext cx="1792550" cy="848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49265-5473-40E3-95A7-F452C55668B3}"/>
              </a:ext>
            </a:extLst>
          </p:cNvPr>
          <p:cNvCxnSpPr>
            <a:cxnSpLocks/>
            <a:stCxn id="6" idx="3"/>
            <a:endCxn id="11" idx="1"/>
          </p:cNvCxnSpPr>
          <p:nvPr/>
        </p:nvCxnSpPr>
        <p:spPr>
          <a:xfrm>
            <a:off x="4064247" y="3742645"/>
            <a:ext cx="1799950" cy="192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6FBF9E-17E3-4E8D-A8E0-63C818AFF179}"/>
              </a:ext>
            </a:extLst>
          </p:cNvPr>
          <p:cNvCxnSpPr>
            <a:cxnSpLocks/>
            <a:stCxn id="9" idx="2"/>
            <a:endCxn id="10" idx="0"/>
          </p:cNvCxnSpPr>
          <p:nvPr/>
        </p:nvCxnSpPr>
        <p:spPr>
          <a:xfrm flipH="1">
            <a:off x="6623213" y="3872851"/>
            <a:ext cx="7400" cy="394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274D8F0-1D97-4D65-BD1B-C49BB218168F}"/>
              </a:ext>
            </a:extLst>
          </p:cNvPr>
          <p:cNvSpPr txBox="1"/>
          <p:nvPr/>
        </p:nvSpPr>
        <p:spPr>
          <a:xfrm>
            <a:off x="6511033" y="3905624"/>
            <a:ext cx="1099981" cy="307777"/>
          </a:xfrm>
          <a:prstGeom prst="rect">
            <a:avLst/>
          </a:prstGeom>
          <a:noFill/>
        </p:spPr>
        <p:txBody>
          <a:bodyPr wrap="none" rtlCol="0">
            <a:spAutoFit/>
          </a:bodyPr>
          <a:lstStyle/>
          <a:p>
            <a:r>
              <a:rPr lang="en-US" sz="1400" dirty="0"/>
              <a:t>Dependency</a:t>
            </a:r>
          </a:p>
        </p:txBody>
      </p:sp>
      <p:sp>
        <p:nvSpPr>
          <p:cNvPr id="20" name="Oval 19">
            <a:extLst>
              <a:ext uri="{FF2B5EF4-FFF2-40B4-BE49-F238E27FC236}">
                <a16:creationId xmlns:a16="http://schemas.microsoft.com/office/drawing/2014/main" id="{F820DBE9-8C34-4D09-BE2A-3779AFBA7548}"/>
              </a:ext>
            </a:extLst>
          </p:cNvPr>
          <p:cNvSpPr/>
          <p:nvPr/>
        </p:nvSpPr>
        <p:spPr>
          <a:xfrm>
            <a:off x="5364755" y="2968933"/>
            <a:ext cx="2556501" cy="237095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B26C5096-A905-4046-8868-CE3762BF14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2" name="Slide Number Placeholder 3">
            <a:extLst>
              <a:ext uri="{FF2B5EF4-FFF2-40B4-BE49-F238E27FC236}">
                <a16:creationId xmlns:a16="http://schemas.microsoft.com/office/drawing/2014/main" id="{1A33A384-969F-4C1A-B3AC-C120EAD1AFA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919235105"/>
      </p:ext>
    </p:extLst>
  </p:cSld>
  <p:clrMapOvr>
    <a:masterClrMapping/>
  </p:clrMapOvr>
  <mc:AlternateContent xmlns:mc="http://schemas.openxmlformats.org/markup-compatibility/2006" xmlns:p14="http://schemas.microsoft.com/office/powerpoint/2010/main">
    <mc:Choice Requires="p14">
      <p:transition spd="slow" p14:dur="2000" advTm="47144"/>
    </mc:Choice>
    <mc:Fallback xmlns="">
      <p:transition spd="slow" advTm="4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26DF3-DD44-4730-8A3D-A92AC282B6CF}"/>
              </a:ext>
            </a:extLst>
          </p:cNvPr>
          <p:cNvSpPr>
            <a:spLocks noGrp="1"/>
          </p:cNvSpPr>
          <p:nvPr>
            <p:ph type="ctrTitle" sz="quarter"/>
          </p:nvPr>
        </p:nvSpPr>
        <p:spPr/>
        <p:txBody>
          <a:bodyPr/>
          <a:lstStyle/>
          <a:p>
            <a:r>
              <a:rPr lang="en-US" dirty="0"/>
              <a:t>Difficulties in Identifying Independent vulnerabilities</a:t>
            </a:r>
          </a:p>
        </p:txBody>
      </p:sp>
      <p:pic>
        <p:nvPicPr>
          <p:cNvPr id="2" name="Audio 1">
            <a:hlinkClick r:id="" action="ppaction://media"/>
            <a:extLst>
              <a:ext uri="{FF2B5EF4-FFF2-40B4-BE49-F238E27FC236}">
                <a16:creationId xmlns:a16="http://schemas.microsoft.com/office/drawing/2014/main" id="{20F24C17-5A30-4888-87EB-C777DFF3F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B5083C84-7852-460E-A6C1-0D0264E38A5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18</a:t>
            </a:fld>
            <a:r>
              <a:rPr lang="en-US" sz="1400" dirty="0"/>
              <a:t> </a:t>
            </a:r>
            <a:r>
              <a:rPr lang="en-US" sz="1400" dirty="0">
                <a:solidFill>
                  <a:srgbClr val="C1CD23"/>
                </a:solidFill>
              </a:rPr>
              <a:t>|</a:t>
            </a:r>
          </a:p>
        </p:txBody>
      </p:sp>
    </p:spTree>
    <p:extLst>
      <p:ext uri="{BB962C8B-B14F-4D97-AF65-F5344CB8AC3E}">
        <p14:creationId xmlns:p14="http://schemas.microsoft.com/office/powerpoint/2010/main" val="229534960"/>
      </p:ext>
    </p:extLst>
  </p:cSld>
  <p:clrMapOvr>
    <a:masterClrMapping/>
  </p:clrMapOvr>
  <mc:AlternateContent xmlns:mc="http://schemas.openxmlformats.org/markup-compatibility/2006" xmlns:p14="http://schemas.microsoft.com/office/powerpoint/2010/main">
    <mc:Choice Requires="p14">
      <p:transition spd="slow" p14:dur="2000" advTm="9359"/>
    </mc:Choice>
    <mc:Fallback xmlns="">
      <p:transition spd="slow" advTm="9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3DB8-11DF-4DEA-9BD1-4CD3CF2B0B9E}"/>
              </a:ext>
            </a:extLst>
          </p:cNvPr>
          <p:cNvSpPr>
            <a:spLocks noGrp="1"/>
          </p:cNvSpPr>
          <p:nvPr>
            <p:ph type="title"/>
          </p:nvPr>
        </p:nvSpPr>
        <p:spPr/>
        <p:txBody>
          <a:bodyPr/>
          <a:lstStyle/>
          <a:p>
            <a:r>
              <a:rPr lang="en-US" dirty="0"/>
              <a:t>Quality of the Information Changes the Result</a:t>
            </a:r>
          </a:p>
        </p:txBody>
      </p:sp>
      <p:sp>
        <p:nvSpPr>
          <p:cNvPr id="6" name="TextBox 5">
            <a:extLst>
              <a:ext uri="{FF2B5EF4-FFF2-40B4-BE49-F238E27FC236}">
                <a16:creationId xmlns:a16="http://schemas.microsoft.com/office/drawing/2014/main" id="{B809CD38-6DFF-4963-9C8D-D3469DFC47F2}"/>
              </a:ext>
            </a:extLst>
          </p:cNvPr>
          <p:cNvSpPr txBox="1"/>
          <p:nvPr/>
        </p:nvSpPr>
        <p:spPr>
          <a:xfrm>
            <a:off x="1038687" y="1846556"/>
            <a:ext cx="2665986"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XSS via the A parameter</a:t>
            </a:r>
          </a:p>
        </p:txBody>
      </p:sp>
      <p:sp>
        <p:nvSpPr>
          <p:cNvPr id="7" name="TextBox 6">
            <a:extLst>
              <a:ext uri="{FF2B5EF4-FFF2-40B4-BE49-F238E27FC236}">
                <a16:creationId xmlns:a16="http://schemas.microsoft.com/office/drawing/2014/main" id="{ED094AE5-E1B6-418A-B66C-E876C7BE3927}"/>
              </a:ext>
            </a:extLst>
          </p:cNvPr>
          <p:cNvSpPr txBox="1"/>
          <p:nvPr/>
        </p:nvSpPr>
        <p:spPr>
          <a:xfrm>
            <a:off x="1038687" y="2919444"/>
            <a:ext cx="2664384"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XSS via the B parameter</a:t>
            </a:r>
          </a:p>
        </p:txBody>
      </p:sp>
      <p:sp>
        <p:nvSpPr>
          <p:cNvPr id="8" name="TextBox 7">
            <a:extLst>
              <a:ext uri="{FF2B5EF4-FFF2-40B4-BE49-F238E27FC236}">
                <a16:creationId xmlns:a16="http://schemas.microsoft.com/office/drawing/2014/main" id="{511CF528-5B95-4365-979F-371B951EF90F}"/>
              </a:ext>
            </a:extLst>
          </p:cNvPr>
          <p:cNvSpPr txBox="1"/>
          <p:nvPr/>
        </p:nvSpPr>
        <p:spPr>
          <a:xfrm>
            <a:off x="1049908" y="4236129"/>
            <a:ext cx="2665986"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XSS via the C parameter</a:t>
            </a:r>
          </a:p>
        </p:txBody>
      </p:sp>
      <p:sp>
        <p:nvSpPr>
          <p:cNvPr id="9" name="Oval 8">
            <a:extLst>
              <a:ext uri="{FF2B5EF4-FFF2-40B4-BE49-F238E27FC236}">
                <a16:creationId xmlns:a16="http://schemas.microsoft.com/office/drawing/2014/main" id="{4D5FEFC0-60C3-4BFA-BF86-D264F39DF56B}"/>
              </a:ext>
            </a:extLst>
          </p:cNvPr>
          <p:cNvSpPr/>
          <p:nvPr/>
        </p:nvSpPr>
        <p:spPr>
          <a:xfrm>
            <a:off x="4731440" y="2365498"/>
            <a:ext cx="1491448" cy="1477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15B9611-4A69-4C91-9399-BF0FD0E854DB}"/>
              </a:ext>
            </a:extLst>
          </p:cNvPr>
          <p:cNvSpPr txBox="1"/>
          <p:nvPr/>
        </p:nvSpPr>
        <p:spPr>
          <a:xfrm>
            <a:off x="7499082" y="2919443"/>
            <a:ext cx="2039533"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Error in XSS filters</a:t>
            </a:r>
          </a:p>
        </p:txBody>
      </p:sp>
      <p:cxnSp>
        <p:nvCxnSpPr>
          <p:cNvPr id="12" name="Straight Arrow Connector 11">
            <a:extLst>
              <a:ext uri="{FF2B5EF4-FFF2-40B4-BE49-F238E27FC236}">
                <a16:creationId xmlns:a16="http://schemas.microsoft.com/office/drawing/2014/main" id="{DE153003-53A6-47D0-BA2B-55215D112F38}"/>
              </a:ext>
            </a:extLst>
          </p:cNvPr>
          <p:cNvCxnSpPr>
            <a:stCxn id="6" idx="3"/>
            <a:endCxn id="9" idx="2"/>
          </p:cNvCxnSpPr>
          <p:nvPr/>
        </p:nvCxnSpPr>
        <p:spPr>
          <a:xfrm>
            <a:off x="3704673" y="2031222"/>
            <a:ext cx="1026767" cy="1072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7483A1C-4013-43A6-8108-CE8F8587B80D}"/>
              </a:ext>
            </a:extLst>
          </p:cNvPr>
          <p:cNvCxnSpPr>
            <a:stCxn id="7" idx="3"/>
            <a:endCxn id="9" idx="2"/>
          </p:cNvCxnSpPr>
          <p:nvPr/>
        </p:nvCxnSpPr>
        <p:spPr>
          <a:xfrm>
            <a:off x="3703071" y="3104110"/>
            <a:ext cx="10283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B18552-18AF-4F28-92EE-CE5278868546}"/>
              </a:ext>
            </a:extLst>
          </p:cNvPr>
          <p:cNvCxnSpPr>
            <a:stCxn id="8" idx="3"/>
            <a:endCxn id="9" idx="2"/>
          </p:cNvCxnSpPr>
          <p:nvPr/>
        </p:nvCxnSpPr>
        <p:spPr>
          <a:xfrm flipV="1">
            <a:off x="3715894" y="3104110"/>
            <a:ext cx="1015546" cy="1316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517658-7698-4D47-A291-FED5B0D9B660}"/>
              </a:ext>
            </a:extLst>
          </p:cNvPr>
          <p:cNvCxnSpPr>
            <a:stCxn id="9" idx="6"/>
            <a:endCxn id="10" idx="1"/>
          </p:cNvCxnSpPr>
          <p:nvPr/>
        </p:nvCxnSpPr>
        <p:spPr>
          <a:xfrm flipV="1">
            <a:off x="6222888" y="3104109"/>
            <a:ext cx="127619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26C7A57-E9E2-48ED-95F0-A95CD26475C6}"/>
              </a:ext>
            </a:extLst>
          </p:cNvPr>
          <p:cNvSpPr txBox="1"/>
          <p:nvPr/>
        </p:nvSpPr>
        <p:spPr>
          <a:xfrm>
            <a:off x="812801" y="1299724"/>
            <a:ext cx="3576620"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Externally Observable</a:t>
            </a:r>
          </a:p>
        </p:txBody>
      </p:sp>
      <p:sp>
        <p:nvSpPr>
          <p:cNvPr id="20" name="TextBox 19">
            <a:extLst>
              <a:ext uri="{FF2B5EF4-FFF2-40B4-BE49-F238E27FC236}">
                <a16:creationId xmlns:a16="http://schemas.microsoft.com/office/drawing/2014/main" id="{DD6D4335-0FC4-4E84-BFA5-CF263639EAB1}"/>
              </a:ext>
            </a:extLst>
          </p:cNvPr>
          <p:cNvSpPr txBox="1"/>
          <p:nvPr/>
        </p:nvSpPr>
        <p:spPr>
          <a:xfrm>
            <a:off x="6934536" y="1246391"/>
            <a:ext cx="3313728"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Problem in the Code</a:t>
            </a:r>
          </a:p>
        </p:txBody>
      </p:sp>
      <p:pic>
        <p:nvPicPr>
          <p:cNvPr id="3" name="Audio 2">
            <a:hlinkClick r:id="" action="ppaction://media"/>
            <a:extLst>
              <a:ext uri="{FF2B5EF4-FFF2-40B4-BE49-F238E27FC236}">
                <a16:creationId xmlns:a16="http://schemas.microsoft.com/office/drawing/2014/main" id="{A1423918-2B81-4CF0-9767-350FDB21D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7" name="Slide Number Placeholder 3">
            <a:extLst>
              <a:ext uri="{FF2B5EF4-FFF2-40B4-BE49-F238E27FC236}">
                <a16:creationId xmlns:a16="http://schemas.microsoft.com/office/drawing/2014/main" id="{2649B520-5EB3-47FE-9AD1-D930C78415B1}"/>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19</a:t>
            </a:fld>
            <a:r>
              <a:rPr lang="en-US" sz="1400" dirty="0"/>
              <a:t> </a:t>
            </a:r>
            <a:r>
              <a:rPr lang="en-US" sz="1400" dirty="0">
                <a:solidFill>
                  <a:srgbClr val="C1CD23"/>
                </a:solidFill>
              </a:rPr>
              <a:t>|</a:t>
            </a:r>
          </a:p>
        </p:txBody>
      </p:sp>
    </p:spTree>
    <p:extLst>
      <p:ext uri="{BB962C8B-B14F-4D97-AF65-F5344CB8AC3E}">
        <p14:creationId xmlns:p14="http://schemas.microsoft.com/office/powerpoint/2010/main" val="58141256"/>
      </p:ext>
    </p:extLst>
  </p:cSld>
  <p:clrMapOvr>
    <a:masterClrMapping/>
  </p:clrMapOvr>
  <mc:AlternateContent xmlns:mc="http://schemas.openxmlformats.org/markup-compatibility/2006" xmlns:p14="http://schemas.microsoft.com/office/powerpoint/2010/main">
    <mc:Choice Requires="p14">
      <p:transition spd="slow" p14:dur="2000" advTm="15879"/>
    </mc:Choice>
    <mc:Fallback xmlns="">
      <p:transition spd="slow" advTm="1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7.1 – What is a Vulnerability?</a:t>
            </a:r>
          </a:p>
        </p:txBody>
      </p:sp>
      <p:pic>
        <p:nvPicPr>
          <p:cNvPr id="4" name="Audio 3">
            <a:hlinkClick r:id="" action="ppaction://media"/>
            <a:extLst>
              <a:ext uri="{FF2B5EF4-FFF2-40B4-BE49-F238E27FC236}">
                <a16:creationId xmlns:a16="http://schemas.microsoft.com/office/drawing/2014/main" id="{D31FD3CE-2B74-4C17-B379-AA4BCF0C65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982045B7-7B05-40AE-9013-22D441417E05}"/>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a:t>
            </a:fld>
            <a:r>
              <a:rPr lang="en-US" sz="1400" dirty="0"/>
              <a:t> </a:t>
            </a:r>
            <a:r>
              <a:rPr lang="en-US" sz="1400" dirty="0">
                <a:solidFill>
                  <a:srgbClr val="C1CD23"/>
                </a:solidFill>
              </a:rPr>
              <a:t>|</a:t>
            </a:r>
          </a:p>
        </p:txBody>
      </p:sp>
    </p:spTree>
    <p:extLst>
      <p:ext uri="{BB962C8B-B14F-4D97-AF65-F5344CB8AC3E}">
        <p14:creationId xmlns:p14="http://schemas.microsoft.com/office/powerpoint/2010/main" val="2181910657"/>
      </p:ext>
    </p:extLst>
  </p:cSld>
  <p:clrMapOvr>
    <a:masterClrMapping/>
  </p:clrMapOvr>
  <mc:AlternateContent xmlns:mc="http://schemas.openxmlformats.org/markup-compatibility/2006" xmlns:p14="http://schemas.microsoft.com/office/powerpoint/2010/main">
    <mc:Choice Requires="p14">
      <p:transition spd="slow" p14:dur="2000" advTm="7543"/>
    </mc:Choice>
    <mc:Fallback xmlns="">
      <p:transition spd="slow" advTm="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90E9-331F-4761-A165-A19FC84938F4}"/>
              </a:ext>
            </a:extLst>
          </p:cNvPr>
          <p:cNvSpPr>
            <a:spLocks noGrp="1"/>
          </p:cNvSpPr>
          <p:nvPr>
            <p:ph type="title"/>
          </p:nvPr>
        </p:nvSpPr>
        <p:spPr/>
        <p:txBody>
          <a:bodyPr/>
          <a:lstStyle/>
          <a:p>
            <a:r>
              <a:rPr lang="en-US" dirty="0"/>
              <a:t>Could, Not Should</a:t>
            </a:r>
          </a:p>
        </p:txBody>
      </p:sp>
      <p:grpSp>
        <p:nvGrpSpPr>
          <p:cNvPr id="11" name="Group 10">
            <a:extLst>
              <a:ext uri="{FF2B5EF4-FFF2-40B4-BE49-F238E27FC236}">
                <a16:creationId xmlns:a16="http://schemas.microsoft.com/office/drawing/2014/main" id="{B5BAEE87-991C-4A1F-AD5C-F04A0C11CA38}"/>
              </a:ext>
            </a:extLst>
          </p:cNvPr>
          <p:cNvGrpSpPr/>
          <p:nvPr/>
        </p:nvGrpSpPr>
        <p:grpSpPr>
          <a:xfrm>
            <a:off x="2469581" y="1449296"/>
            <a:ext cx="6957995" cy="4124206"/>
            <a:chOff x="4166452" y="1524243"/>
            <a:chExt cx="9277327" cy="5498947"/>
          </a:xfrm>
        </p:grpSpPr>
        <p:sp>
          <p:nvSpPr>
            <p:cNvPr id="12" name="TextBox 11">
              <a:extLst>
                <a:ext uri="{FF2B5EF4-FFF2-40B4-BE49-F238E27FC236}">
                  <a16:creationId xmlns:a16="http://schemas.microsoft.com/office/drawing/2014/main" id="{EACDEE81-4E1E-4FCB-8FB1-1BE5D94073C5}"/>
                </a:ext>
              </a:extLst>
            </p:cNvPr>
            <p:cNvSpPr txBox="1"/>
            <p:nvPr/>
          </p:nvSpPr>
          <p:spPr>
            <a:xfrm>
              <a:off x="4166452" y="1524243"/>
              <a:ext cx="4108391" cy="943849"/>
            </a:xfrm>
            <a:prstGeom prst="rect">
              <a:avLst/>
            </a:prstGeom>
            <a:noFill/>
          </p:spPr>
          <p:txBody>
            <a:bodyPr wrap="none" rtlCol="0">
              <a:spAutoFit/>
            </a:bodyPr>
            <a:lstStyle/>
            <a:p>
              <a:pPr>
                <a:spcAft>
                  <a:spcPts val="450"/>
                </a:spcAft>
              </a:pPr>
              <a:r>
                <a:rPr lang="en-US" sz="4000" b="1" dirty="0">
                  <a:latin typeface="Tahoma" panose="020B0604030504040204" pitchFamily="34" charset="0"/>
                  <a:ea typeface="Tahoma" panose="020B0604030504040204" pitchFamily="34" charset="0"/>
                  <a:cs typeface="Tahoma" panose="020B0604030504040204" pitchFamily="34" charset="0"/>
                </a:rPr>
                <a:t>Scenario 1:</a:t>
              </a:r>
            </a:p>
          </p:txBody>
        </p:sp>
        <p:sp>
          <p:nvSpPr>
            <p:cNvPr id="13" name="Rectangle 5">
              <a:extLst>
                <a:ext uri="{FF2B5EF4-FFF2-40B4-BE49-F238E27FC236}">
                  <a16:creationId xmlns:a16="http://schemas.microsoft.com/office/drawing/2014/main" id="{D5B61757-773A-4CC3-A91C-C17B6E0D2557}"/>
                </a:ext>
              </a:extLst>
            </p:cNvPr>
            <p:cNvSpPr>
              <a:spLocks noChangeArrowheads="1"/>
            </p:cNvSpPr>
            <p:nvPr/>
          </p:nvSpPr>
          <p:spPr bwMode="auto">
            <a:xfrm>
              <a:off x="4661033" y="2468092"/>
              <a:ext cx="8782746" cy="4555098"/>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defTabSz="685766">
                <a:defRPr/>
              </a:pPr>
              <a:r>
                <a:rPr lang="en-US" altLang="en-US" sz="3600" kern="0" dirty="0"/>
                <a:t>if (</a:t>
              </a:r>
              <a:r>
                <a:rPr lang="en-US" altLang="en-US" sz="3600" kern="0" dirty="0" err="1"/>
                <a:t>strcmp</a:t>
              </a:r>
              <a:r>
                <a:rPr lang="en-US" altLang="en-US" sz="3600" kern="0" dirty="0"/>
                <a:t>(</a:t>
              </a:r>
              <a:r>
                <a:rPr lang="en-US" altLang="en-US" sz="3600" kern="0" dirty="0" err="1"/>
                <a:t>cmd</a:t>
              </a:r>
              <a:r>
                <a:rPr lang="en-US" altLang="en-US" sz="3600" kern="0" dirty="0"/>
                <a:t>, "show") == 0) {</a:t>
              </a:r>
            </a:p>
            <a:p>
              <a:pPr defTabSz="685766">
                <a:defRPr/>
              </a:pPr>
              <a:r>
                <a:rPr lang="en-US" altLang="en-US" sz="3600" b="1" kern="0" dirty="0">
                  <a:solidFill>
                    <a:srgbClr val="FF3300"/>
                  </a:solidFill>
                </a:rPr>
                <a:t> </a:t>
              </a:r>
              <a:r>
                <a:rPr lang="en-US" altLang="en-US" sz="3600" b="1" kern="0" dirty="0" err="1">
                  <a:solidFill>
                    <a:srgbClr val="FF3300"/>
                  </a:solidFill>
                </a:rPr>
                <a:t>strcpy</a:t>
              </a:r>
              <a:r>
                <a:rPr lang="en-US" altLang="en-US" sz="3600" b="1" kern="0" dirty="0">
                  <a:solidFill>
                    <a:srgbClr val="FF3300"/>
                  </a:solidFill>
                </a:rPr>
                <a:t>(</a:t>
              </a:r>
              <a:r>
                <a:rPr lang="en-US" altLang="en-US" sz="3600" b="1" kern="0" dirty="0" err="1">
                  <a:solidFill>
                    <a:srgbClr val="FF3300"/>
                  </a:solidFill>
                </a:rPr>
                <a:t>str</a:t>
              </a:r>
              <a:r>
                <a:rPr lang="en-US" altLang="en-US" sz="3600" b="1" kern="0" dirty="0">
                  <a:solidFill>
                    <a:srgbClr val="FF3300"/>
                  </a:solidFill>
                </a:rPr>
                <a:t>, </a:t>
              </a:r>
              <a:r>
                <a:rPr lang="en-US" altLang="en-US" sz="3600" b="1" kern="0" dirty="0" err="1">
                  <a:solidFill>
                    <a:srgbClr val="FF3300"/>
                  </a:solidFill>
                </a:rPr>
                <a:t>long_input</a:t>
              </a:r>
              <a:r>
                <a:rPr lang="en-US" altLang="en-US" sz="3600" b="1" kern="0" dirty="0">
                  <a:solidFill>
                    <a:srgbClr val="FF3300"/>
                  </a:solidFill>
                </a:rPr>
                <a:t>);</a:t>
              </a:r>
            </a:p>
            <a:p>
              <a:pPr defTabSz="685766">
                <a:defRPr/>
              </a:pPr>
              <a:r>
                <a:rPr lang="en-US" altLang="en-US" sz="3600" b="1" kern="0" dirty="0"/>
                <a:t> </a:t>
              </a:r>
              <a:r>
                <a:rPr lang="en-US" altLang="en-US" sz="3600" kern="0" dirty="0" err="1"/>
                <a:t>process_show_command</a:t>
              </a:r>
              <a:r>
                <a:rPr lang="en-US" altLang="en-US" sz="3600" kern="0" dirty="0"/>
                <a:t>(</a:t>
              </a:r>
              <a:r>
                <a:rPr lang="en-US" altLang="en-US" sz="3600" kern="0" dirty="0" err="1"/>
                <a:t>str</a:t>
              </a:r>
              <a:r>
                <a:rPr lang="en-US" altLang="en-US" sz="3600" kern="0" dirty="0"/>
                <a:t>); }</a:t>
              </a:r>
            </a:p>
            <a:p>
              <a:pPr defTabSz="685766">
                <a:defRPr/>
              </a:pPr>
              <a:r>
                <a:rPr lang="en-US" altLang="en-US" sz="3600" kern="0" dirty="0" err="1"/>
                <a:t>elsif</a:t>
              </a:r>
              <a:r>
                <a:rPr lang="en-US" altLang="en-US" sz="3600" kern="0" dirty="0"/>
                <a:t> (</a:t>
              </a:r>
              <a:r>
                <a:rPr lang="en-US" altLang="en-US" sz="3600" kern="0" dirty="0" err="1"/>
                <a:t>strcmp</a:t>
              </a:r>
              <a:r>
                <a:rPr lang="en-US" altLang="en-US" sz="3600" kern="0" dirty="0"/>
                <a:t>(</a:t>
              </a:r>
              <a:r>
                <a:rPr lang="en-US" altLang="en-US" sz="3600" kern="0" dirty="0" err="1"/>
                <a:t>cmd</a:t>
              </a:r>
              <a:r>
                <a:rPr lang="en-US" altLang="en-US" sz="3600" kern="0" dirty="0"/>
                <a:t>, "clear") == 0) {</a:t>
              </a:r>
            </a:p>
            <a:p>
              <a:pPr defTabSz="685766">
                <a:defRPr/>
              </a:pPr>
              <a:r>
                <a:rPr lang="en-US" altLang="en-US" sz="3600" b="1" kern="0" dirty="0">
                  <a:solidFill>
                    <a:srgbClr val="FF3300"/>
                  </a:solidFill>
                </a:rPr>
                <a:t> </a:t>
              </a:r>
              <a:r>
                <a:rPr lang="en-US" altLang="en-US" sz="3600" b="1" kern="0" dirty="0" err="1">
                  <a:solidFill>
                    <a:srgbClr val="FF3300"/>
                  </a:solidFill>
                </a:rPr>
                <a:t>strcpy</a:t>
              </a:r>
              <a:r>
                <a:rPr lang="en-US" altLang="en-US" sz="3600" b="1" kern="0" dirty="0">
                  <a:solidFill>
                    <a:srgbClr val="FF3300"/>
                  </a:solidFill>
                </a:rPr>
                <a:t>(</a:t>
              </a:r>
              <a:r>
                <a:rPr lang="en-US" altLang="en-US" sz="3600" b="1" kern="0" dirty="0" err="1">
                  <a:solidFill>
                    <a:srgbClr val="FF3300"/>
                  </a:solidFill>
                </a:rPr>
                <a:t>str</a:t>
              </a:r>
              <a:r>
                <a:rPr lang="en-US" altLang="en-US" sz="3600" b="1" kern="0" dirty="0">
                  <a:solidFill>
                    <a:srgbClr val="FF3300"/>
                  </a:solidFill>
                </a:rPr>
                <a:t>, </a:t>
              </a:r>
              <a:r>
                <a:rPr lang="en-US" altLang="en-US" sz="3600" b="1" kern="0" dirty="0" err="1">
                  <a:solidFill>
                    <a:srgbClr val="FF3300"/>
                  </a:solidFill>
                </a:rPr>
                <a:t>long_input</a:t>
              </a:r>
              <a:r>
                <a:rPr lang="en-US" altLang="en-US" sz="3600" b="1" kern="0" dirty="0">
                  <a:solidFill>
                    <a:srgbClr val="FF3300"/>
                  </a:solidFill>
                </a:rPr>
                <a:t>);</a:t>
              </a:r>
            </a:p>
            <a:p>
              <a:pPr defTabSz="685766">
                <a:defRPr/>
              </a:pPr>
              <a:r>
                <a:rPr lang="en-US" altLang="en-US" sz="3600" b="1" kern="0" dirty="0"/>
                <a:t> </a:t>
              </a:r>
              <a:r>
                <a:rPr lang="en-US" altLang="en-US" sz="3600" kern="0" dirty="0" err="1"/>
                <a:t>process_clear_command</a:t>
              </a:r>
              <a:r>
                <a:rPr lang="en-US" altLang="en-US" sz="3600" kern="0" dirty="0"/>
                <a:t>(</a:t>
              </a:r>
              <a:r>
                <a:rPr lang="en-US" altLang="en-US" sz="3600" kern="0" dirty="0" err="1"/>
                <a:t>str</a:t>
              </a:r>
              <a:r>
                <a:rPr lang="en-US" altLang="en-US" sz="3600" kern="0" dirty="0"/>
                <a:t>); }</a:t>
              </a:r>
            </a:p>
          </p:txBody>
        </p:sp>
      </p:grpSp>
      <p:pic>
        <p:nvPicPr>
          <p:cNvPr id="4" name="Audio 3">
            <a:hlinkClick r:id="" action="ppaction://media"/>
            <a:extLst>
              <a:ext uri="{FF2B5EF4-FFF2-40B4-BE49-F238E27FC236}">
                <a16:creationId xmlns:a16="http://schemas.microsoft.com/office/drawing/2014/main" id="{68675A49-1EDE-4485-9CEC-A27AF10FC0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70BB3850-BA5C-437A-A99E-BD38F9177B6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20</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78269547"/>
      </p:ext>
    </p:extLst>
  </p:cSld>
  <p:clrMapOvr>
    <a:masterClrMapping/>
  </p:clrMapOvr>
  <mc:AlternateContent xmlns:mc="http://schemas.openxmlformats.org/markup-compatibility/2006" xmlns:p14="http://schemas.microsoft.com/office/powerpoint/2010/main">
    <mc:Choice Requires="p14">
      <p:transition spd="slow" p14:dur="2000" advTm="25929"/>
    </mc:Choice>
    <mc:Fallback xmlns="">
      <p:transition spd="slow" advTm="2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5FBB54-017B-487C-B06C-FDADD260E0A4}"/>
              </a:ext>
            </a:extLst>
          </p:cNvPr>
          <p:cNvSpPr>
            <a:spLocks noGrp="1"/>
          </p:cNvSpPr>
          <p:nvPr>
            <p:ph type="title"/>
          </p:nvPr>
        </p:nvSpPr>
        <p:spPr/>
        <p:txBody>
          <a:bodyPr/>
          <a:lstStyle/>
          <a:p>
            <a:r>
              <a:rPr lang="en-US" dirty="0"/>
              <a:t>Options for Fixes Should Not Impact Assignments</a:t>
            </a:r>
          </a:p>
        </p:txBody>
      </p:sp>
      <p:sp>
        <p:nvSpPr>
          <p:cNvPr id="6" name="Content Placeholder 5">
            <a:extLst>
              <a:ext uri="{FF2B5EF4-FFF2-40B4-BE49-F238E27FC236}">
                <a16:creationId xmlns:a16="http://schemas.microsoft.com/office/drawing/2014/main" id="{B767A087-F469-4CB1-BE47-64042AC10E38}"/>
              </a:ext>
            </a:extLst>
          </p:cNvPr>
          <p:cNvSpPr>
            <a:spLocks noGrp="1"/>
          </p:cNvSpPr>
          <p:nvPr>
            <p:ph sz="half" idx="1"/>
          </p:nvPr>
        </p:nvSpPr>
        <p:spPr>
          <a:xfrm>
            <a:off x="838200" y="1517282"/>
            <a:ext cx="5181600" cy="535806"/>
          </a:xfrm>
        </p:spPr>
        <p:txBody>
          <a:bodyPr/>
          <a:lstStyle/>
          <a:p>
            <a:pPr marL="0" indent="0">
              <a:buNone/>
            </a:pPr>
            <a:r>
              <a:rPr lang="en-US" dirty="0"/>
              <a:t>Fixed Together</a:t>
            </a:r>
          </a:p>
        </p:txBody>
      </p:sp>
      <p:sp>
        <p:nvSpPr>
          <p:cNvPr id="7" name="Content Placeholder 6">
            <a:extLst>
              <a:ext uri="{FF2B5EF4-FFF2-40B4-BE49-F238E27FC236}">
                <a16:creationId xmlns:a16="http://schemas.microsoft.com/office/drawing/2014/main" id="{1FC72CCA-9F95-45FA-8AFF-7A4498F06A19}"/>
              </a:ext>
            </a:extLst>
          </p:cNvPr>
          <p:cNvSpPr>
            <a:spLocks noGrp="1"/>
          </p:cNvSpPr>
          <p:nvPr>
            <p:ph sz="half" idx="2"/>
          </p:nvPr>
        </p:nvSpPr>
        <p:spPr>
          <a:xfrm>
            <a:off x="6172200" y="1517282"/>
            <a:ext cx="5181600" cy="535806"/>
          </a:xfrm>
        </p:spPr>
        <p:txBody>
          <a:bodyPr/>
          <a:lstStyle/>
          <a:p>
            <a:pPr marL="0" indent="0">
              <a:buNone/>
            </a:pPr>
            <a:r>
              <a:rPr lang="en-US" dirty="0"/>
              <a:t>Fixed Independently</a:t>
            </a:r>
          </a:p>
        </p:txBody>
      </p:sp>
      <p:sp>
        <p:nvSpPr>
          <p:cNvPr id="10" name="Rectangle 5">
            <a:extLst>
              <a:ext uri="{FF2B5EF4-FFF2-40B4-BE49-F238E27FC236}">
                <a16:creationId xmlns:a16="http://schemas.microsoft.com/office/drawing/2014/main" id="{F51B20D8-3E8E-4B21-A6CE-2EE3F578020A}"/>
              </a:ext>
            </a:extLst>
          </p:cNvPr>
          <p:cNvSpPr>
            <a:spLocks noChangeArrowheads="1"/>
          </p:cNvSpPr>
          <p:nvPr/>
        </p:nvSpPr>
        <p:spPr bwMode="auto">
          <a:xfrm>
            <a:off x="447441" y="2329652"/>
            <a:ext cx="5572359" cy="3108543"/>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defTabSz="685766">
              <a:defRPr/>
            </a:pPr>
            <a:r>
              <a:rPr lang="en-US" altLang="en-US" sz="2800" b="1" kern="0" dirty="0">
                <a:solidFill>
                  <a:srgbClr val="FF0000"/>
                </a:solidFill>
              </a:rPr>
              <a:t>if (</a:t>
            </a:r>
            <a:r>
              <a:rPr lang="en-US" altLang="en-US" sz="2800" b="1" kern="0" dirty="0" err="1">
                <a:solidFill>
                  <a:srgbClr val="FF0000"/>
                </a:solidFill>
              </a:rPr>
              <a:t>len</a:t>
            </a:r>
            <a:r>
              <a:rPr lang="en-US" altLang="en-US" sz="2800" b="1" kern="0" dirty="0">
                <a:solidFill>
                  <a:srgbClr val="FF0000"/>
                </a:solidFill>
              </a:rPr>
              <a:t> (</a:t>
            </a:r>
            <a:r>
              <a:rPr lang="en-US" altLang="en-US" sz="2800" b="1" kern="0" dirty="0" err="1">
                <a:solidFill>
                  <a:srgbClr val="FF0000"/>
                </a:solidFill>
              </a:rPr>
              <a:t>long_input</a:t>
            </a:r>
            <a:r>
              <a:rPr lang="en-US" altLang="en-US" sz="2800" b="1" kern="0" dirty="0">
                <a:solidFill>
                  <a:srgbClr val="FF0000"/>
                </a:solidFill>
              </a:rPr>
              <a:t>) &lt; MAX_LEN) {</a:t>
            </a:r>
          </a:p>
          <a:p>
            <a:pPr defTabSz="685766">
              <a:defRPr/>
            </a:pPr>
            <a:r>
              <a:rPr lang="en-US" altLang="en-US" sz="2800" kern="0" dirty="0"/>
              <a:t>  if (</a:t>
            </a:r>
            <a:r>
              <a:rPr lang="en-US" altLang="en-US" sz="2800" kern="0" dirty="0" err="1"/>
              <a:t>strcmp</a:t>
            </a:r>
            <a:r>
              <a:rPr lang="en-US" altLang="en-US" sz="2800" kern="0" dirty="0"/>
              <a:t>(</a:t>
            </a:r>
            <a:r>
              <a:rPr lang="en-US" altLang="en-US" sz="2800" kern="0" dirty="0" err="1"/>
              <a:t>cmd</a:t>
            </a:r>
            <a:r>
              <a:rPr lang="en-US" altLang="en-US" sz="2800" kern="0" dirty="0"/>
              <a:t>, "show") == 0) {</a:t>
            </a:r>
          </a:p>
          <a:p>
            <a:pPr defTabSz="685766">
              <a:defRPr/>
            </a:pPr>
            <a:r>
              <a:rPr lang="en-US" altLang="en-US" sz="2800" b="1" kern="0" dirty="0"/>
              <a:t>   </a:t>
            </a:r>
            <a:r>
              <a:rPr lang="en-US" altLang="en-US" sz="2800" kern="0" dirty="0" err="1"/>
              <a:t>strcpy</a:t>
            </a:r>
            <a:r>
              <a:rPr lang="en-US" altLang="en-US" sz="2800" kern="0" dirty="0"/>
              <a:t>(str, </a:t>
            </a:r>
            <a:r>
              <a:rPr lang="en-US" altLang="en-US" sz="2800" kern="0" dirty="0" err="1"/>
              <a:t>long_input</a:t>
            </a:r>
            <a:r>
              <a:rPr lang="en-US" altLang="en-US" sz="2800" kern="0" dirty="0"/>
              <a:t>);</a:t>
            </a:r>
          </a:p>
          <a:p>
            <a:pPr defTabSz="685766">
              <a:defRPr/>
            </a:pPr>
            <a:r>
              <a:rPr lang="en-US" altLang="en-US" sz="2800" b="1" kern="0" dirty="0"/>
              <a:t>   </a:t>
            </a:r>
            <a:r>
              <a:rPr lang="en-US" altLang="en-US" sz="2800" kern="0" dirty="0" err="1"/>
              <a:t>process_show_command</a:t>
            </a:r>
            <a:r>
              <a:rPr lang="en-US" altLang="en-US" sz="2800" kern="0" dirty="0"/>
              <a:t>(str); }</a:t>
            </a:r>
          </a:p>
          <a:p>
            <a:pPr defTabSz="685766">
              <a:defRPr/>
            </a:pPr>
            <a:r>
              <a:rPr lang="en-US" altLang="en-US" sz="2800" kern="0" dirty="0"/>
              <a:t>  </a:t>
            </a:r>
            <a:r>
              <a:rPr lang="en-US" altLang="en-US" sz="2800" kern="0" dirty="0" err="1"/>
              <a:t>elsif</a:t>
            </a:r>
            <a:r>
              <a:rPr lang="en-US" altLang="en-US" sz="2800" kern="0" dirty="0"/>
              <a:t> (</a:t>
            </a:r>
            <a:r>
              <a:rPr lang="en-US" altLang="en-US" sz="2800" kern="0" dirty="0" err="1"/>
              <a:t>strcmp</a:t>
            </a:r>
            <a:r>
              <a:rPr lang="en-US" altLang="en-US" sz="2800" kern="0" dirty="0"/>
              <a:t>(</a:t>
            </a:r>
            <a:r>
              <a:rPr lang="en-US" altLang="en-US" sz="2800" kern="0" dirty="0" err="1"/>
              <a:t>cmd</a:t>
            </a:r>
            <a:r>
              <a:rPr lang="en-US" altLang="en-US" sz="2800" kern="0" dirty="0"/>
              <a:t>, "clear") == 0) {</a:t>
            </a:r>
          </a:p>
          <a:p>
            <a:pPr defTabSz="685766">
              <a:defRPr/>
            </a:pPr>
            <a:r>
              <a:rPr lang="en-US" altLang="en-US" sz="2800" b="1" kern="0" dirty="0"/>
              <a:t>   </a:t>
            </a:r>
            <a:r>
              <a:rPr lang="en-US" altLang="en-US" sz="2800" kern="0" dirty="0" err="1"/>
              <a:t>strcpy</a:t>
            </a:r>
            <a:r>
              <a:rPr lang="en-US" altLang="en-US" sz="2800" kern="0" dirty="0"/>
              <a:t>(str, </a:t>
            </a:r>
            <a:r>
              <a:rPr lang="en-US" altLang="en-US" sz="2800" kern="0" dirty="0" err="1"/>
              <a:t>long_input</a:t>
            </a:r>
            <a:r>
              <a:rPr lang="en-US" altLang="en-US" sz="2800" kern="0" dirty="0"/>
              <a:t>);</a:t>
            </a:r>
          </a:p>
          <a:p>
            <a:pPr defTabSz="685766">
              <a:defRPr/>
            </a:pPr>
            <a:r>
              <a:rPr lang="en-US" altLang="en-US" sz="2800" b="1" kern="0" dirty="0"/>
              <a:t>   </a:t>
            </a:r>
            <a:r>
              <a:rPr lang="en-US" altLang="en-US" sz="2800" kern="0" dirty="0" err="1"/>
              <a:t>process_clear_command</a:t>
            </a:r>
            <a:r>
              <a:rPr lang="en-US" altLang="en-US" sz="2800" kern="0" dirty="0"/>
              <a:t>(str); }} </a:t>
            </a:r>
          </a:p>
        </p:txBody>
      </p:sp>
      <p:sp>
        <p:nvSpPr>
          <p:cNvPr id="11" name="Rectangle 5">
            <a:extLst>
              <a:ext uri="{FF2B5EF4-FFF2-40B4-BE49-F238E27FC236}">
                <a16:creationId xmlns:a16="http://schemas.microsoft.com/office/drawing/2014/main" id="{5B80EB66-2983-4453-AE79-B10E285CA07A}"/>
              </a:ext>
            </a:extLst>
          </p:cNvPr>
          <p:cNvSpPr>
            <a:spLocks noChangeArrowheads="1"/>
          </p:cNvSpPr>
          <p:nvPr/>
        </p:nvSpPr>
        <p:spPr bwMode="auto">
          <a:xfrm>
            <a:off x="6234808" y="2329651"/>
            <a:ext cx="5751896" cy="3539430"/>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defTabSz="685766">
              <a:defRPr/>
            </a:pPr>
            <a:r>
              <a:rPr lang="en-US" altLang="en-US" sz="2800" kern="0" dirty="0"/>
              <a:t>if (</a:t>
            </a:r>
            <a:r>
              <a:rPr lang="en-US" altLang="en-US" sz="2800" kern="0" dirty="0" err="1"/>
              <a:t>strcmp</a:t>
            </a:r>
            <a:r>
              <a:rPr lang="en-US" altLang="en-US" sz="2800" kern="0" dirty="0"/>
              <a:t>(</a:t>
            </a:r>
            <a:r>
              <a:rPr lang="en-US" altLang="en-US" sz="2800" kern="0" dirty="0" err="1"/>
              <a:t>cmd</a:t>
            </a:r>
            <a:r>
              <a:rPr lang="en-US" altLang="en-US" sz="2800" kern="0" dirty="0"/>
              <a:t>, "show") == 0) {</a:t>
            </a:r>
          </a:p>
          <a:p>
            <a:pPr defTabSz="685766">
              <a:defRPr/>
            </a:pPr>
            <a:r>
              <a:rPr lang="en-US" altLang="en-US" sz="2800" b="1" kern="0" dirty="0">
                <a:solidFill>
                  <a:srgbClr val="FF0000"/>
                </a:solidFill>
              </a:rPr>
              <a:t>  if (</a:t>
            </a:r>
            <a:r>
              <a:rPr lang="en-US" altLang="en-US" sz="2800" b="1" kern="0" dirty="0" err="1">
                <a:solidFill>
                  <a:srgbClr val="FF0000"/>
                </a:solidFill>
              </a:rPr>
              <a:t>len</a:t>
            </a:r>
            <a:r>
              <a:rPr lang="en-US" altLang="en-US" sz="2800" b="1" kern="0" dirty="0">
                <a:solidFill>
                  <a:srgbClr val="FF0000"/>
                </a:solidFill>
              </a:rPr>
              <a:t> (</a:t>
            </a:r>
            <a:r>
              <a:rPr lang="en-US" altLang="en-US" sz="2800" b="1" kern="0" dirty="0" err="1">
                <a:solidFill>
                  <a:srgbClr val="FF0000"/>
                </a:solidFill>
              </a:rPr>
              <a:t>long_input</a:t>
            </a:r>
            <a:r>
              <a:rPr lang="en-US" altLang="en-US" sz="2800" b="1" kern="0" dirty="0">
                <a:solidFill>
                  <a:srgbClr val="FF0000"/>
                </a:solidFill>
              </a:rPr>
              <a:t>) &lt; MAX_LEN) {</a:t>
            </a:r>
            <a:endParaRPr lang="en-US" altLang="en-US" sz="2800" kern="0" dirty="0"/>
          </a:p>
          <a:p>
            <a:pPr defTabSz="685766">
              <a:defRPr/>
            </a:pPr>
            <a:r>
              <a:rPr lang="en-US" altLang="en-US" sz="2800" b="1" kern="0" dirty="0"/>
              <a:t>   </a:t>
            </a:r>
            <a:r>
              <a:rPr lang="en-US" altLang="en-US" sz="2800" kern="0" dirty="0" err="1"/>
              <a:t>strcpy</a:t>
            </a:r>
            <a:r>
              <a:rPr lang="en-US" altLang="en-US" sz="2800" kern="0" dirty="0"/>
              <a:t>(str, </a:t>
            </a:r>
            <a:r>
              <a:rPr lang="en-US" altLang="en-US" sz="2800" kern="0" dirty="0" err="1"/>
              <a:t>long_input</a:t>
            </a:r>
            <a:r>
              <a:rPr lang="en-US" altLang="en-US" sz="2800" kern="0" dirty="0"/>
              <a:t>); }</a:t>
            </a:r>
          </a:p>
          <a:p>
            <a:pPr defTabSz="685766">
              <a:defRPr/>
            </a:pPr>
            <a:r>
              <a:rPr lang="en-US" altLang="en-US" sz="2800" b="1" kern="0" dirty="0"/>
              <a:t> </a:t>
            </a:r>
            <a:r>
              <a:rPr lang="en-US" altLang="en-US" sz="2800" kern="0" dirty="0" err="1"/>
              <a:t>process_show_command</a:t>
            </a:r>
            <a:r>
              <a:rPr lang="en-US" altLang="en-US" sz="2800" kern="0" dirty="0"/>
              <a:t>(</a:t>
            </a:r>
            <a:r>
              <a:rPr lang="en-US" altLang="en-US" sz="2800" kern="0" dirty="0" err="1"/>
              <a:t>str</a:t>
            </a:r>
            <a:r>
              <a:rPr lang="en-US" altLang="en-US" sz="2800" kern="0" dirty="0"/>
              <a:t>); }</a:t>
            </a:r>
          </a:p>
          <a:p>
            <a:pPr defTabSz="685766">
              <a:defRPr/>
            </a:pPr>
            <a:r>
              <a:rPr lang="en-US" altLang="en-US" sz="2800" kern="0" dirty="0" err="1"/>
              <a:t>elsif</a:t>
            </a:r>
            <a:r>
              <a:rPr lang="en-US" altLang="en-US" sz="2800" kern="0" dirty="0"/>
              <a:t> (</a:t>
            </a:r>
            <a:r>
              <a:rPr lang="en-US" altLang="en-US" sz="2800" kern="0" dirty="0" err="1"/>
              <a:t>strcmp</a:t>
            </a:r>
            <a:r>
              <a:rPr lang="en-US" altLang="en-US" sz="2800" kern="0" dirty="0"/>
              <a:t>(</a:t>
            </a:r>
            <a:r>
              <a:rPr lang="en-US" altLang="en-US" sz="2800" kern="0" dirty="0" err="1"/>
              <a:t>cmd</a:t>
            </a:r>
            <a:r>
              <a:rPr lang="en-US" altLang="en-US" sz="2800" kern="0" dirty="0"/>
              <a:t>, "clear") == 0) {</a:t>
            </a:r>
          </a:p>
          <a:p>
            <a:pPr defTabSz="685766">
              <a:defRPr/>
            </a:pPr>
            <a:r>
              <a:rPr lang="en-US" altLang="en-US" sz="2800" kern="0" dirty="0"/>
              <a:t>  </a:t>
            </a:r>
            <a:r>
              <a:rPr lang="en-US" altLang="en-US" sz="2800" b="1" kern="0" dirty="0">
                <a:solidFill>
                  <a:srgbClr val="FF0000"/>
                </a:solidFill>
              </a:rPr>
              <a:t>if (</a:t>
            </a:r>
            <a:r>
              <a:rPr lang="en-US" altLang="en-US" sz="2800" b="1" kern="0" dirty="0" err="1">
                <a:solidFill>
                  <a:srgbClr val="FF0000"/>
                </a:solidFill>
              </a:rPr>
              <a:t>len</a:t>
            </a:r>
            <a:r>
              <a:rPr lang="en-US" altLang="en-US" sz="2800" b="1" kern="0" dirty="0">
                <a:solidFill>
                  <a:srgbClr val="FF0000"/>
                </a:solidFill>
              </a:rPr>
              <a:t> (</a:t>
            </a:r>
            <a:r>
              <a:rPr lang="en-US" altLang="en-US" sz="2800" b="1" kern="0" dirty="0" err="1">
                <a:solidFill>
                  <a:srgbClr val="FF0000"/>
                </a:solidFill>
              </a:rPr>
              <a:t>long_input</a:t>
            </a:r>
            <a:r>
              <a:rPr lang="en-US" altLang="en-US" sz="2800" b="1" kern="0" dirty="0">
                <a:solidFill>
                  <a:srgbClr val="FF0000"/>
                </a:solidFill>
              </a:rPr>
              <a:t>) &lt; MAX_LEN) {</a:t>
            </a:r>
            <a:endParaRPr lang="en-US" altLang="en-US" sz="2800" kern="0" dirty="0"/>
          </a:p>
          <a:p>
            <a:pPr defTabSz="685766">
              <a:defRPr/>
            </a:pPr>
            <a:r>
              <a:rPr lang="en-US" altLang="en-US" sz="2800" b="1" kern="0" dirty="0"/>
              <a:t>   </a:t>
            </a:r>
            <a:r>
              <a:rPr lang="en-US" altLang="en-US" sz="2800" kern="0" dirty="0" err="1"/>
              <a:t>strcpy</a:t>
            </a:r>
            <a:r>
              <a:rPr lang="en-US" altLang="en-US" sz="2800" kern="0" dirty="0"/>
              <a:t>(str, </a:t>
            </a:r>
            <a:r>
              <a:rPr lang="en-US" altLang="en-US" sz="2800" kern="0" dirty="0" err="1"/>
              <a:t>long_input</a:t>
            </a:r>
            <a:r>
              <a:rPr lang="en-US" altLang="en-US" sz="2800" kern="0" dirty="0"/>
              <a:t>); }</a:t>
            </a:r>
          </a:p>
          <a:p>
            <a:pPr defTabSz="685766">
              <a:defRPr/>
            </a:pPr>
            <a:r>
              <a:rPr lang="en-US" altLang="en-US" sz="2800" b="1" kern="0" dirty="0"/>
              <a:t> </a:t>
            </a:r>
            <a:r>
              <a:rPr lang="en-US" altLang="en-US" sz="2800" kern="0" dirty="0" err="1"/>
              <a:t>process_clear_command</a:t>
            </a:r>
            <a:r>
              <a:rPr lang="en-US" altLang="en-US" sz="2800" kern="0" dirty="0"/>
              <a:t>(str); }</a:t>
            </a:r>
          </a:p>
        </p:txBody>
      </p:sp>
      <p:pic>
        <p:nvPicPr>
          <p:cNvPr id="2" name="Audio 1">
            <a:hlinkClick r:id="" action="ppaction://media"/>
            <a:extLst>
              <a:ext uri="{FF2B5EF4-FFF2-40B4-BE49-F238E27FC236}">
                <a16:creationId xmlns:a16="http://schemas.microsoft.com/office/drawing/2014/main" id="{0BDBD07E-5188-4BE6-9C8F-A78E1400F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2" name="Slide Number Placeholder 3">
            <a:extLst>
              <a:ext uri="{FF2B5EF4-FFF2-40B4-BE49-F238E27FC236}">
                <a16:creationId xmlns:a16="http://schemas.microsoft.com/office/drawing/2014/main" id="{C87D33C4-188A-425E-8BCD-FB55CCD4B4B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21</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83853442"/>
      </p:ext>
    </p:extLst>
  </p:cSld>
  <p:clrMapOvr>
    <a:masterClrMapping/>
  </p:clrMapOvr>
  <mc:AlternateContent xmlns:mc="http://schemas.openxmlformats.org/markup-compatibility/2006" xmlns:p14="http://schemas.microsoft.com/office/powerpoint/2010/main">
    <mc:Choice Requires="p14">
      <p:transition spd="slow" p14:dur="2000" advTm="50556"/>
    </mc:Choice>
    <mc:Fallback xmlns="">
      <p:transition spd="slow" advTm="5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D28F6A-C710-4E73-B229-0FF6D4FA8916}"/>
              </a:ext>
            </a:extLst>
          </p:cNvPr>
          <p:cNvSpPr>
            <a:spLocks noGrp="1"/>
          </p:cNvSpPr>
          <p:nvPr>
            <p:ph type="ctrTitle" sz="quarter"/>
          </p:nvPr>
        </p:nvSpPr>
        <p:spPr/>
        <p:txBody>
          <a:bodyPr/>
          <a:lstStyle/>
          <a:p>
            <a:r>
              <a:rPr lang="en-US" dirty="0"/>
              <a:t>7.2.2 - Dependent vulnerabilities</a:t>
            </a:r>
          </a:p>
        </p:txBody>
      </p:sp>
      <p:pic>
        <p:nvPicPr>
          <p:cNvPr id="2" name="Audio 1">
            <a:hlinkClick r:id="" action="ppaction://media"/>
            <a:extLst>
              <a:ext uri="{FF2B5EF4-FFF2-40B4-BE49-F238E27FC236}">
                <a16:creationId xmlns:a16="http://schemas.microsoft.com/office/drawing/2014/main" id="{27C0F6A9-C3B2-433F-BA15-3E11B995A0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EE6F659E-8206-4A9E-84BA-4463E8B055DD}"/>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22</a:t>
            </a:fld>
            <a:r>
              <a:rPr lang="en-US" sz="1400" dirty="0"/>
              <a:t> </a:t>
            </a:r>
            <a:r>
              <a:rPr lang="en-US" sz="1400" dirty="0">
                <a:solidFill>
                  <a:srgbClr val="C1CD23"/>
                </a:solidFill>
              </a:rPr>
              <a:t>|</a:t>
            </a:r>
          </a:p>
        </p:txBody>
      </p:sp>
    </p:spTree>
    <p:extLst>
      <p:ext uri="{BB962C8B-B14F-4D97-AF65-F5344CB8AC3E}">
        <p14:creationId xmlns:p14="http://schemas.microsoft.com/office/powerpoint/2010/main" val="1249909936"/>
      </p:ext>
    </p:extLst>
  </p:cSld>
  <p:clrMapOvr>
    <a:masterClrMapping/>
  </p:clrMapOvr>
  <mc:AlternateContent xmlns:mc="http://schemas.openxmlformats.org/markup-compatibility/2006" xmlns:p14="http://schemas.microsoft.com/office/powerpoint/2010/main">
    <mc:Choice Requires="p14">
      <p:transition spd="slow" p14:dur="2000" advTm="5948"/>
    </mc:Choice>
    <mc:Fallback xmlns="">
      <p:transition spd="slow" advTm="5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Chains – multiple vulnerabilities strung together are required to result in a vulnerability (e.g., an integer overflow that leads to a buffer overflow)</a:t>
            </a:r>
          </a:p>
          <a:p>
            <a:pPr marL="308269" indent="-308269" defTabSz="1216185">
              <a:spcBef>
                <a:spcPts val="0"/>
              </a:spcBef>
              <a:spcAft>
                <a:spcPts val="798"/>
              </a:spcAft>
              <a:buClr>
                <a:schemeClr val="tx2"/>
              </a:buClr>
              <a:buSzPct val="120000"/>
              <a:buFont typeface="Wingdings" pitchFamily="2" charset="2"/>
              <a:buChar char="§"/>
            </a:pPr>
            <a:r>
              <a:rPr lang="en-US" dirty="0"/>
              <a:t>Composites – multiple vulnerabilities combine to result in a single vulnerability (e.g., symbolic link attacks require insecure permissions, predictable file names, and a race condition)</a:t>
            </a:r>
          </a:p>
          <a:p>
            <a:pPr marL="308269" indent="-308269" defTabSz="1216185">
              <a:spcBef>
                <a:spcPts val="0"/>
              </a:spcBef>
              <a:spcAft>
                <a:spcPts val="798"/>
              </a:spcAft>
              <a:buClr>
                <a:schemeClr val="tx2"/>
              </a:buClr>
              <a:buSzPct val="120000"/>
              <a:buFont typeface="Wingdings" pitchFamily="2" charset="2"/>
              <a:buChar char="§"/>
            </a:pPr>
            <a:r>
              <a:rPr lang="en-US" dirty="0"/>
              <a:t>In both cases, if one vulnerability is fixed, the other vulnerabilities do not result in a vulnerability by themselves </a:t>
            </a:r>
          </a:p>
          <a:p>
            <a:pPr marL="308269" indent="-308269" defTabSz="1216185">
              <a:spcBef>
                <a:spcPts val="0"/>
              </a:spcBef>
              <a:spcAft>
                <a:spcPts val="798"/>
              </a:spcAft>
              <a:buClr>
                <a:schemeClr val="tx2"/>
              </a:buClr>
              <a:buSzPct val="120000"/>
              <a:buFont typeface="Wingdings" pitchFamily="2" charset="2"/>
              <a:buChar char="§"/>
            </a:pPr>
            <a:endParaRPr lang="en-US" dirty="0"/>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p:cNvSpPr>
            <a:spLocks noGrp="1"/>
          </p:cNvSpPr>
          <p:nvPr>
            <p:ph type="title"/>
          </p:nvPr>
        </p:nvSpPr>
        <p:spPr/>
        <p:txBody>
          <a:bodyPr>
            <a:normAutofit/>
          </a:bodyPr>
          <a:lstStyle/>
          <a:p>
            <a:r>
              <a:rPr lang="en-US" dirty="0"/>
              <a:t>When are vulnerabilities Not Independently Fixable?</a:t>
            </a:r>
          </a:p>
        </p:txBody>
      </p:sp>
      <p:pic>
        <p:nvPicPr>
          <p:cNvPr id="5" name="Audio 4">
            <a:hlinkClick r:id="" action="ppaction://media"/>
            <a:extLst>
              <a:ext uri="{FF2B5EF4-FFF2-40B4-BE49-F238E27FC236}">
                <a16:creationId xmlns:a16="http://schemas.microsoft.com/office/drawing/2014/main" id="{3C74A5C8-981B-486C-8E75-DD72F0C3D8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5784BCB6-2090-4C78-BE50-AE19B28CF913}"/>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23</a:t>
            </a:fld>
            <a:r>
              <a:rPr lang="en-US" sz="1400" dirty="0"/>
              <a:t> </a:t>
            </a:r>
            <a:r>
              <a:rPr lang="en-US" sz="1400" dirty="0">
                <a:solidFill>
                  <a:srgbClr val="C1CD23"/>
                </a:solidFill>
              </a:rPr>
              <a:t>|</a:t>
            </a:r>
          </a:p>
        </p:txBody>
      </p:sp>
    </p:spTree>
    <p:extLst>
      <p:ext uri="{BB962C8B-B14F-4D97-AF65-F5344CB8AC3E}">
        <p14:creationId xmlns:p14="http://schemas.microsoft.com/office/powerpoint/2010/main" val="1328862067"/>
      </p:ext>
    </p:extLst>
  </p:cSld>
  <p:clrMapOvr>
    <a:masterClrMapping/>
  </p:clrMapOvr>
  <mc:AlternateContent xmlns:mc="http://schemas.openxmlformats.org/markup-compatibility/2006" xmlns:p14="http://schemas.microsoft.com/office/powerpoint/2010/main">
    <mc:Choice Requires="p14">
      <p:transition spd="slow" p14:dur="2000" advTm="32765"/>
    </mc:Choice>
    <mc:Fallback xmlns="">
      <p:transition spd="slow" advTm="3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8E3C9B-8868-4FE2-A6B5-AB17289E66DE}"/>
              </a:ext>
            </a:extLst>
          </p:cNvPr>
          <p:cNvSpPr>
            <a:spLocks noGrp="1"/>
          </p:cNvSpPr>
          <p:nvPr>
            <p:ph type="sldNum" sz="quarter" idx="12"/>
          </p:nvPr>
        </p:nvSpPr>
        <p:spPr>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tx1">
                    <a:tint val="75000"/>
                  </a:schemeClr>
                </a:solidFill>
                <a:latin typeface="Helvetica LT St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C1CD23"/>
                </a:solidFill>
              </a:rPr>
              <a:t>|</a:t>
            </a:r>
            <a:r>
              <a:rPr lang="en-US"/>
              <a:t> </a:t>
            </a:r>
            <a:fld id="{295008BC-DA31-4D19-837B-EFA4386B05F5}" type="slidenum">
              <a:rPr lang="en-US" smtClean="0">
                <a:solidFill>
                  <a:schemeClr val="tx1">
                    <a:lumMod val="50000"/>
                    <a:lumOff val="50000"/>
                  </a:schemeClr>
                </a:solidFill>
              </a:rPr>
              <a:pPr/>
              <a:t>24</a:t>
            </a:fld>
            <a:r>
              <a:rPr lang="en-US"/>
              <a:t> </a:t>
            </a:r>
            <a:r>
              <a:rPr lang="en-US">
                <a:solidFill>
                  <a:srgbClr val="C1CD23"/>
                </a:solidFill>
              </a:rPr>
              <a:t>|</a:t>
            </a:r>
            <a:endParaRPr lang="en-US" dirty="0">
              <a:solidFill>
                <a:srgbClr val="C1CD23"/>
              </a:solidFill>
            </a:endParaRPr>
          </a:p>
        </p:txBody>
      </p:sp>
      <p:sp>
        <p:nvSpPr>
          <p:cNvPr id="2" name="Title 1"/>
          <p:cNvSpPr>
            <a:spLocks noGrp="1"/>
          </p:cNvSpPr>
          <p:nvPr>
            <p:ph type="title"/>
          </p:nvPr>
        </p:nvSpPr>
        <p:spPr/>
        <p:txBody>
          <a:bodyPr/>
          <a:lstStyle/>
          <a:p>
            <a:r>
              <a:rPr lang="en-US" dirty="0"/>
              <a:t>Chains: Not Independently Fixable</a:t>
            </a:r>
          </a:p>
        </p:txBody>
      </p:sp>
      <p:grpSp>
        <p:nvGrpSpPr>
          <p:cNvPr id="27" name="Group 26">
            <a:extLst>
              <a:ext uri="{FF2B5EF4-FFF2-40B4-BE49-F238E27FC236}">
                <a16:creationId xmlns:a16="http://schemas.microsoft.com/office/drawing/2014/main" id="{DD05FB10-2323-4FBA-889F-ED2EA4A6423D}"/>
              </a:ext>
            </a:extLst>
          </p:cNvPr>
          <p:cNvGrpSpPr/>
          <p:nvPr/>
        </p:nvGrpSpPr>
        <p:grpSpPr>
          <a:xfrm>
            <a:off x="1095555" y="1509623"/>
            <a:ext cx="9210852" cy="4038902"/>
            <a:chOff x="2826977" y="1860965"/>
            <a:chExt cx="6751352" cy="3533122"/>
          </a:xfrm>
        </p:grpSpPr>
        <p:sp>
          <p:nvSpPr>
            <p:cNvPr id="4" name="Text Box 3"/>
            <p:cNvSpPr txBox="1">
              <a:spLocks noChangeArrowheads="1"/>
            </p:cNvSpPr>
            <p:nvPr/>
          </p:nvSpPr>
          <p:spPr bwMode="auto">
            <a:xfrm>
              <a:off x="5869997" y="2377699"/>
              <a:ext cx="767488" cy="565393"/>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Integer</a:t>
              </a:r>
            </a:p>
            <a:p>
              <a:pPr algn="ctr" defTabSz="685766">
                <a:defRPr/>
              </a:pPr>
              <a:r>
                <a:rPr lang="en-US" kern="0" dirty="0">
                  <a:solidFill>
                    <a:sysClr val="windowText" lastClr="000000"/>
                  </a:solidFill>
                </a:rPr>
                <a:t>Overflow</a:t>
              </a:r>
            </a:p>
          </p:txBody>
        </p:sp>
        <p:sp>
          <p:nvSpPr>
            <p:cNvPr id="5" name="Text Box 4"/>
            <p:cNvSpPr txBox="1">
              <a:spLocks noChangeArrowheads="1"/>
            </p:cNvSpPr>
            <p:nvPr/>
          </p:nvSpPr>
          <p:spPr bwMode="auto">
            <a:xfrm>
              <a:off x="4624545" y="2326499"/>
              <a:ext cx="758088" cy="807704"/>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Incorrect</a:t>
              </a:r>
            </a:p>
            <a:p>
              <a:pPr algn="ctr" defTabSz="685766">
                <a:defRPr/>
              </a:pPr>
              <a:r>
                <a:rPr lang="en-US" kern="0" dirty="0">
                  <a:solidFill>
                    <a:sysClr val="windowText" lastClr="000000"/>
                  </a:solidFill>
                </a:rPr>
                <a:t>Range</a:t>
              </a:r>
            </a:p>
            <a:p>
              <a:pPr algn="ctr" defTabSz="685766">
                <a:defRPr/>
              </a:pPr>
              <a:r>
                <a:rPr lang="en-US" kern="0" dirty="0">
                  <a:solidFill>
                    <a:sysClr val="windowText" lastClr="000000"/>
                  </a:solidFill>
                </a:rPr>
                <a:t>Check</a:t>
              </a:r>
            </a:p>
          </p:txBody>
        </p:sp>
        <p:sp>
          <p:nvSpPr>
            <p:cNvPr id="6" name="Text Box 5"/>
            <p:cNvSpPr txBox="1">
              <a:spLocks noChangeArrowheads="1"/>
            </p:cNvSpPr>
            <p:nvPr/>
          </p:nvSpPr>
          <p:spPr bwMode="auto">
            <a:xfrm>
              <a:off x="8810841" y="2437231"/>
              <a:ext cx="767488" cy="565393"/>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Heap</a:t>
              </a:r>
            </a:p>
            <a:p>
              <a:pPr algn="ctr" defTabSz="685766">
                <a:defRPr/>
              </a:pPr>
              <a:r>
                <a:rPr lang="en-US" kern="0" dirty="0">
                  <a:solidFill>
                    <a:sysClr val="windowText" lastClr="000000"/>
                  </a:solidFill>
                </a:rPr>
                <a:t>Overflow</a:t>
              </a:r>
            </a:p>
          </p:txBody>
        </p:sp>
        <p:sp>
          <p:nvSpPr>
            <p:cNvPr id="7" name="Text Box 6"/>
            <p:cNvSpPr txBox="1">
              <a:spLocks noChangeArrowheads="1"/>
            </p:cNvSpPr>
            <p:nvPr/>
          </p:nvSpPr>
          <p:spPr bwMode="auto">
            <a:xfrm>
              <a:off x="7087181" y="2243154"/>
              <a:ext cx="1266825" cy="807704"/>
            </a:xfrm>
            <a:prstGeom prst="rect">
              <a:avLst/>
            </a:prstGeom>
            <a:noFill/>
            <a:ln w="19050">
              <a:solidFill>
                <a:schemeClr val="tx1"/>
              </a:solidFill>
              <a:miter lim="800000"/>
              <a:headEnd/>
              <a:tailEnd/>
            </a:ln>
            <a:effectLst/>
          </p:spPr>
          <p:txBody>
            <a:bodyPr>
              <a:spAutoFit/>
            </a:bodyPr>
            <a:lstStyle/>
            <a:p>
              <a:pPr algn="ctr" defTabSz="685766">
                <a:defRPr/>
              </a:pPr>
              <a:r>
                <a:rPr lang="en-US" kern="0" dirty="0">
                  <a:solidFill>
                    <a:sysClr val="windowText" lastClr="000000"/>
                  </a:solidFill>
                </a:rPr>
                <a:t>Insufficient Memory Allocation</a:t>
              </a:r>
            </a:p>
          </p:txBody>
        </p:sp>
        <p:sp>
          <p:nvSpPr>
            <p:cNvPr id="8" name="Line 7"/>
            <p:cNvSpPr>
              <a:spLocks noChangeShapeType="1"/>
            </p:cNvSpPr>
            <p:nvPr/>
          </p:nvSpPr>
          <p:spPr bwMode="auto">
            <a:xfrm flipV="1">
              <a:off x="4343979" y="2700353"/>
              <a:ext cx="285750"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sz="1350" kern="0">
                <a:solidFill>
                  <a:sysClr val="windowText" lastClr="000000"/>
                </a:solidFill>
              </a:endParaRPr>
            </a:p>
          </p:txBody>
        </p:sp>
        <p:sp>
          <p:nvSpPr>
            <p:cNvPr id="9" name="Line 8"/>
            <p:cNvSpPr>
              <a:spLocks noChangeShapeType="1"/>
            </p:cNvSpPr>
            <p:nvPr/>
          </p:nvSpPr>
          <p:spPr bwMode="auto">
            <a:xfrm>
              <a:off x="6664509" y="2663444"/>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sz="1350" kern="0">
                <a:solidFill>
                  <a:sysClr val="windowText" lastClr="000000"/>
                </a:solidFill>
              </a:endParaRPr>
            </a:p>
          </p:txBody>
        </p:sp>
        <p:sp>
          <p:nvSpPr>
            <p:cNvPr id="10" name="Line 9"/>
            <p:cNvSpPr>
              <a:spLocks noChangeShapeType="1"/>
            </p:cNvSpPr>
            <p:nvPr/>
          </p:nvSpPr>
          <p:spPr bwMode="auto">
            <a:xfrm>
              <a:off x="8344482" y="2689638"/>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sz="1350" kern="0">
                <a:solidFill>
                  <a:sysClr val="windowText" lastClr="000000"/>
                </a:solidFill>
              </a:endParaRPr>
            </a:p>
          </p:txBody>
        </p:sp>
        <p:sp>
          <p:nvSpPr>
            <p:cNvPr id="11" name="Text Box 10"/>
            <p:cNvSpPr txBox="1">
              <a:spLocks noChangeArrowheads="1"/>
            </p:cNvSpPr>
            <p:nvPr/>
          </p:nvSpPr>
          <p:spPr bwMode="auto">
            <a:xfrm>
              <a:off x="4864923" y="1909184"/>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A</a:t>
              </a:r>
            </a:p>
          </p:txBody>
        </p:sp>
        <p:sp>
          <p:nvSpPr>
            <p:cNvPr id="12" name="Text Box 11"/>
            <p:cNvSpPr txBox="1">
              <a:spLocks noChangeArrowheads="1"/>
            </p:cNvSpPr>
            <p:nvPr/>
          </p:nvSpPr>
          <p:spPr bwMode="auto">
            <a:xfrm>
              <a:off x="6083482" y="1909184"/>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B</a:t>
              </a:r>
            </a:p>
          </p:txBody>
        </p:sp>
        <p:sp>
          <p:nvSpPr>
            <p:cNvPr id="13" name="Text Box 12"/>
            <p:cNvSpPr txBox="1">
              <a:spLocks noChangeArrowheads="1"/>
            </p:cNvSpPr>
            <p:nvPr/>
          </p:nvSpPr>
          <p:spPr bwMode="auto">
            <a:xfrm>
              <a:off x="7636057" y="1860965"/>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dirty="0"/>
                <a:t>C</a:t>
              </a:r>
            </a:p>
          </p:txBody>
        </p:sp>
        <p:sp>
          <p:nvSpPr>
            <p:cNvPr id="14" name="Text Box 13"/>
            <p:cNvSpPr txBox="1">
              <a:spLocks noChangeArrowheads="1"/>
            </p:cNvSpPr>
            <p:nvPr/>
          </p:nvSpPr>
          <p:spPr bwMode="auto">
            <a:xfrm>
              <a:off x="8992729" y="1909184"/>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dirty="0"/>
                <a:t>D</a:t>
              </a:r>
            </a:p>
          </p:txBody>
        </p:sp>
        <p:grpSp>
          <p:nvGrpSpPr>
            <p:cNvPr id="15" name="Group 24"/>
            <p:cNvGrpSpPr>
              <a:grpSpLocks/>
            </p:cNvGrpSpPr>
            <p:nvPr/>
          </p:nvGrpSpPr>
          <p:grpSpPr bwMode="auto">
            <a:xfrm>
              <a:off x="4629729" y="3614758"/>
              <a:ext cx="4229100" cy="1779329"/>
              <a:chOff x="2133600" y="4038600"/>
              <a:chExt cx="5638800" cy="2372435"/>
            </a:xfrm>
          </p:grpSpPr>
          <p:sp>
            <p:nvSpPr>
              <p:cNvPr id="16" name="Text Box 15"/>
              <p:cNvSpPr txBox="1">
                <a:spLocks noChangeArrowheads="1"/>
              </p:cNvSpPr>
              <p:nvPr/>
            </p:nvSpPr>
            <p:spPr bwMode="auto">
              <a:xfrm>
                <a:off x="2590800" y="4041775"/>
                <a:ext cx="5181600" cy="2369260"/>
              </a:xfrm>
              <a:prstGeom prst="rect">
                <a:avLst/>
              </a:prstGeom>
              <a:solidFill>
                <a:srgbClr val="C0C0C0"/>
              </a:solidFill>
              <a:ln w="19050">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latin typeface="Courier" pitchFamily="49" charset="0"/>
                  </a:rPr>
                  <a:t>if (height &gt; 64000 ||</a:t>
                </a:r>
              </a:p>
              <a:p>
                <a:pPr defTabSz="685766">
                  <a:defRPr/>
                </a:pPr>
                <a:r>
                  <a:rPr lang="en-US" altLang="en-US" b="1" kern="0" dirty="0">
                    <a:latin typeface="Courier" pitchFamily="49" charset="0"/>
                  </a:rPr>
                  <a:t>    width &gt; 64000) {</a:t>
                </a:r>
              </a:p>
              <a:p>
                <a:pPr defTabSz="685766">
                  <a:defRPr/>
                </a:pPr>
                <a:r>
                  <a:rPr lang="en-US" altLang="en-US" b="1" kern="0" dirty="0">
                    <a:latin typeface="Courier" pitchFamily="49" charset="0"/>
                  </a:rPr>
                  <a:t>    error("too big!");</a:t>
                </a:r>
              </a:p>
              <a:p>
                <a:pPr defTabSz="685766">
                  <a:defRPr/>
                </a:pPr>
                <a:r>
                  <a:rPr lang="en-US" altLang="en-US" b="1" kern="0" dirty="0">
                    <a:latin typeface="Courier" pitchFamily="49" charset="0"/>
                  </a:rPr>
                  <a:t>}</a:t>
                </a:r>
              </a:p>
              <a:p>
                <a:pPr defTabSz="685766">
                  <a:defRPr/>
                </a:pPr>
                <a:r>
                  <a:rPr lang="en-US" altLang="en-US" b="1" kern="0" dirty="0">
                    <a:latin typeface="Courier" pitchFamily="49" charset="0"/>
                  </a:rPr>
                  <a:t>size = height * width;</a:t>
                </a:r>
              </a:p>
              <a:p>
                <a:pPr defTabSz="685766">
                  <a:defRPr/>
                </a:pPr>
                <a:r>
                  <a:rPr lang="en-US" altLang="en-US" b="1" kern="0" dirty="0" err="1">
                    <a:latin typeface="Courier" pitchFamily="49" charset="0"/>
                  </a:rPr>
                  <a:t>buf</a:t>
                </a:r>
                <a:r>
                  <a:rPr lang="en-US" altLang="en-US" b="1" kern="0" dirty="0">
                    <a:latin typeface="Courier" pitchFamily="49" charset="0"/>
                  </a:rPr>
                  <a:t> = malloc(size);</a:t>
                </a:r>
              </a:p>
              <a:p>
                <a:pPr defTabSz="685766">
                  <a:defRPr/>
                </a:pPr>
                <a:r>
                  <a:rPr lang="en-US" altLang="en-US" b="1" kern="0" dirty="0" err="1">
                    <a:latin typeface="Courier" pitchFamily="49" charset="0"/>
                  </a:rPr>
                  <a:t>memmove</a:t>
                </a:r>
                <a:r>
                  <a:rPr lang="en-US" altLang="en-US" b="1" kern="0" dirty="0">
                    <a:latin typeface="Courier" pitchFamily="49" charset="0"/>
                  </a:rPr>
                  <a:t>(</a:t>
                </a:r>
                <a:r>
                  <a:rPr lang="en-US" altLang="en-US" b="1" kern="0" dirty="0" err="1">
                    <a:latin typeface="Courier" pitchFamily="49" charset="0"/>
                  </a:rPr>
                  <a:t>buf</a:t>
                </a:r>
                <a:r>
                  <a:rPr lang="en-US" altLang="en-US" b="1" kern="0" dirty="0">
                    <a:latin typeface="Courier" pitchFamily="49" charset="0"/>
                  </a:rPr>
                  <a:t>, </a:t>
                </a:r>
                <a:r>
                  <a:rPr lang="en-US" altLang="en-US" b="1" kern="0" dirty="0" err="1">
                    <a:latin typeface="Courier" pitchFamily="49" charset="0"/>
                  </a:rPr>
                  <a:t>InputBuf</a:t>
                </a:r>
                <a:r>
                  <a:rPr lang="en-US" altLang="en-US" b="1" kern="0" dirty="0">
                    <a:latin typeface="Courier" pitchFamily="49" charset="0"/>
                  </a:rPr>
                  <a:t>, SZ);</a:t>
                </a:r>
              </a:p>
            </p:txBody>
          </p:sp>
          <p:sp>
            <p:nvSpPr>
              <p:cNvPr id="17" name="Text Box 16"/>
              <p:cNvSpPr txBox="1">
                <a:spLocks noChangeArrowheads="1"/>
              </p:cNvSpPr>
              <p:nvPr/>
            </p:nvSpPr>
            <p:spPr bwMode="auto">
              <a:xfrm>
                <a:off x="2133600" y="4038600"/>
                <a:ext cx="432171"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A</a:t>
                </a:r>
              </a:p>
            </p:txBody>
          </p:sp>
          <p:sp>
            <p:nvSpPr>
              <p:cNvPr id="18" name="Text Box 17"/>
              <p:cNvSpPr txBox="1">
                <a:spLocks noChangeArrowheads="1"/>
              </p:cNvSpPr>
              <p:nvPr/>
            </p:nvSpPr>
            <p:spPr bwMode="auto">
              <a:xfrm>
                <a:off x="2133600" y="5105399"/>
                <a:ext cx="432171"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B</a:t>
                </a:r>
              </a:p>
            </p:txBody>
          </p:sp>
          <p:sp>
            <p:nvSpPr>
              <p:cNvPr id="19" name="Text Box 18"/>
              <p:cNvSpPr txBox="1">
                <a:spLocks noChangeArrowheads="1"/>
              </p:cNvSpPr>
              <p:nvPr/>
            </p:nvSpPr>
            <p:spPr bwMode="auto">
              <a:xfrm>
                <a:off x="2133600" y="5410200"/>
                <a:ext cx="432171"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C</a:t>
                </a:r>
              </a:p>
            </p:txBody>
          </p:sp>
          <p:sp>
            <p:nvSpPr>
              <p:cNvPr id="20" name="Text Box 19"/>
              <p:cNvSpPr txBox="1">
                <a:spLocks noChangeArrowheads="1"/>
              </p:cNvSpPr>
              <p:nvPr/>
            </p:nvSpPr>
            <p:spPr bwMode="auto">
              <a:xfrm>
                <a:off x="2133600" y="5807075"/>
                <a:ext cx="432171"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D</a:t>
                </a:r>
              </a:p>
            </p:txBody>
          </p:sp>
        </p:grpSp>
        <p:sp>
          <p:nvSpPr>
            <p:cNvPr id="21" name="Text Box 20"/>
            <p:cNvSpPr txBox="1">
              <a:spLocks noChangeArrowheads="1"/>
            </p:cNvSpPr>
            <p:nvPr/>
          </p:nvSpPr>
          <p:spPr bwMode="auto">
            <a:xfrm>
              <a:off x="5054921" y="3214676"/>
              <a:ext cx="2743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350" i="1" kern="0" dirty="0"/>
                <a:t>height = -65534; width = -65534</a:t>
              </a:r>
            </a:p>
          </p:txBody>
        </p:sp>
        <p:sp>
          <p:nvSpPr>
            <p:cNvPr id="22" name="Text Box 21"/>
            <p:cNvSpPr txBox="1">
              <a:spLocks noChangeArrowheads="1"/>
            </p:cNvSpPr>
            <p:nvPr/>
          </p:nvSpPr>
          <p:spPr bwMode="auto">
            <a:xfrm>
              <a:off x="2826977" y="3900504"/>
              <a:ext cx="180275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i="1" kern="0" dirty="0"/>
                <a:t>Assumption: The range check will prevent an overflow from occurring.</a:t>
              </a:r>
            </a:p>
          </p:txBody>
        </p:sp>
        <p:sp>
          <p:nvSpPr>
            <p:cNvPr id="23" name="Text Box 22"/>
            <p:cNvSpPr txBox="1">
              <a:spLocks noChangeArrowheads="1"/>
            </p:cNvSpPr>
            <p:nvPr/>
          </p:nvSpPr>
          <p:spPr bwMode="auto">
            <a:xfrm>
              <a:off x="3143829" y="2158620"/>
              <a:ext cx="1200150" cy="1050015"/>
            </a:xfrm>
            <a:prstGeom prst="rect">
              <a:avLst/>
            </a:prstGeom>
            <a:solidFill>
              <a:srgbClr val="FFFF99"/>
            </a:solidFill>
            <a:ln w="19050">
              <a:solidFill>
                <a:schemeClr val="tx1"/>
              </a:solidFill>
              <a:miter lim="800000"/>
              <a:headEnd/>
              <a:tailEnd/>
            </a:ln>
            <a:effectLst/>
          </p:spPr>
          <p:txBody>
            <a:bodyPr>
              <a:spAutoFit/>
            </a:bodyPr>
            <a:lstStyle/>
            <a:p>
              <a:pPr algn="ctr" defTabSz="685766">
                <a:defRPr/>
              </a:pPr>
              <a:r>
                <a:rPr lang="en-US" kern="0" dirty="0">
                  <a:solidFill>
                    <a:sysClr val="windowText" lastClr="000000"/>
                  </a:solidFill>
                  <a:effectLst>
                    <a:outerShdw blurRad="38100" dist="38100" dir="2700000" algn="tl">
                      <a:srgbClr val="FFFFFF"/>
                    </a:outerShdw>
                  </a:effectLst>
                </a:rPr>
                <a:t>Use of Signed Integers for Always-Positive Operations</a:t>
              </a:r>
            </a:p>
          </p:txBody>
        </p:sp>
        <p:sp>
          <p:nvSpPr>
            <p:cNvPr id="24" name="Text Box 23"/>
            <p:cNvSpPr txBox="1">
              <a:spLocks noChangeArrowheads="1"/>
            </p:cNvSpPr>
            <p:nvPr/>
          </p:nvSpPr>
          <p:spPr bwMode="auto">
            <a:xfrm>
              <a:off x="3601029" y="1872870"/>
              <a:ext cx="3129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X</a:t>
              </a:r>
            </a:p>
          </p:txBody>
        </p:sp>
        <p:sp>
          <p:nvSpPr>
            <p:cNvPr id="25" name="Line 24"/>
            <p:cNvSpPr>
              <a:spLocks noChangeShapeType="1"/>
            </p:cNvSpPr>
            <p:nvPr/>
          </p:nvSpPr>
          <p:spPr bwMode="auto">
            <a:xfrm>
              <a:off x="5398875" y="2671778"/>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sz="1350" kern="0">
                <a:solidFill>
                  <a:sysClr val="windowText" lastClr="000000"/>
                </a:solidFill>
              </a:endParaRPr>
            </a:p>
          </p:txBody>
        </p:sp>
      </p:grpSp>
      <p:pic>
        <p:nvPicPr>
          <p:cNvPr id="28" name="Audio 27">
            <a:hlinkClick r:id="" action="ppaction://media"/>
            <a:extLst>
              <a:ext uri="{FF2B5EF4-FFF2-40B4-BE49-F238E27FC236}">
                <a16:creationId xmlns:a16="http://schemas.microsoft.com/office/drawing/2014/main" id="{72EFA2B6-C21B-4FCE-9F1A-C41C38B8F9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9289570"/>
      </p:ext>
    </p:extLst>
  </p:cSld>
  <p:clrMapOvr>
    <a:masterClrMapping/>
  </p:clrMapOvr>
  <mc:AlternateContent xmlns:mc="http://schemas.openxmlformats.org/markup-compatibility/2006" xmlns:p14="http://schemas.microsoft.com/office/powerpoint/2010/main">
    <mc:Choice Requires="p14">
      <p:transition spd="slow" p14:dur="2000" advTm="24528"/>
    </mc:Choice>
    <mc:Fallback xmlns="">
      <p:transition spd="slow" advTm="2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4565" y="2823614"/>
            <a:ext cx="10581873" cy="3717990"/>
          </a:xfrm>
        </p:spPr>
        <p:txBody>
          <a:bodyPr>
            <a:normAutofit/>
          </a:bodyPr>
          <a:lstStyle/>
          <a:p>
            <a:pPr>
              <a:buFont typeface="Wingdings" panose="05000000000000000000" pitchFamily="2" charset="2"/>
              <a:buChar char="§"/>
            </a:pPr>
            <a:r>
              <a:rPr lang="en-US" sz="1800" dirty="0"/>
              <a:t>Fix 1: Correct A (Incorrect Range Check)</a:t>
            </a:r>
          </a:p>
          <a:p>
            <a:pPr lvl="1">
              <a:buFont typeface="Arial" panose="020B0604020202020204" pitchFamily="34" charset="0"/>
              <a:buChar char="–"/>
            </a:pPr>
            <a:r>
              <a:rPr lang="en-US" sz="1800" dirty="0"/>
              <a:t>Fixes the integer overflow, which prevents the insufficient memory allocation and heap overflow</a:t>
            </a:r>
          </a:p>
          <a:p>
            <a:pPr lvl="1">
              <a:buFont typeface="Arial" panose="020B0604020202020204" pitchFamily="34" charset="0"/>
              <a:buChar char="–"/>
            </a:pPr>
            <a:r>
              <a:rPr lang="en-US" sz="1800" dirty="0"/>
              <a:t>A fix for the integer overflow will always fix the heap overflow</a:t>
            </a:r>
          </a:p>
          <a:p>
            <a:pPr>
              <a:buFont typeface="Wingdings" panose="05000000000000000000" pitchFamily="2" charset="2"/>
              <a:buChar char="§"/>
            </a:pPr>
            <a:r>
              <a:rPr lang="en-US" sz="1800" dirty="0"/>
              <a:t>Fix 2: Check for integer overflow before allocating memory</a:t>
            </a:r>
          </a:p>
          <a:p>
            <a:pPr lvl="1">
              <a:buFont typeface="Arial" panose="020B0604020202020204" pitchFamily="34" charset="0"/>
              <a:buChar char="–"/>
            </a:pPr>
            <a:r>
              <a:rPr lang="en-US" sz="1800" dirty="0"/>
              <a:t>Fixes C (Insufficient Memory Allocation), which prevents the heap overflow</a:t>
            </a:r>
          </a:p>
          <a:p>
            <a:pPr lvl="1">
              <a:buFont typeface="Arial" panose="020B0604020202020204" pitchFamily="34" charset="0"/>
              <a:buChar char="–"/>
            </a:pPr>
            <a:r>
              <a:rPr lang="en-US" sz="1800" dirty="0"/>
              <a:t>With C and D fixed, A and B no longer have a security impact, and therefore are no longer vulnerabilities</a:t>
            </a:r>
          </a:p>
          <a:p>
            <a:pPr lvl="1">
              <a:buFont typeface="Arial" panose="020B0604020202020204" pitchFamily="34" charset="0"/>
              <a:buChar char="–"/>
            </a:pPr>
            <a:r>
              <a:rPr lang="en-US" sz="1800" dirty="0"/>
              <a:t>A fix for the heap overflow will always fix the integer overflow vulnerability</a:t>
            </a:r>
          </a:p>
          <a:p>
            <a:pPr>
              <a:buFont typeface="Wingdings" panose="05000000000000000000" pitchFamily="2" charset="2"/>
              <a:buChar char="§"/>
            </a:pPr>
            <a:r>
              <a:rPr lang="en-US" sz="1800" dirty="0"/>
              <a:t>The integer overflow and heap overflow are not independently fixable</a:t>
            </a:r>
          </a:p>
        </p:txBody>
      </p:sp>
      <p:sp>
        <p:nvSpPr>
          <p:cNvPr id="2" name="Title 1"/>
          <p:cNvSpPr>
            <a:spLocks noGrp="1"/>
          </p:cNvSpPr>
          <p:nvPr>
            <p:ph type="title"/>
          </p:nvPr>
        </p:nvSpPr>
        <p:spPr/>
        <p:txBody>
          <a:bodyPr>
            <a:normAutofit/>
          </a:bodyPr>
          <a:lstStyle/>
          <a:p>
            <a:r>
              <a:rPr lang="en-US" dirty="0"/>
              <a:t>Chains: Possible Fixes</a:t>
            </a:r>
          </a:p>
        </p:txBody>
      </p:sp>
      <p:grpSp>
        <p:nvGrpSpPr>
          <p:cNvPr id="27" name="Group 26">
            <a:extLst>
              <a:ext uri="{FF2B5EF4-FFF2-40B4-BE49-F238E27FC236}">
                <a16:creationId xmlns:a16="http://schemas.microsoft.com/office/drawing/2014/main" id="{3F1BFFAB-CA13-4FAD-A7BE-6FE44DE85FC5}"/>
              </a:ext>
            </a:extLst>
          </p:cNvPr>
          <p:cNvGrpSpPr/>
          <p:nvPr/>
        </p:nvGrpSpPr>
        <p:grpSpPr>
          <a:xfrm>
            <a:off x="1164565" y="1268083"/>
            <a:ext cx="9163006" cy="2717344"/>
            <a:chOff x="783463" y="1759629"/>
            <a:chExt cx="6762771" cy="2225798"/>
          </a:xfrm>
        </p:grpSpPr>
        <p:sp>
          <p:nvSpPr>
            <p:cNvPr id="4" name="Text Box 3"/>
            <p:cNvSpPr txBox="1">
              <a:spLocks noChangeArrowheads="1"/>
            </p:cNvSpPr>
            <p:nvPr/>
          </p:nvSpPr>
          <p:spPr bwMode="auto">
            <a:xfrm>
              <a:off x="3835957" y="2287237"/>
              <a:ext cx="772801" cy="529415"/>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Integer</a:t>
              </a:r>
            </a:p>
            <a:p>
              <a:pPr algn="ctr" defTabSz="685766">
                <a:defRPr/>
              </a:pPr>
              <a:r>
                <a:rPr lang="en-US" kern="0" dirty="0">
                  <a:solidFill>
                    <a:sysClr val="windowText" lastClr="000000"/>
                  </a:solidFill>
                </a:rPr>
                <a:t>Overflow</a:t>
              </a:r>
            </a:p>
          </p:txBody>
        </p:sp>
        <p:cxnSp>
          <p:nvCxnSpPr>
            <p:cNvPr id="19" name="Connector: Elbow 18"/>
            <p:cNvCxnSpPr>
              <a:cxnSpLocks/>
              <a:stCxn id="5" idx="0"/>
              <a:endCxn id="28" idx="1"/>
            </p:cNvCxnSpPr>
            <p:nvPr/>
          </p:nvCxnSpPr>
          <p:spPr>
            <a:xfrm rot="16200000" flipH="1" flipV="1">
              <a:off x="1415965" y="1603538"/>
              <a:ext cx="923743" cy="2188740"/>
            </a:xfrm>
            <a:prstGeom prst="bentConnector4">
              <a:avLst>
                <a:gd name="adj1" fmla="val -20271"/>
                <a:gd name="adj2" fmla="val 107708"/>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 Box 4"/>
            <p:cNvSpPr txBox="1">
              <a:spLocks noChangeArrowheads="1"/>
            </p:cNvSpPr>
            <p:nvPr/>
          </p:nvSpPr>
          <p:spPr bwMode="auto">
            <a:xfrm>
              <a:off x="2590539" y="2236037"/>
              <a:ext cx="763335" cy="756307"/>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Incorrect</a:t>
              </a:r>
            </a:p>
            <a:p>
              <a:pPr algn="ctr" defTabSz="685766">
                <a:defRPr/>
              </a:pPr>
              <a:r>
                <a:rPr lang="en-US" kern="0" dirty="0">
                  <a:solidFill>
                    <a:sysClr val="windowText" lastClr="000000"/>
                  </a:solidFill>
                </a:rPr>
                <a:t>Range</a:t>
              </a:r>
            </a:p>
            <a:p>
              <a:pPr algn="ctr" defTabSz="685766">
                <a:defRPr/>
              </a:pPr>
              <a:r>
                <a:rPr lang="en-US" kern="0" dirty="0">
                  <a:solidFill>
                    <a:sysClr val="windowText" lastClr="000000"/>
                  </a:solidFill>
                </a:rPr>
                <a:t>Check</a:t>
              </a:r>
            </a:p>
          </p:txBody>
        </p:sp>
        <p:sp>
          <p:nvSpPr>
            <p:cNvPr id="6" name="Text Box 5"/>
            <p:cNvSpPr txBox="1">
              <a:spLocks noChangeArrowheads="1"/>
            </p:cNvSpPr>
            <p:nvPr/>
          </p:nvSpPr>
          <p:spPr bwMode="auto">
            <a:xfrm>
              <a:off x="6773433" y="2287237"/>
              <a:ext cx="772801" cy="529415"/>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Heap</a:t>
              </a:r>
            </a:p>
            <a:p>
              <a:pPr algn="ctr" defTabSz="685766">
                <a:defRPr/>
              </a:pPr>
              <a:r>
                <a:rPr lang="en-US" kern="0" dirty="0">
                  <a:solidFill>
                    <a:sysClr val="windowText" lastClr="000000"/>
                  </a:solidFill>
                </a:rPr>
                <a:t>Overflow</a:t>
              </a:r>
            </a:p>
          </p:txBody>
        </p:sp>
        <p:sp>
          <p:nvSpPr>
            <p:cNvPr id="7" name="Text Box 6"/>
            <p:cNvSpPr txBox="1">
              <a:spLocks noChangeArrowheads="1"/>
            </p:cNvSpPr>
            <p:nvPr/>
          </p:nvSpPr>
          <p:spPr bwMode="auto">
            <a:xfrm>
              <a:off x="5055798" y="2187827"/>
              <a:ext cx="1266825" cy="756307"/>
            </a:xfrm>
            <a:prstGeom prst="rect">
              <a:avLst/>
            </a:prstGeom>
            <a:noFill/>
            <a:ln w="19050">
              <a:solidFill>
                <a:schemeClr val="tx1"/>
              </a:solidFill>
              <a:miter lim="800000"/>
              <a:headEnd/>
              <a:tailEnd/>
            </a:ln>
            <a:effectLst/>
          </p:spPr>
          <p:txBody>
            <a:bodyPr>
              <a:spAutoFit/>
            </a:bodyPr>
            <a:lstStyle/>
            <a:p>
              <a:pPr algn="ctr" defTabSz="685766">
                <a:defRPr/>
              </a:pPr>
              <a:r>
                <a:rPr lang="en-US" kern="0" dirty="0">
                  <a:solidFill>
                    <a:sysClr val="windowText" lastClr="000000"/>
                  </a:solidFill>
                </a:rPr>
                <a:t>Insufficient Memory Allocation</a:t>
              </a:r>
            </a:p>
          </p:txBody>
        </p:sp>
        <p:sp>
          <p:nvSpPr>
            <p:cNvPr id="8" name="Line 7"/>
            <p:cNvSpPr>
              <a:spLocks noChangeShapeType="1"/>
            </p:cNvSpPr>
            <p:nvPr/>
          </p:nvSpPr>
          <p:spPr bwMode="auto">
            <a:xfrm flipV="1">
              <a:off x="2312595" y="2609891"/>
              <a:ext cx="285750"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kern="0">
                <a:solidFill>
                  <a:sysClr val="windowText" lastClr="000000"/>
                </a:solidFill>
              </a:endParaRPr>
            </a:p>
          </p:txBody>
        </p:sp>
        <p:sp>
          <p:nvSpPr>
            <p:cNvPr id="9" name="Line 8"/>
            <p:cNvSpPr>
              <a:spLocks noChangeShapeType="1"/>
            </p:cNvSpPr>
            <p:nvPr/>
          </p:nvSpPr>
          <p:spPr bwMode="auto">
            <a:xfrm>
              <a:off x="4633126" y="2572982"/>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kern="0">
                <a:solidFill>
                  <a:sysClr val="windowText" lastClr="000000"/>
                </a:solidFill>
              </a:endParaRPr>
            </a:p>
          </p:txBody>
        </p:sp>
        <p:sp>
          <p:nvSpPr>
            <p:cNvPr id="10" name="Line 9"/>
            <p:cNvSpPr>
              <a:spLocks noChangeShapeType="1"/>
            </p:cNvSpPr>
            <p:nvPr/>
          </p:nvSpPr>
          <p:spPr bwMode="auto">
            <a:xfrm>
              <a:off x="6313098" y="2599176"/>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kern="0">
                <a:solidFill>
                  <a:sysClr val="windowText" lastClr="000000"/>
                </a:solidFill>
              </a:endParaRPr>
            </a:p>
          </p:txBody>
        </p:sp>
        <p:sp>
          <p:nvSpPr>
            <p:cNvPr id="12" name="Text Box 11"/>
            <p:cNvSpPr txBox="1">
              <a:spLocks noChangeArrowheads="1"/>
            </p:cNvSpPr>
            <p:nvPr/>
          </p:nvSpPr>
          <p:spPr bwMode="auto">
            <a:xfrm>
              <a:off x="4052099" y="1773994"/>
              <a:ext cx="324128"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B</a:t>
              </a:r>
            </a:p>
          </p:txBody>
        </p:sp>
        <p:sp>
          <p:nvSpPr>
            <p:cNvPr id="13" name="Text Box 13"/>
            <p:cNvSpPr txBox="1">
              <a:spLocks noChangeArrowheads="1"/>
            </p:cNvSpPr>
            <p:nvPr/>
          </p:nvSpPr>
          <p:spPr bwMode="auto">
            <a:xfrm>
              <a:off x="6961344" y="1759629"/>
              <a:ext cx="259335"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D</a:t>
              </a:r>
            </a:p>
          </p:txBody>
        </p:sp>
        <p:sp>
          <p:nvSpPr>
            <p:cNvPr id="15" name="Text Box 22"/>
            <p:cNvSpPr txBox="1">
              <a:spLocks noChangeArrowheads="1"/>
            </p:cNvSpPr>
            <p:nvPr/>
          </p:nvSpPr>
          <p:spPr bwMode="auto">
            <a:xfrm>
              <a:off x="888608" y="2068160"/>
              <a:ext cx="1423988" cy="983199"/>
            </a:xfrm>
            <a:prstGeom prst="rect">
              <a:avLst/>
            </a:prstGeom>
            <a:solidFill>
              <a:srgbClr val="FFFF99"/>
            </a:solidFill>
            <a:ln w="19050">
              <a:solidFill>
                <a:schemeClr val="tx1"/>
              </a:solidFill>
              <a:miter lim="800000"/>
              <a:headEnd/>
              <a:tailEnd/>
            </a:ln>
            <a:effectLst/>
          </p:spPr>
          <p:txBody>
            <a:bodyPr wrap="square">
              <a:spAutoFit/>
            </a:bodyPr>
            <a:lstStyle/>
            <a:p>
              <a:pPr algn="ctr" defTabSz="685766">
                <a:defRPr/>
              </a:pPr>
              <a:r>
                <a:rPr lang="en-US" kern="0">
                  <a:solidFill>
                    <a:sysClr val="windowText" lastClr="000000"/>
                  </a:solidFill>
                  <a:effectLst>
                    <a:outerShdw blurRad="38100" dist="38100" dir="2700000" algn="tl">
                      <a:srgbClr val="FFFFFF"/>
                    </a:outerShdw>
                  </a:effectLst>
                </a:rPr>
                <a:t>Use of Signed Integers for Always-Positive Operations</a:t>
              </a:r>
            </a:p>
          </p:txBody>
        </p:sp>
        <p:sp>
          <p:nvSpPr>
            <p:cNvPr id="17" name="Line 24"/>
            <p:cNvSpPr>
              <a:spLocks noChangeShapeType="1"/>
            </p:cNvSpPr>
            <p:nvPr/>
          </p:nvSpPr>
          <p:spPr bwMode="auto">
            <a:xfrm>
              <a:off x="3367493" y="2581316"/>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kern="0">
                <a:solidFill>
                  <a:sysClr val="windowText" lastClr="000000"/>
                </a:solidFill>
              </a:endParaRPr>
            </a:p>
          </p:txBody>
        </p:sp>
        <p:sp>
          <p:nvSpPr>
            <p:cNvPr id="18" name="Text Box 11"/>
            <p:cNvSpPr txBox="1">
              <a:spLocks noChangeArrowheads="1"/>
            </p:cNvSpPr>
            <p:nvPr/>
          </p:nvSpPr>
          <p:spPr bwMode="auto">
            <a:xfrm>
              <a:off x="5486400" y="1767797"/>
              <a:ext cx="386350"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C</a:t>
              </a:r>
            </a:p>
          </p:txBody>
        </p:sp>
        <p:sp>
          <p:nvSpPr>
            <p:cNvPr id="28" name="Rectangle 27"/>
            <p:cNvSpPr/>
            <p:nvPr/>
          </p:nvSpPr>
          <p:spPr>
            <a:xfrm>
              <a:off x="783467" y="3072452"/>
              <a:ext cx="247628" cy="1746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p:cNvSpPr/>
            <p:nvPr/>
          </p:nvSpPr>
          <p:spPr>
            <a:xfrm>
              <a:off x="783463" y="3810771"/>
              <a:ext cx="247628" cy="1746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Box 10"/>
            <p:cNvSpPr txBox="1">
              <a:spLocks noChangeArrowheads="1"/>
            </p:cNvSpPr>
            <p:nvPr/>
          </p:nvSpPr>
          <p:spPr bwMode="auto">
            <a:xfrm>
              <a:off x="2963505" y="1767797"/>
              <a:ext cx="324128"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A</a:t>
              </a:r>
            </a:p>
          </p:txBody>
        </p:sp>
        <p:sp>
          <p:nvSpPr>
            <p:cNvPr id="16" name="Text Box 23"/>
            <p:cNvSpPr txBox="1">
              <a:spLocks noChangeArrowheads="1"/>
            </p:cNvSpPr>
            <p:nvPr/>
          </p:nvSpPr>
          <p:spPr bwMode="auto">
            <a:xfrm>
              <a:off x="1485844" y="1759629"/>
              <a:ext cx="249870"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X</a:t>
              </a:r>
            </a:p>
          </p:txBody>
        </p:sp>
        <p:cxnSp>
          <p:nvCxnSpPr>
            <p:cNvPr id="34" name="Connector: Elbow 33"/>
            <p:cNvCxnSpPr>
              <a:cxnSpLocks/>
              <a:stCxn id="9" idx="0"/>
              <a:endCxn id="35" idx="1"/>
            </p:cNvCxnSpPr>
            <p:nvPr/>
          </p:nvCxnSpPr>
          <p:spPr>
            <a:xfrm rot="5400000">
              <a:off x="2045741" y="1310716"/>
              <a:ext cx="1325113" cy="3849658"/>
            </a:xfrm>
            <a:prstGeom prst="bentConnector4">
              <a:avLst>
                <a:gd name="adj1" fmla="val -57727"/>
                <a:gd name="adj2" fmla="val 104454"/>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20" name="Audio 19">
            <a:hlinkClick r:id="" action="ppaction://media"/>
            <a:extLst>
              <a:ext uri="{FF2B5EF4-FFF2-40B4-BE49-F238E27FC236}">
                <a16:creationId xmlns:a16="http://schemas.microsoft.com/office/drawing/2014/main" id="{8B62701E-B0A9-44F4-B2D7-6E492865C0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5" name="Slide Number Placeholder 3">
            <a:extLst>
              <a:ext uri="{FF2B5EF4-FFF2-40B4-BE49-F238E27FC236}">
                <a16:creationId xmlns:a16="http://schemas.microsoft.com/office/drawing/2014/main" id="{E3BEA623-526F-4995-AD38-D89CC1A13F7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25</a:t>
            </a:fld>
            <a:r>
              <a:rPr lang="en-US" sz="1400" dirty="0"/>
              <a:t> </a:t>
            </a:r>
            <a:r>
              <a:rPr lang="en-US" sz="1400" dirty="0">
                <a:solidFill>
                  <a:srgbClr val="C1CD23"/>
                </a:solidFill>
              </a:rPr>
              <a:t>|</a:t>
            </a:r>
          </a:p>
        </p:txBody>
      </p:sp>
    </p:spTree>
    <p:extLst>
      <p:ext uri="{BB962C8B-B14F-4D97-AF65-F5344CB8AC3E}">
        <p14:creationId xmlns:p14="http://schemas.microsoft.com/office/powerpoint/2010/main" val="3059147221"/>
      </p:ext>
    </p:extLst>
  </p:cSld>
  <p:clrMapOvr>
    <a:masterClrMapping/>
  </p:clrMapOvr>
  <mc:AlternateContent xmlns:mc="http://schemas.openxmlformats.org/markup-compatibility/2006" xmlns:p14="http://schemas.microsoft.com/office/powerpoint/2010/main">
    <mc:Choice Requires="p14">
      <p:transition spd="slow" p14:dur="2000" advTm="18998"/>
    </mc:Choice>
    <mc:Fallback xmlns="">
      <p:transition spd="slow" advTm="18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Affected Product Groupings</a:t>
            </a:r>
          </a:p>
        </p:txBody>
      </p:sp>
      <p:pic>
        <p:nvPicPr>
          <p:cNvPr id="4" name="Audio 3">
            <a:hlinkClick r:id="" action="ppaction://media"/>
            <a:extLst>
              <a:ext uri="{FF2B5EF4-FFF2-40B4-BE49-F238E27FC236}">
                <a16:creationId xmlns:a16="http://schemas.microsoft.com/office/drawing/2014/main" id="{B526217C-838A-42A6-8F6F-6936FA8B8F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C22217CD-B0B0-4C40-8256-05B580138BD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26</a:t>
            </a:fld>
            <a:r>
              <a:rPr lang="en-US" sz="1400" dirty="0"/>
              <a:t> </a:t>
            </a:r>
            <a:r>
              <a:rPr lang="en-US" sz="1400" dirty="0">
                <a:solidFill>
                  <a:srgbClr val="C1CD23"/>
                </a:solidFill>
              </a:rPr>
              <a:t>|</a:t>
            </a:r>
          </a:p>
        </p:txBody>
      </p:sp>
    </p:spTree>
    <p:extLst>
      <p:ext uri="{BB962C8B-B14F-4D97-AF65-F5344CB8AC3E}">
        <p14:creationId xmlns:p14="http://schemas.microsoft.com/office/powerpoint/2010/main" val="3784655206"/>
      </p:ext>
    </p:extLst>
  </p:cSld>
  <p:clrMapOvr>
    <a:masterClrMapping/>
  </p:clrMapOvr>
  <mc:AlternateContent xmlns:mc="http://schemas.openxmlformats.org/markup-compatibility/2006" xmlns:p14="http://schemas.microsoft.com/office/powerpoint/2010/main">
    <mc:Choice Requires="p14">
      <p:transition spd="slow" p14:dur="2000" advTm="29243"/>
    </mc:Choice>
    <mc:Fallback xmlns="">
      <p:transition spd="slow" advTm="2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62E5-07C7-4CAA-BC75-79276F7A517C}"/>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Shared libraries</a:t>
            </a:r>
          </a:p>
          <a:p>
            <a:pPr marL="308269" indent="-308269" defTabSz="1216185">
              <a:spcBef>
                <a:spcPts val="0"/>
              </a:spcBef>
              <a:spcAft>
                <a:spcPts val="798"/>
              </a:spcAft>
              <a:buClr>
                <a:schemeClr val="tx2"/>
              </a:buClr>
              <a:buSzPct val="120000"/>
              <a:buFont typeface="Wingdings" pitchFamily="2" charset="2"/>
              <a:buChar char="§"/>
            </a:pPr>
            <a:r>
              <a:rPr lang="en-US" dirty="0"/>
              <a:t>Different versions of the same product</a:t>
            </a:r>
          </a:p>
          <a:p>
            <a:pPr marL="308269" indent="-308269" defTabSz="1216185">
              <a:spcBef>
                <a:spcPts val="0"/>
              </a:spcBef>
              <a:spcAft>
                <a:spcPts val="798"/>
              </a:spcAft>
              <a:buClr>
                <a:schemeClr val="tx2"/>
              </a:buClr>
              <a:buSzPct val="120000"/>
              <a:buFont typeface="Wingdings" pitchFamily="2" charset="2"/>
              <a:buChar char="§"/>
            </a:pPr>
            <a:r>
              <a:rPr lang="en-US" dirty="0"/>
              <a:t>Forks of open source projects</a:t>
            </a:r>
          </a:p>
          <a:p>
            <a:pPr marL="308269" indent="-308269" defTabSz="1216185">
              <a:spcBef>
                <a:spcPts val="0"/>
              </a:spcBef>
              <a:spcAft>
                <a:spcPts val="798"/>
              </a:spcAft>
              <a:buClr>
                <a:schemeClr val="tx2"/>
              </a:buClr>
              <a:buSzPct val="120000"/>
              <a:buFont typeface="Wingdings" pitchFamily="2" charset="2"/>
              <a:buChar char="§"/>
            </a:pPr>
            <a:r>
              <a:rPr lang="en-US" dirty="0"/>
              <a:t>Embedded operating systems</a:t>
            </a:r>
          </a:p>
          <a:p>
            <a:pPr marL="308269" indent="-308269" defTabSz="1216185">
              <a:spcBef>
                <a:spcPts val="0"/>
              </a:spcBef>
              <a:spcAft>
                <a:spcPts val="798"/>
              </a:spcAft>
              <a:buClr>
                <a:schemeClr val="tx2"/>
              </a:buClr>
              <a:buSzPct val="120000"/>
              <a:buFont typeface="Wingdings" pitchFamily="2" charset="2"/>
              <a:buChar char="§"/>
            </a:pPr>
            <a:r>
              <a:rPr lang="en-US" dirty="0"/>
              <a:t>…</a:t>
            </a:r>
          </a:p>
          <a:p>
            <a:pPr marL="308269" indent="-308269" defTabSz="1216185">
              <a:spcBef>
                <a:spcPts val="0"/>
              </a:spcBef>
              <a:spcAft>
                <a:spcPts val="798"/>
              </a:spcAft>
              <a:buClr>
                <a:schemeClr val="tx2"/>
              </a:buClr>
              <a:buSzPct val="120000"/>
              <a:buFont typeface="Wingdings" pitchFamily="2" charset="2"/>
              <a:buChar char="§"/>
            </a:pPr>
            <a:endParaRPr lang="en-US" dirty="0"/>
          </a:p>
          <a:p>
            <a:pPr marL="308269" indent="-308269" defTabSz="1216185">
              <a:spcBef>
                <a:spcPts val="0"/>
              </a:spcBef>
              <a:spcAft>
                <a:spcPts val="798"/>
              </a:spcAft>
              <a:buClr>
                <a:schemeClr val="tx2"/>
              </a:buClr>
              <a:buSzPct val="120000"/>
              <a:buFont typeface="Wingdings" pitchFamily="2" charset="2"/>
              <a:buChar char="§"/>
            </a:pPr>
            <a:endParaRPr lang="en-US" dirty="0"/>
          </a:p>
          <a:p>
            <a:pPr marL="308269" indent="-308269" defTabSz="1216185">
              <a:spcBef>
                <a:spcPts val="0"/>
              </a:spcBef>
              <a:spcAft>
                <a:spcPts val="798"/>
              </a:spcAft>
              <a:buClr>
                <a:schemeClr val="tx2"/>
              </a:buClr>
              <a:buSzPct val="120000"/>
              <a:buFont typeface="Wingdings" pitchFamily="2" charset="2"/>
              <a:buChar char="§"/>
            </a:pPr>
            <a:r>
              <a:rPr lang="en-US" dirty="0"/>
              <a:t>Does that mean they share vulnerabilities?</a:t>
            </a:r>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Everyone shares code</a:t>
            </a:r>
          </a:p>
        </p:txBody>
      </p:sp>
      <p:pic>
        <p:nvPicPr>
          <p:cNvPr id="5" name="Audio 4">
            <a:hlinkClick r:id="" action="ppaction://media"/>
            <a:extLst>
              <a:ext uri="{FF2B5EF4-FFF2-40B4-BE49-F238E27FC236}">
                <a16:creationId xmlns:a16="http://schemas.microsoft.com/office/drawing/2014/main" id="{BA4C7209-2460-4C3B-A33A-247BBE2F58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42FA1E1C-C0BE-40C3-909D-0694B97D97CE}"/>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27</a:t>
            </a:fld>
            <a:r>
              <a:rPr lang="en-US" sz="1400" dirty="0"/>
              <a:t> </a:t>
            </a:r>
            <a:r>
              <a:rPr lang="en-US" sz="1400" dirty="0">
                <a:solidFill>
                  <a:srgbClr val="C1CD23"/>
                </a:solidFill>
              </a:rPr>
              <a:t>|</a:t>
            </a:r>
          </a:p>
        </p:txBody>
      </p:sp>
    </p:spTree>
    <p:extLst>
      <p:ext uri="{BB962C8B-B14F-4D97-AF65-F5344CB8AC3E}">
        <p14:creationId xmlns:p14="http://schemas.microsoft.com/office/powerpoint/2010/main" val="1429870309"/>
      </p:ext>
    </p:extLst>
  </p:cSld>
  <p:clrMapOvr>
    <a:masterClrMapping/>
  </p:clrMapOvr>
  <mc:AlternateContent xmlns:mc="http://schemas.openxmlformats.org/markup-compatibility/2006" xmlns:p14="http://schemas.microsoft.com/office/powerpoint/2010/main">
    <mc:Choice Requires="p14">
      <p:transition spd="slow" p14:dur="2000" advTm="10251"/>
    </mc:Choice>
    <mc:Fallback xmlns="">
      <p:transition spd="slow" advTm="1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02ABA5-D131-4FE0-8E3D-6E08B7120A97}"/>
              </a:ext>
            </a:extLst>
          </p:cNvPr>
          <p:cNvSpPr>
            <a:spLocks noGrp="1"/>
          </p:cNvSpPr>
          <p:nvPr>
            <p:ph idx="1"/>
          </p:nvPr>
        </p:nvSpPr>
        <p:spPr>
          <a:xfrm>
            <a:off x="616449" y="1371601"/>
            <a:ext cx="6598739" cy="4794737"/>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Pros</a:t>
            </a:r>
          </a:p>
          <a:p>
            <a:pPr lvl="1">
              <a:buFont typeface="Arial" panose="020B0604020202020204" pitchFamily="34" charset="0"/>
              <a:buChar char="–"/>
            </a:pPr>
            <a:r>
              <a:rPr lang="en-US" dirty="0"/>
              <a:t>Product to vulnerability mapping immediately clear</a:t>
            </a:r>
          </a:p>
          <a:p>
            <a:pPr lvl="1">
              <a:buFont typeface="Arial" panose="020B0604020202020204" pitchFamily="34" charset="0"/>
              <a:buChar char="–"/>
            </a:pPr>
            <a:r>
              <a:rPr lang="en-US" dirty="0"/>
              <a:t>Duplicate assignment requests easier to identify</a:t>
            </a:r>
          </a:p>
          <a:p>
            <a:pPr marL="308269" indent="-308269" defTabSz="1216185">
              <a:spcBef>
                <a:spcPts val="0"/>
              </a:spcBef>
              <a:spcAft>
                <a:spcPts val="798"/>
              </a:spcAft>
              <a:buClr>
                <a:schemeClr val="tx2"/>
              </a:buClr>
              <a:buSzPct val="120000"/>
              <a:buFont typeface="Wingdings" pitchFamily="2" charset="2"/>
              <a:buChar char="§"/>
            </a:pPr>
            <a:r>
              <a:rPr lang="en-US" dirty="0"/>
              <a:t>Cons</a:t>
            </a:r>
          </a:p>
          <a:p>
            <a:pPr lvl="1">
              <a:buFont typeface="Arial" panose="020B0604020202020204" pitchFamily="34" charset="0"/>
              <a:buChar char="–"/>
            </a:pPr>
            <a:r>
              <a:rPr lang="en-US" dirty="0"/>
              <a:t>More IDs required</a:t>
            </a:r>
          </a:p>
          <a:p>
            <a:pPr lvl="1">
              <a:buFont typeface="Arial" panose="020B0604020202020204" pitchFamily="34" charset="0"/>
              <a:buChar char="–"/>
            </a:pPr>
            <a:r>
              <a:rPr lang="en-US" dirty="0"/>
              <a:t>False sense of security if missing an assignment</a:t>
            </a:r>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Does that mean they share vulnerabilities?</a:t>
            </a:r>
          </a:p>
        </p:txBody>
      </p:sp>
      <p:sp>
        <p:nvSpPr>
          <p:cNvPr id="7" name="Content Placeholder 6">
            <a:extLst>
              <a:ext uri="{FF2B5EF4-FFF2-40B4-BE49-F238E27FC236}">
                <a16:creationId xmlns:a16="http://schemas.microsoft.com/office/drawing/2014/main" id="{33DED107-03B7-4CED-B282-1C35D68B6262}"/>
              </a:ext>
            </a:extLst>
          </p:cNvPr>
          <p:cNvSpPr>
            <a:spLocks noGrp="1"/>
          </p:cNvSpPr>
          <p:nvPr>
            <p:ph sz="half" idx="4294967295"/>
          </p:nvPr>
        </p:nvSpPr>
        <p:spPr>
          <a:xfrm>
            <a:off x="7215188" y="1517650"/>
            <a:ext cx="4976812" cy="4351338"/>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Pros</a:t>
            </a:r>
          </a:p>
          <a:p>
            <a:pPr lvl="1">
              <a:buFont typeface="Arial" panose="020B0604020202020204" pitchFamily="34" charset="0"/>
              <a:buChar char="–"/>
            </a:pPr>
            <a:r>
              <a:rPr lang="en-US" dirty="0"/>
              <a:t>Ensures an ID for all affected products</a:t>
            </a:r>
          </a:p>
          <a:p>
            <a:pPr lvl="1">
              <a:buFont typeface="Arial" panose="020B0604020202020204" pitchFamily="34" charset="0"/>
              <a:buChar char="–"/>
            </a:pPr>
            <a:r>
              <a:rPr lang="en-US" dirty="0"/>
              <a:t>Matches how vulnerabilities are normally discussed</a:t>
            </a:r>
          </a:p>
          <a:p>
            <a:pPr marL="308269" indent="-308269" defTabSz="1216185">
              <a:spcBef>
                <a:spcPts val="0"/>
              </a:spcBef>
              <a:spcAft>
                <a:spcPts val="798"/>
              </a:spcAft>
              <a:buClr>
                <a:schemeClr val="tx2"/>
              </a:buClr>
              <a:buSzPct val="120000"/>
              <a:buFont typeface="Wingdings" pitchFamily="2" charset="2"/>
              <a:buChar char="§"/>
            </a:pPr>
            <a:r>
              <a:rPr lang="en-US" dirty="0"/>
              <a:t>Cons</a:t>
            </a:r>
          </a:p>
          <a:p>
            <a:pPr lvl="1">
              <a:buFont typeface="Arial" panose="020B0604020202020204" pitchFamily="34" charset="0"/>
              <a:buChar char="–"/>
            </a:pPr>
            <a:r>
              <a:rPr lang="en-US" dirty="0"/>
              <a:t>More care needed to ensure duplicate IDs aren’t assigned</a:t>
            </a:r>
          </a:p>
        </p:txBody>
      </p:sp>
      <p:pic>
        <p:nvPicPr>
          <p:cNvPr id="3" name="Audio 2">
            <a:hlinkClick r:id="" action="ppaction://media"/>
            <a:extLst>
              <a:ext uri="{FF2B5EF4-FFF2-40B4-BE49-F238E27FC236}">
                <a16:creationId xmlns:a16="http://schemas.microsoft.com/office/drawing/2014/main" id="{DC2FC7EE-C2B1-42C2-9CAE-5A979E5CB0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9" name="Slide Number Placeholder 3">
            <a:extLst>
              <a:ext uri="{FF2B5EF4-FFF2-40B4-BE49-F238E27FC236}">
                <a16:creationId xmlns:a16="http://schemas.microsoft.com/office/drawing/2014/main" id="{1A48E38F-7C1A-4C3A-AEA0-E70F1ED3E32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158189512"/>
      </p:ext>
    </p:extLst>
  </p:cSld>
  <p:clrMapOvr>
    <a:masterClrMapping/>
  </p:clrMapOvr>
  <mc:AlternateContent xmlns:mc="http://schemas.openxmlformats.org/markup-compatibility/2006" xmlns:p14="http://schemas.microsoft.com/office/powerpoint/2010/main">
    <mc:Choice Requires="p14">
      <p:transition spd="slow" p14:dur="2000" advTm="25897"/>
    </mc:Choice>
    <mc:Fallback xmlns="">
      <p:transition spd="slow" advTm="25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62E5-07C7-4CAA-BC75-79276F7A517C}"/>
              </a:ext>
            </a:extLst>
          </p:cNvPr>
          <p:cNvSpPr>
            <a:spLocks noGrp="1"/>
          </p:cNvSpPr>
          <p:nvPr>
            <p:ph idx="1"/>
          </p:nvPr>
        </p:nvSpPr>
        <p:spPr>
          <a:xfrm>
            <a:off x="616449" y="1504463"/>
            <a:ext cx="11236720" cy="4794737"/>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Direct copy</a:t>
            </a:r>
          </a:p>
          <a:p>
            <a:pPr lvl="1">
              <a:buFont typeface="Arial" panose="020B0604020202020204" pitchFamily="34" charset="0"/>
              <a:buChar char="–"/>
            </a:pPr>
            <a:r>
              <a:rPr lang="en-US" dirty="0"/>
              <a:t>Different versions of the product</a:t>
            </a:r>
          </a:p>
          <a:p>
            <a:pPr lvl="1">
              <a:buFont typeface="Arial" panose="020B0604020202020204" pitchFamily="34" charset="0"/>
              <a:buChar char="–"/>
            </a:pPr>
            <a:r>
              <a:rPr lang="en-US" dirty="0"/>
              <a:t>Shared libraries</a:t>
            </a:r>
          </a:p>
          <a:p>
            <a:pPr lvl="1">
              <a:buFont typeface="Arial" panose="020B0604020202020204" pitchFamily="34" charset="0"/>
              <a:buChar char="–"/>
            </a:pPr>
            <a:r>
              <a:rPr lang="en-US" dirty="0"/>
              <a:t>Open source forks</a:t>
            </a:r>
          </a:p>
          <a:p>
            <a:pPr lvl="1">
              <a:buFont typeface="Arial" panose="020B0604020202020204" pitchFamily="34" charset="0"/>
              <a:buChar char="–"/>
            </a:pPr>
            <a:r>
              <a:rPr lang="en-US" dirty="0"/>
              <a:t>Copy-and-pasted code</a:t>
            </a:r>
          </a:p>
          <a:p>
            <a:pPr marL="308269" indent="-308269" defTabSz="1216185">
              <a:spcBef>
                <a:spcPts val="0"/>
              </a:spcBef>
              <a:spcAft>
                <a:spcPts val="798"/>
              </a:spcAft>
              <a:buClr>
                <a:schemeClr val="tx2"/>
              </a:buClr>
              <a:buSzPct val="120000"/>
              <a:buFont typeface="Wingdings" pitchFamily="2" charset="2"/>
              <a:buChar char="§"/>
            </a:pPr>
            <a:r>
              <a:rPr lang="en-US" dirty="0"/>
              <a:t>Using external product</a:t>
            </a:r>
          </a:p>
          <a:p>
            <a:pPr lvl="1">
              <a:buFont typeface="Arial" panose="020B0604020202020204" pitchFamily="34" charset="0"/>
              <a:buChar char="–"/>
            </a:pPr>
            <a:r>
              <a:rPr lang="en-US" dirty="0"/>
              <a:t>Shared third-party libraries</a:t>
            </a:r>
          </a:p>
          <a:p>
            <a:pPr lvl="1">
              <a:buFont typeface="Arial" panose="020B0604020202020204" pitchFamily="34" charset="0"/>
              <a:buChar char="–"/>
            </a:pPr>
            <a:r>
              <a:rPr lang="en-US" dirty="0"/>
              <a:t>Protocols</a:t>
            </a:r>
          </a:p>
          <a:p>
            <a:pPr lvl="1">
              <a:buFont typeface="Arial" panose="020B0604020202020204" pitchFamily="34" charset="0"/>
              <a:buChar char="–"/>
            </a:pPr>
            <a:r>
              <a:rPr lang="en-US" dirty="0"/>
              <a:t>Standards</a:t>
            </a:r>
          </a:p>
          <a:p>
            <a:pPr lvl="1">
              <a:buFont typeface="Arial" panose="020B0604020202020204" pitchFamily="34" charset="0"/>
              <a:buChar char="–"/>
            </a:pPr>
            <a:r>
              <a:rPr lang="en-US" dirty="0"/>
              <a:t>APIs</a:t>
            </a:r>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Two types of sharing</a:t>
            </a:r>
          </a:p>
        </p:txBody>
      </p:sp>
      <p:pic>
        <p:nvPicPr>
          <p:cNvPr id="5" name="Audio 4">
            <a:hlinkClick r:id="" action="ppaction://media"/>
            <a:extLst>
              <a:ext uri="{FF2B5EF4-FFF2-40B4-BE49-F238E27FC236}">
                <a16:creationId xmlns:a16="http://schemas.microsoft.com/office/drawing/2014/main" id="{42B2BC71-D35E-46B7-9E1E-285C0D657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E6EE6694-CBC6-4643-BF33-792E8BAB73BE}"/>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29</a:t>
            </a:fld>
            <a:r>
              <a:rPr lang="en-US" sz="1400" dirty="0"/>
              <a:t> </a:t>
            </a:r>
            <a:r>
              <a:rPr lang="en-US" sz="1400" dirty="0">
                <a:solidFill>
                  <a:srgbClr val="C1CD23"/>
                </a:solidFill>
              </a:rPr>
              <a:t>|</a:t>
            </a:r>
          </a:p>
        </p:txBody>
      </p:sp>
    </p:spTree>
    <p:extLst>
      <p:ext uri="{BB962C8B-B14F-4D97-AF65-F5344CB8AC3E}">
        <p14:creationId xmlns:p14="http://schemas.microsoft.com/office/powerpoint/2010/main" val="1622749433"/>
      </p:ext>
    </p:extLst>
  </p:cSld>
  <p:clrMapOvr>
    <a:masterClrMapping/>
  </p:clrMapOvr>
  <mc:AlternateContent xmlns:mc="http://schemas.openxmlformats.org/markup-compatibility/2006" xmlns:p14="http://schemas.microsoft.com/office/powerpoint/2010/main">
    <mc:Choice Requires="p14">
      <p:transition spd="slow" p14:dur="2000" advTm="18298"/>
    </mc:Choice>
    <mc:Fallback xmlns="">
      <p:transition spd="slow" advTm="1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62E5-07C7-4CAA-BC75-79276F7A517C}"/>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1800" dirty="0"/>
              <a:t>NIST: </a:t>
            </a:r>
            <a:r>
              <a:rPr lang="en-US" sz="1800" b="0" dirty="0"/>
              <a:t>A weakness in the computational logic found in products or devices that could be exploited by a threat source. [NISTIR 8138]</a:t>
            </a:r>
          </a:p>
          <a:p>
            <a:pPr marL="308269" indent="-308269" defTabSz="1216185">
              <a:spcBef>
                <a:spcPts val="0"/>
              </a:spcBef>
              <a:spcAft>
                <a:spcPts val="798"/>
              </a:spcAft>
              <a:buClr>
                <a:schemeClr val="tx2"/>
              </a:buClr>
              <a:buSzPct val="120000"/>
              <a:buFont typeface="Wingdings" pitchFamily="2" charset="2"/>
              <a:buChar char="§"/>
            </a:pPr>
            <a:r>
              <a:rPr lang="en-US" sz="1800" dirty="0"/>
              <a:t>ISACA: </a:t>
            </a:r>
            <a:r>
              <a:rPr lang="en-US" sz="1800" b="0" dirty="0"/>
              <a:t>A weakness in the design, implementation, operation or internal control of a process that could expose the system to adverse threats from threat events [1]</a:t>
            </a:r>
          </a:p>
          <a:p>
            <a:pPr marL="308269" indent="-308269" defTabSz="1216185">
              <a:spcBef>
                <a:spcPts val="0"/>
              </a:spcBef>
              <a:spcAft>
                <a:spcPts val="798"/>
              </a:spcAft>
              <a:buClr>
                <a:schemeClr val="tx2"/>
              </a:buClr>
              <a:buSzPct val="120000"/>
              <a:buFont typeface="Wingdings" pitchFamily="2" charset="2"/>
              <a:buChar char="§"/>
            </a:pPr>
            <a:r>
              <a:rPr lang="en-US" sz="1800" dirty="0"/>
              <a:t>CERT: </a:t>
            </a:r>
            <a:r>
              <a:rPr lang="en-US" sz="1800" b="0" dirty="0"/>
              <a:t>A software defect that allows an attacker to violate an explicit (or implicit) security policy to achieve some impact (or consequence). [2]</a:t>
            </a:r>
          </a:p>
          <a:p>
            <a:pPr marL="308269" indent="-308269" defTabSz="1216185">
              <a:spcBef>
                <a:spcPts val="0"/>
              </a:spcBef>
              <a:spcAft>
                <a:spcPts val="798"/>
              </a:spcAft>
              <a:buClr>
                <a:schemeClr val="tx2"/>
              </a:buClr>
              <a:buSzPct val="120000"/>
              <a:buFont typeface="Wingdings" pitchFamily="2" charset="2"/>
              <a:buChar char="§"/>
            </a:pPr>
            <a:r>
              <a:rPr lang="en-US" sz="1800" dirty="0"/>
              <a:t>OWASP: </a:t>
            </a:r>
            <a:r>
              <a:rPr lang="en-US" sz="1800" b="0" dirty="0"/>
              <a:t>A vulnerability is a hole or a weakness in the application, which can be a design flaw or an implementation vulnerability, that allows an attacker to cause harm to the stakeholders of an application. Stakeholders include the application owner, application users, and other entities that rely on the application. [3]</a:t>
            </a:r>
          </a:p>
          <a:p>
            <a:pPr marL="308269" indent="-308269" defTabSz="1216185">
              <a:spcBef>
                <a:spcPts val="0"/>
              </a:spcBef>
              <a:spcAft>
                <a:spcPts val="798"/>
              </a:spcAft>
              <a:buClr>
                <a:schemeClr val="tx2"/>
              </a:buClr>
              <a:buSzPct val="120000"/>
              <a:buFont typeface="Wingdings" pitchFamily="2" charset="2"/>
              <a:buChar char="§"/>
            </a:pPr>
            <a:r>
              <a:rPr lang="en-US" sz="1800" dirty="0"/>
              <a:t>Microsoft: </a:t>
            </a:r>
            <a:r>
              <a:rPr lang="en-US" sz="1800" b="0" dirty="0"/>
              <a:t>A security vulnerability is a weakness in a product that could allow an attacker to compromise the integrity, availability, or confidentiality of that product. [4]</a:t>
            </a:r>
          </a:p>
          <a:p>
            <a:pPr marL="308269" indent="-308269" defTabSz="1216185">
              <a:spcBef>
                <a:spcPts val="0"/>
              </a:spcBef>
              <a:spcAft>
                <a:spcPts val="798"/>
              </a:spcAft>
              <a:buClr>
                <a:schemeClr val="tx2"/>
              </a:buClr>
              <a:buSzPct val="120000"/>
              <a:buFont typeface="Wingdings" pitchFamily="2" charset="2"/>
              <a:buChar char="§"/>
            </a:pPr>
            <a:r>
              <a:rPr lang="en-US" sz="1800" dirty="0" err="1"/>
              <a:t>HackerOne</a:t>
            </a:r>
            <a:r>
              <a:rPr lang="en-US" sz="1800" dirty="0"/>
              <a:t>: </a:t>
            </a:r>
            <a:r>
              <a:rPr lang="en-US" sz="1800" b="0" dirty="0"/>
              <a:t>A software vulnerability that would allow an attacker to perform an action in violation of an expressed security policy. A vulnerability that enables escalated access or privilege is a vulnerability. Design flaws and failures to adhere to security best practices may qualify as vulnerabilities. Weaknesses exploited by viruses, malicious code, and social engineering are not considered vulnerabilities unless the Security Team says otherwise in the program's policy. [5]</a:t>
            </a:r>
          </a:p>
          <a:p>
            <a:pPr marL="308269" indent="-308269" defTabSz="1216185">
              <a:spcBef>
                <a:spcPts val="0"/>
              </a:spcBef>
              <a:spcAft>
                <a:spcPts val="798"/>
              </a:spcAft>
              <a:buClr>
                <a:schemeClr val="tx2"/>
              </a:buClr>
              <a:buSzPct val="120000"/>
              <a:buFont typeface="Wingdings" pitchFamily="2" charset="2"/>
              <a:buChar char="§"/>
            </a:pPr>
            <a:endParaRPr lang="en-US" sz="1800" dirty="0"/>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What is a Vulnerability?</a:t>
            </a:r>
          </a:p>
        </p:txBody>
      </p:sp>
      <p:pic>
        <p:nvPicPr>
          <p:cNvPr id="6" name="Audio 5">
            <a:hlinkClick r:id="" action="ppaction://media"/>
            <a:extLst>
              <a:ext uri="{FF2B5EF4-FFF2-40B4-BE49-F238E27FC236}">
                <a16:creationId xmlns:a16="http://schemas.microsoft.com/office/drawing/2014/main" id="{C3153CA1-DE2A-4241-B6C8-3791CA510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17287D0A-7C1C-4BAA-9D45-808FB72D7B38}"/>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a:t>
            </a:fld>
            <a:r>
              <a:rPr lang="en-US" sz="1400" dirty="0"/>
              <a:t> </a:t>
            </a:r>
            <a:r>
              <a:rPr lang="en-US" sz="1400" dirty="0">
                <a:solidFill>
                  <a:srgbClr val="C1CD23"/>
                </a:solidFill>
              </a:rPr>
              <a:t>|</a:t>
            </a:r>
          </a:p>
        </p:txBody>
      </p:sp>
    </p:spTree>
    <p:extLst>
      <p:ext uri="{BB962C8B-B14F-4D97-AF65-F5344CB8AC3E}">
        <p14:creationId xmlns:p14="http://schemas.microsoft.com/office/powerpoint/2010/main" val="405170007"/>
      </p:ext>
    </p:extLst>
  </p:cSld>
  <p:clrMapOvr>
    <a:masterClrMapping/>
  </p:clrMapOvr>
  <mc:AlternateContent xmlns:mc="http://schemas.openxmlformats.org/markup-compatibility/2006" xmlns:p14="http://schemas.microsoft.com/office/powerpoint/2010/main">
    <mc:Choice Requires="p14">
      <p:transition spd="slow" p14:dur="2000" advTm="12897"/>
    </mc:Choice>
    <mc:Fallback xmlns="">
      <p:transition spd="slow" advTm="1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E8F6DF-6F69-448A-ADD2-29AD5B38858B}"/>
              </a:ext>
            </a:extLst>
          </p:cNvPr>
          <p:cNvSpPr>
            <a:spLocks noGrp="1"/>
          </p:cNvSpPr>
          <p:nvPr>
            <p:ph type="ctrTitle" sz="quarter"/>
          </p:nvPr>
        </p:nvSpPr>
        <p:spPr/>
        <p:txBody>
          <a:bodyPr/>
          <a:lstStyle/>
          <a:p>
            <a:r>
              <a:rPr lang="en-US" dirty="0"/>
              <a:t>7.2.4 – Sharing Code</a:t>
            </a:r>
          </a:p>
        </p:txBody>
      </p:sp>
      <p:pic>
        <p:nvPicPr>
          <p:cNvPr id="2" name="Audio 1">
            <a:hlinkClick r:id="" action="ppaction://media"/>
            <a:extLst>
              <a:ext uri="{FF2B5EF4-FFF2-40B4-BE49-F238E27FC236}">
                <a16:creationId xmlns:a16="http://schemas.microsoft.com/office/drawing/2014/main" id="{BBFF0DA3-7E43-4C95-91E5-7B54DBD8B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82D77AAC-8F24-4F47-A41A-34DABD32928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30</a:t>
            </a:fld>
            <a:r>
              <a:rPr lang="en-US" sz="1400" dirty="0"/>
              <a:t> </a:t>
            </a:r>
            <a:r>
              <a:rPr lang="en-US" sz="1400" dirty="0">
                <a:solidFill>
                  <a:srgbClr val="C1CD23"/>
                </a:solidFill>
              </a:rPr>
              <a:t>|</a:t>
            </a:r>
          </a:p>
        </p:txBody>
      </p:sp>
    </p:spTree>
    <p:extLst>
      <p:ext uri="{BB962C8B-B14F-4D97-AF65-F5344CB8AC3E}">
        <p14:creationId xmlns:p14="http://schemas.microsoft.com/office/powerpoint/2010/main" val="800098702"/>
      </p:ext>
    </p:extLst>
  </p:cSld>
  <p:clrMapOvr>
    <a:masterClrMapping/>
  </p:clrMapOvr>
  <mc:AlternateContent xmlns:mc="http://schemas.openxmlformats.org/markup-compatibility/2006" xmlns:p14="http://schemas.microsoft.com/office/powerpoint/2010/main">
    <mc:Choice Requires="p14">
      <p:transition spd="slow" p14:dur="2000" advTm="4323"/>
    </mc:Choice>
    <mc:Fallback xmlns="">
      <p:transition spd="slow" advTm="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47E074-10EC-4BDE-B70D-031DD12497AA}"/>
              </a:ext>
            </a:extLst>
          </p:cNvPr>
          <p:cNvSpPr>
            <a:spLocks noGrp="1"/>
          </p:cNvSpPr>
          <p:nvPr>
            <p:ph type="ctrTitle" sz="quarter"/>
          </p:nvPr>
        </p:nvSpPr>
        <p:spPr/>
        <p:txBody>
          <a:bodyPr/>
          <a:lstStyle/>
          <a:p>
            <a:r>
              <a:rPr lang="en-US" dirty="0"/>
              <a:t>One Product Affected, One Vulnerability</a:t>
            </a:r>
          </a:p>
        </p:txBody>
      </p:sp>
      <p:pic>
        <p:nvPicPr>
          <p:cNvPr id="2" name="Audio 1">
            <a:hlinkClick r:id="" action="ppaction://media"/>
            <a:extLst>
              <a:ext uri="{FF2B5EF4-FFF2-40B4-BE49-F238E27FC236}">
                <a16:creationId xmlns:a16="http://schemas.microsoft.com/office/drawing/2014/main" id="{638A9390-9F42-4671-8028-07FC11AA1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B8974869-FD28-4C7B-9502-C91D2DD06940}"/>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31</a:t>
            </a:fld>
            <a:r>
              <a:rPr lang="en-US" sz="1400" dirty="0"/>
              <a:t> </a:t>
            </a:r>
            <a:r>
              <a:rPr lang="en-US" sz="1400" dirty="0">
                <a:solidFill>
                  <a:srgbClr val="C1CD23"/>
                </a:solidFill>
              </a:rPr>
              <a:t>|</a:t>
            </a:r>
          </a:p>
        </p:txBody>
      </p:sp>
    </p:spTree>
    <p:extLst>
      <p:ext uri="{BB962C8B-B14F-4D97-AF65-F5344CB8AC3E}">
        <p14:creationId xmlns:p14="http://schemas.microsoft.com/office/powerpoint/2010/main" val="433609513"/>
      </p:ext>
    </p:extLst>
  </p:cSld>
  <p:clrMapOvr>
    <a:masterClrMapping/>
  </p:clrMapOvr>
  <mc:AlternateContent xmlns:mc="http://schemas.openxmlformats.org/markup-compatibility/2006" xmlns:p14="http://schemas.microsoft.com/office/powerpoint/2010/main">
    <mc:Choice Requires="p14">
      <p:transition spd="slow" p14:dur="2000" advTm="5077"/>
    </mc:Choice>
    <mc:Fallback xmlns="">
      <p:transition spd="slow" advTm="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a:extLst>
              <a:ext uri="{FF2B5EF4-FFF2-40B4-BE49-F238E27FC236}">
                <a16:creationId xmlns:a16="http://schemas.microsoft.com/office/drawing/2014/main" id="{CC85AC91-31DE-4289-999A-E34D2AEA60C6}"/>
              </a:ext>
            </a:extLst>
          </p:cNvPr>
          <p:cNvGraphicFramePr>
            <a:graphicFrameLocks noGrp="1"/>
          </p:cNvGraphicFramePr>
          <p:nvPr>
            <p:ph idx="1"/>
            <p:extLst>
              <p:ext uri="{D42A27DB-BD31-4B8C-83A1-F6EECF244321}">
                <p14:modId xmlns:p14="http://schemas.microsoft.com/office/powerpoint/2010/main" val="765368510"/>
              </p:ext>
            </p:extLst>
          </p:nvPr>
        </p:nvGraphicFramePr>
        <p:xfrm>
          <a:off x="615950" y="1371600"/>
          <a:ext cx="11237913" cy="4794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E0F23D02-B628-41A5-9A79-68B43F7134EB}"/>
              </a:ext>
            </a:extLst>
          </p:cNvPr>
          <p:cNvSpPr>
            <a:spLocks noGrp="1"/>
          </p:cNvSpPr>
          <p:nvPr>
            <p:ph type="title"/>
          </p:nvPr>
        </p:nvSpPr>
        <p:spPr/>
        <p:txBody>
          <a:bodyPr/>
          <a:lstStyle/>
          <a:p>
            <a:r>
              <a:rPr lang="en-US" dirty="0"/>
              <a:t>Multiple Product</a:t>
            </a:r>
          </a:p>
        </p:txBody>
      </p:sp>
      <p:pic>
        <p:nvPicPr>
          <p:cNvPr id="2" name="Audio 1">
            <a:hlinkClick r:id="" action="ppaction://media"/>
            <a:extLst>
              <a:ext uri="{FF2B5EF4-FFF2-40B4-BE49-F238E27FC236}">
                <a16:creationId xmlns:a16="http://schemas.microsoft.com/office/drawing/2014/main" id="{2EE2C6CB-B7CB-4383-AC42-D5878E351C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FBF4E448-5391-499C-BF8F-0B128E16A9EB}"/>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32</a:t>
            </a:fld>
            <a:r>
              <a:rPr lang="en-US" sz="1400" dirty="0"/>
              <a:t> </a:t>
            </a:r>
            <a:r>
              <a:rPr lang="en-US" sz="1400" dirty="0">
                <a:solidFill>
                  <a:srgbClr val="C1CD23"/>
                </a:solidFill>
              </a:rPr>
              <a:t>|</a:t>
            </a:r>
          </a:p>
        </p:txBody>
      </p:sp>
    </p:spTree>
    <p:extLst>
      <p:ext uri="{BB962C8B-B14F-4D97-AF65-F5344CB8AC3E}">
        <p14:creationId xmlns:p14="http://schemas.microsoft.com/office/powerpoint/2010/main" val="3869581613"/>
      </p:ext>
    </p:extLst>
  </p:cSld>
  <p:clrMapOvr>
    <a:masterClrMapping/>
  </p:clrMapOvr>
  <mc:AlternateContent xmlns:mc="http://schemas.openxmlformats.org/markup-compatibility/2006" xmlns:p14="http://schemas.microsoft.com/office/powerpoint/2010/main">
    <mc:Choice Requires="p14">
      <p:transition spd="slow" p14:dur="2000" advTm="7301"/>
    </mc:Choice>
    <mc:Fallback xmlns="">
      <p:transition spd="slow" advTm="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D4F4B502-DA41-41DC-B3BD-31C302041950}"/>
              </a:ext>
            </a:extLst>
          </p:cNvPr>
          <p:cNvGraphicFramePr>
            <a:graphicFrameLocks noGrp="1"/>
          </p:cNvGraphicFramePr>
          <p:nvPr>
            <p:ph idx="1"/>
            <p:extLst>
              <p:ext uri="{D42A27DB-BD31-4B8C-83A1-F6EECF244321}">
                <p14:modId xmlns:p14="http://schemas.microsoft.com/office/powerpoint/2010/main" val="4132030211"/>
              </p:ext>
            </p:extLst>
          </p:nvPr>
        </p:nvGraphicFramePr>
        <p:xfrm>
          <a:off x="615950" y="1371600"/>
          <a:ext cx="11237913" cy="4794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5EAB8BC3-3364-419C-B8A9-8FAC1C0CB782}"/>
              </a:ext>
            </a:extLst>
          </p:cNvPr>
          <p:cNvSpPr>
            <a:spLocks noGrp="1"/>
          </p:cNvSpPr>
          <p:nvPr>
            <p:ph type="title"/>
          </p:nvPr>
        </p:nvSpPr>
        <p:spPr/>
        <p:txBody>
          <a:bodyPr/>
          <a:lstStyle/>
          <a:p>
            <a:r>
              <a:rPr lang="en-US" dirty="0"/>
              <a:t>Shared Codebase</a:t>
            </a:r>
          </a:p>
        </p:txBody>
      </p:sp>
      <p:pic>
        <p:nvPicPr>
          <p:cNvPr id="3" name="Audio 2">
            <a:hlinkClick r:id="" action="ppaction://media"/>
            <a:extLst>
              <a:ext uri="{FF2B5EF4-FFF2-40B4-BE49-F238E27FC236}">
                <a16:creationId xmlns:a16="http://schemas.microsoft.com/office/drawing/2014/main" id="{D44DAC43-0622-416E-84D8-FBB9042001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CC699472-1A27-4B64-830B-4B4FA400463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33</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39171154"/>
      </p:ext>
    </p:extLst>
  </p:cSld>
  <p:clrMapOvr>
    <a:masterClrMapping/>
  </p:clrMapOvr>
  <mc:AlternateContent xmlns:mc="http://schemas.openxmlformats.org/markup-compatibility/2006" xmlns:p14="http://schemas.microsoft.com/office/powerpoint/2010/main">
    <mc:Choice Requires="p14">
      <p:transition spd="slow" p14:dur="2000" advTm="8458"/>
    </mc:Choice>
    <mc:Fallback xmlns="">
      <p:transition spd="slow" advTm="8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F6B48F-6F9E-4D4F-97FE-AA8B46AC972D}"/>
              </a:ext>
            </a:extLst>
          </p:cNvPr>
          <p:cNvSpPr>
            <a:spLocks noGrp="1"/>
          </p:cNvSpPr>
          <p:nvPr>
            <p:ph type="ctrTitle" sz="quarter"/>
          </p:nvPr>
        </p:nvSpPr>
        <p:spPr/>
        <p:txBody>
          <a:bodyPr/>
          <a:lstStyle/>
          <a:p>
            <a:r>
              <a:rPr lang="en-US" dirty="0"/>
              <a:t>If unsure, split one vulnerability per product</a:t>
            </a:r>
          </a:p>
        </p:txBody>
      </p:sp>
      <p:pic>
        <p:nvPicPr>
          <p:cNvPr id="2" name="Audio 1">
            <a:hlinkClick r:id="" action="ppaction://media"/>
            <a:extLst>
              <a:ext uri="{FF2B5EF4-FFF2-40B4-BE49-F238E27FC236}">
                <a16:creationId xmlns:a16="http://schemas.microsoft.com/office/drawing/2014/main" id="{592B3A79-F5C8-4EE9-A2B4-C6422DD12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B93FBFBB-EE60-4873-B3EF-1E5887100B8C}"/>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34</a:t>
            </a:fld>
            <a:r>
              <a:rPr lang="en-US" sz="1400" dirty="0"/>
              <a:t> </a:t>
            </a:r>
            <a:r>
              <a:rPr lang="en-US" sz="1400" dirty="0">
                <a:solidFill>
                  <a:srgbClr val="C1CD23"/>
                </a:solidFill>
              </a:rPr>
              <a:t>|</a:t>
            </a:r>
          </a:p>
        </p:txBody>
      </p:sp>
    </p:spTree>
    <p:extLst>
      <p:ext uri="{BB962C8B-B14F-4D97-AF65-F5344CB8AC3E}">
        <p14:creationId xmlns:p14="http://schemas.microsoft.com/office/powerpoint/2010/main" val="2054676874"/>
      </p:ext>
    </p:extLst>
  </p:cSld>
  <p:clrMapOvr>
    <a:masterClrMapping/>
  </p:clrMapOvr>
  <mc:AlternateContent xmlns:mc="http://schemas.openxmlformats.org/markup-compatibility/2006" xmlns:p14="http://schemas.microsoft.com/office/powerpoint/2010/main">
    <mc:Choice Requires="p14">
      <p:transition spd="slow" p14:dur="2000" advTm="7889"/>
    </mc:Choice>
    <mc:Fallback xmlns="">
      <p:transition spd="slow" advTm="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E8F6DF-6F69-448A-ADD2-29AD5B38858B}"/>
              </a:ext>
            </a:extLst>
          </p:cNvPr>
          <p:cNvSpPr>
            <a:spLocks noGrp="1"/>
          </p:cNvSpPr>
          <p:nvPr>
            <p:ph type="ctrTitle" sz="quarter"/>
          </p:nvPr>
        </p:nvSpPr>
        <p:spPr/>
        <p:txBody>
          <a:bodyPr/>
          <a:lstStyle/>
          <a:p>
            <a:r>
              <a:rPr lang="en-US" dirty="0"/>
              <a:t>7.2.5 – Products using other functionality or specifications</a:t>
            </a:r>
          </a:p>
        </p:txBody>
      </p:sp>
      <p:pic>
        <p:nvPicPr>
          <p:cNvPr id="2" name="Audio 1">
            <a:hlinkClick r:id="" action="ppaction://media"/>
            <a:extLst>
              <a:ext uri="{FF2B5EF4-FFF2-40B4-BE49-F238E27FC236}">
                <a16:creationId xmlns:a16="http://schemas.microsoft.com/office/drawing/2014/main" id="{214E5ACC-7CFE-4552-8331-FB71C55F90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61CA8BF9-727C-4ECE-904D-F4812CB8144D}"/>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35</a:t>
            </a:fld>
            <a:r>
              <a:rPr lang="en-US" sz="1400" dirty="0"/>
              <a:t> </a:t>
            </a:r>
            <a:r>
              <a:rPr lang="en-US" sz="1400" dirty="0">
                <a:solidFill>
                  <a:srgbClr val="C1CD23"/>
                </a:solidFill>
              </a:rPr>
              <a:t>|</a:t>
            </a:r>
          </a:p>
        </p:txBody>
      </p:sp>
    </p:spTree>
    <p:extLst>
      <p:ext uri="{BB962C8B-B14F-4D97-AF65-F5344CB8AC3E}">
        <p14:creationId xmlns:p14="http://schemas.microsoft.com/office/powerpoint/2010/main" val="3124974931"/>
      </p:ext>
    </p:extLst>
  </p:cSld>
  <p:clrMapOvr>
    <a:masterClrMapping/>
  </p:clrMapOvr>
  <mc:AlternateContent xmlns:mc="http://schemas.openxmlformats.org/markup-compatibility/2006" xmlns:p14="http://schemas.microsoft.com/office/powerpoint/2010/main">
    <mc:Choice Requires="p14">
      <p:transition spd="slow" p14:dur="2000" advTm="8204"/>
    </mc:Choice>
    <mc:Fallback xmlns="">
      <p:transition spd="slow" advTm="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8AC07-E208-4F46-BED7-1D10796EFE59}"/>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If the implementer choose to use an insecure option over a secure one; assign a CVE ID to each affected codebase/product</a:t>
            </a:r>
          </a:p>
          <a:p>
            <a:pPr marL="308269" indent="-308269" defTabSz="1216185">
              <a:spcBef>
                <a:spcPts val="0"/>
              </a:spcBef>
              <a:spcAft>
                <a:spcPts val="798"/>
              </a:spcAft>
              <a:buClr>
                <a:schemeClr val="tx2"/>
              </a:buClr>
              <a:buSzPct val="120000"/>
              <a:buFont typeface="Wingdings" pitchFamily="2" charset="2"/>
              <a:buChar char="§"/>
            </a:pPr>
            <a:r>
              <a:rPr lang="en-US" dirty="0"/>
              <a:t>If the implementer was not given a secure option; assign a CVE ID to the external product</a:t>
            </a:r>
          </a:p>
          <a:p>
            <a:pPr marL="308269" indent="-308269" defTabSz="1216185">
              <a:spcBef>
                <a:spcPts val="0"/>
              </a:spcBef>
              <a:spcAft>
                <a:spcPts val="798"/>
              </a:spcAft>
              <a:buClr>
                <a:schemeClr val="tx2"/>
              </a:buClr>
              <a:buSzPct val="120000"/>
              <a:buFont typeface="Wingdings" pitchFamily="2" charset="2"/>
              <a:buChar char="§"/>
            </a:pPr>
            <a:r>
              <a:rPr lang="en-US" dirty="0"/>
              <a:t>Not sure; assign a CVE ID to each affected codebase/product</a:t>
            </a:r>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a:extLst>
              <a:ext uri="{FF2B5EF4-FFF2-40B4-BE49-F238E27FC236}">
                <a16:creationId xmlns:a16="http://schemas.microsoft.com/office/drawing/2014/main" id="{90A8F30A-28FD-4A3D-9FCC-7CBEBC51D0FF}"/>
              </a:ext>
            </a:extLst>
          </p:cNvPr>
          <p:cNvSpPr>
            <a:spLocks noGrp="1"/>
          </p:cNvSpPr>
          <p:nvPr>
            <p:ph type="title"/>
          </p:nvPr>
        </p:nvSpPr>
        <p:spPr/>
        <p:txBody>
          <a:bodyPr>
            <a:normAutofit/>
          </a:bodyPr>
          <a:lstStyle/>
          <a:p>
            <a:r>
              <a:rPr lang="en-US" dirty="0"/>
              <a:t>Using External Products</a:t>
            </a:r>
          </a:p>
        </p:txBody>
      </p:sp>
      <p:pic>
        <p:nvPicPr>
          <p:cNvPr id="7" name="Audio 6">
            <a:hlinkClick r:id="" action="ppaction://media"/>
            <a:extLst>
              <a:ext uri="{FF2B5EF4-FFF2-40B4-BE49-F238E27FC236}">
                <a16:creationId xmlns:a16="http://schemas.microsoft.com/office/drawing/2014/main" id="{9C38CEDC-907A-4711-B845-5A79413798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8DB2CA50-6C8A-4A12-BFD3-4091EA87B770}"/>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36</a:t>
            </a:fld>
            <a:r>
              <a:rPr lang="en-US" sz="1400" dirty="0"/>
              <a:t> </a:t>
            </a:r>
            <a:r>
              <a:rPr lang="en-US" sz="1400" dirty="0">
                <a:solidFill>
                  <a:srgbClr val="C1CD23"/>
                </a:solidFill>
              </a:rPr>
              <a:t>|</a:t>
            </a:r>
          </a:p>
        </p:txBody>
      </p:sp>
    </p:spTree>
    <p:extLst>
      <p:ext uri="{BB962C8B-B14F-4D97-AF65-F5344CB8AC3E}">
        <p14:creationId xmlns:p14="http://schemas.microsoft.com/office/powerpoint/2010/main" val="1012320316"/>
      </p:ext>
    </p:extLst>
  </p:cSld>
  <p:clrMapOvr>
    <a:masterClrMapping/>
  </p:clrMapOvr>
  <mc:AlternateContent xmlns:mc="http://schemas.openxmlformats.org/markup-compatibility/2006" xmlns:p14="http://schemas.microsoft.com/office/powerpoint/2010/main">
    <mc:Choice Requires="p14">
      <p:transition spd="slow" p14:dur="2000" advTm="52912"/>
    </mc:Choice>
    <mc:Fallback xmlns="">
      <p:transition spd="slow" advTm="5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702-691B-4498-BB5C-01DCCDA22AF1}"/>
              </a:ext>
            </a:extLst>
          </p:cNvPr>
          <p:cNvSpPr>
            <a:spLocks noGrp="1"/>
          </p:cNvSpPr>
          <p:nvPr>
            <p:ph type="title"/>
          </p:nvPr>
        </p:nvSpPr>
        <p:spPr/>
        <p:txBody>
          <a:bodyPr>
            <a:normAutofit fontScale="90000"/>
          </a:bodyPr>
          <a:lstStyle/>
          <a:p>
            <a:r>
              <a:rPr lang="en-US" dirty="0"/>
              <a:t>Example - Products using other functionality or specifications</a:t>
            </a:r>
          </a:p>
        </p:txBody>
      </p:sp>
      <p:sp>
        <p:nvSpPr>
          <p:cNvPr id="5" name="Rectangle: Rounded Corners 4">
            <a:extLst>
              <a:ext uri="{FF2B5EF4-FFF2-40B4-BE49-F238E27FC236}">
                <a16:creationId xmlns:a16="http://schemas.microsoft.com/office/drawing/2014/main" id="{B77111CC-1ACD-4B8D-835C-10482598E931}"/>
              </a:ext>
            </a:extLst>
          </p:cNvPr>
          <p:cNvSpPr/>
          <p:nvPr/>
        </p:nvSpPr>
        <p:spPr>
          <a:xfrm>
            <a:off x="1195755" y="3508549"/>
            <a:ext cx="2200589" cy="12258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Authentication Protocol 1.1</a:t>
            </a:r>
          </a:p>
        </p:txBody>
      </p:sp>
      <p:sp>
        <p:nvSpPr>
          <p:cNvPr id="8" name="Rectangle: Rounded Corners 7">
            <a:extLst>
              <a:ext uri="{FF2B5EF4-FFF2-40B4-BE49-F238E27FC236}">
                <a16:creationId xmlns:a16="http://schemas.microsoft.com/office/drawing/2014/main" id="{7A409D33-597F-45DC-9D10-711F76DF4B6D}"/>
              </a:ext>
            </a:extLst>
          </p:cNvPr>
          <p:cNvSpPr/>
          <p:nvPr/>
        </p:nvSpPr>
        <p:spPr>
          <a:xfrm>
            <a:off x="8795656" y="2381869"/>
            <a:ext cx="2200589" cy="122589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A</a:t>
            </a:r>
          </a:p>
        </p:txBody>
      </p:sp>
      <p:sp>
        <p:nvSpPr>
          <p:cNvPr id="9" name="Rectangle: Rounded Corners 8">
            <a:extLst>
              <a:ext uri="{FF2B5EF4-FFF2-40B4-BE49-F238E27FC236}">
                <a16:creationId xmlns:a16="http://schemas.microsoft.com/office/drawing/2014/main" id="{10154E14-6A6A-4D2D-AB60-102A0E6E3713}"/>
              </a:ext>
            </a:extLst>
          </p:cNvPr>
          <p:cNvSpPr/>
          <p:nvPr/>
        </p:nvSpPr>
        <p:spPr>
          <a:xfrm>
            <a:off x="8795656" y="4315142"/>
            <a:ext cx="2200589" cy="122589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B</a:t>
            </a:r>
          </a:p>
        </p:txBody>
      </p:sp>
      <p:sp>
        <p:nvSpPr>
          <p:cNvPr id="11" name="Rectangle 10">
            <a:extLst>
              <a:ext uri="{FF2B5EF4-FFF2-40B4-BE49-F238E27FC236}">
                <a16:creationId xmlns:a16="http://schemas.microsoft.com/office/drawing/2014/main" id="{2A55CBAE-8DAB-4E2C-9498-36017B220555}"/>
              </a:ext>
            </a:extLst>
          </p:cNvPr>
          <p:cNvSpPr/>
          <p:nvPr/>
        </p:nvSpPr>
        <p:spPr>
          <a:xfrm>
            <a:off x="4582974" y="191920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SHA-512 - Optional</a:t>
            </a:r>
          </a:p>
        </p:txBody>
      </p:sp>
      <p:sp>
        <p:nvSpPr>
          <p:cNvPr id="12" name="Rectangle 11">
            <a:extLst>
              <a:ext uri="{FF2B5EF4-FFF2-40B4-BE49-F238E27FC236}">
                <a16:creationId xmlns:a16="http://schemas.microsoft.com/office/drawing/2014/main" id="{3B836325-65F1-4B6C-93A0-8DEC76355999}"/>
              </a:ext>
            </a:extLst>
          </p:cNvPr>
          <p:cNvSpPr/>
          <p:nvPr/>
        </p:nvSpPr>
        <p:spPr>
          <a:xfrm>
            <a:off x="4582974" y="299481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SHA-256- Optional</a:t>
            </a:r>
          </a:p>
        </p:txBody>
      </p:sp>
      <p:sp>
        <p:nvSpPr>
          <p:cNvPr id="13" name="Rectangle 12">
            <a:extLst>
              <a:ext uri="{FF2B5EF4-FFF2-40B4-BE49-F238E27FC236}">
                <a16:creationId xmlns:a16="http://schemas.microsoft.com/office/drawing/2014/main" id="{2FCDDC27-3801-476E-886A-91B2D360BFD1}"/>
              </a:ext>
            </a:extLst>
          </p:cNvPr>
          <p:cNvSpPr/>
          <p:nvPr/>
        </p:nvSpPr>
        <p:spPr>
          <a:xfrm>
            <a:off x="4582974" y="4178867"/>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SHA-1 - Required</a:t>
            </a:r>
          </a:p>
        </p:txBody>
      </p:sp>
      <p:sp>
        <p:nvSpPr>
          <p:cNvPr id="14" name="Rectangle 13">
            <a:extLst>
              <a:ext uri="{FF2B5EF4-FFF2-40B4-BE49-F238E27FC236}">
                <a16:creationId xmlns:a16="http://schemas.microsoft.com/office/drawing/2014/main" id="{51BC5FDB-D187-44FF-A09E-CF7C20DE1AF0}"/>
              </a:ext>
            </a:extLst>
          </p:cNvPr>
          <p:cNvSpPr/>
          <p:nvPr/>
        </p:nvSpPr>
        <p:spPr>
          <a:xfrm>
            <a:off x="4582974" y="5300505"/>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MD5 - Optional</a:t>
            </a:r>
          </a:p>
        </p:txBody>
      </p:sp>
      <p:cxnSp>
        <p:nvCxnSpPr>
          <p:cNvPr id="16" name="Straight Arrow Connector 15">
            <a:extLst>
              <a:ext uri="{FF2B5EF4-FFF2-40B4-BE49-F238E27FC236}">
                <a16:creationId xmlns:a16="http://schemas.microsoft.com/office/drawing/2014/main" id="{40A718AE-536B-44BB-8DB0-77694A64FD22}"/>
              </a:ext>
            </a:extLst>
          </p:cNvPr>
          <p:cNvCxnSpPr>
            <a:cxnSpLocks/>
            <a:stCxn id="5" idx="3"/>
            <a:endCxn id="11" idx="1"/>
          </p:cNvCxnSpPr>
          <p:nvPr/>
        </p:nvCxnSpPr>
        <p:spPr>
          <a:xfrm flipV="1">
            <a:off x="3396344" y="2353390"/>
            <a:ext cx="1186630" cy="1768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88508BC-459A-4025-BDFB-6C4789527C91}"/>
              </a:ext>
            </a:extLst>
          </p:cNvPr>
          <p:cNvCxnSpPr>
            <a:cxnSpLocks/>
            <a:stCxn id="5" idx="3"/>
            <a:endCxn id="12" idx="1"/>
          </p:cNvCxnSpPr>
          <p:nvPr/>
        </p:nvCxnSpPr>
        <p:spPr>
          <a:xfrm flipV="1">
            <a:off x="3396344" y="3429000"/>
            <a:ext cx="1186630" cy="69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2E9684-1201-47F9-BD42-039E63FA3682}"/>
              </a:ext>
            </a:extLst>
          </p:cNvPr>
          <p:cNvCxnSpPr>
            <a:cxnSpLocks/>
            <a:stCxn id="5" idx="3"/>
            <a:endCxn id="13" idx="1"/>
          </p:cNvCxnSpPr>
          <p:nvPr/>
        </p:nvCxnSpPr>
        <p:spPr>
          <a:xfrm>
            <a:off x="3396344" y="4121499"/>
            <a:ext cx="1186630" cy="491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F46AFA-3593-47DC-8DB0-B77FEA14300D}"/>
              </a:ext>
            </a:extLst>
          </p:cNvPr>
          <p:cNvCxnSpPr>
            <a:cxnSpLocks/>
            <a:stCxn id="5" idx="3"/>
            <a:endCxn id="14" idx="1"/>
          </p:cNvCxnSpPr>
          <p:nvPr/>
        </p:nvCxnSpPr>
        <p:spPr>
          <a:xfrm>
            <a:off x="3396344" y="4121499"/>
            <a:ext cx="1186630" cy="1613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7F9AA5-2A15-4C79-8436-70825B1B148A}"/>
              </a:ext>
            </a:extLst>
          </p:cNvPr>
          <p:cNvSpPr txBox="1"/>
          <p:nvPr/>
        </p:nvSpPr>
        <p:spPr>
          <a:xfrm>
            <a:off x="3730892" y="1243246"/>
            <a:ext cx="921021" cy="369332"/>
          </a:xfrm>
          <a:prstGeom prst="rect">
            <a:avLst/>
          </a:prstGeom>
          <a:noFill/>
        </p:spPr>
        <p:txBody>
          <a:bodyPr wrap="none" rtlCol="0">
            <a:spAutoFit/>
          </a:bodyPr>
          <a:lstStyle/>
          <a:p>
            <a:r>
              <a:rPr lang="en-US" dirty="0"/>
              <a:t>Options</a:t>
            </a:r>
          </a:p>
        </p:txBody>
      </p:sp>
      <p:sp>
        <p:nvSpPr>
          <p:cNvPr id="33" name="TextBox 32">
            <a:extLst>
              <a:ext uri="{FF2B5EF4-FFF2-40B4-BE49-F238E27FC236}">
                <a16:creationId xmlns:a16="http://schemas.microsoft.com/office/drawing/2014/main" id="{29CD5CDB-6947-4F6C-A403-F54A07FC27E4}"/>
              </a:ext>
            </a:extLst>
          </p:cNvPr>
          <p:cNvSpPr txBox="1"/>
          <p:nvPr/>
        </p:nvSpPr>
        <p:spPr>
          <a:xfrm>
            <a:off x="7164374" y="1243246"/>
            <a:ext cx="907621" cy="369332"/>
          </a:xfrm>
          <a:prstGeom prst="rect">
            <a:avLst/>
          </a:prstGeom>
          <a:noFill/>
        </p:spPr>
        <p:txBody>
          <a:bodyPr wrap="none" rtlCol="0">
            <a:spAutoFit/>
          </a:bodyPr>
          <a:lstStyle/>
          <a:p>
            <a:r>
              <a:rPr lang="en-US" dirty="0"/>
              <a:t>Choices</a:t>
            </a:r>
          </a:p>
        </p:txBody>
      </p:sp>
      <p:cxnSp>
        <p:nvCxnSpPr>
          <p:cNvPr id="28" name="Straight Arrow Connector 27">
            <a:extLst>
              <a:ext uri="{FF2B5EF4-FFF2-40B4-BE49-F238E27FC236}">
                <a16:creationId xmlns:a16="http://schemas.microsoft.com/office/drawing/2014/main" id="{E21F3F7A-DDE0-49B5-8B3B-4F152D2CE86E}"/>
              </a:ext>
            </a:extLst>
          </p:cNvPr>
          <p:cNvCxnSpPr>
            <a:stCxn id="8" idx="1"/>
            <a:endCxn id="11" idx="3"/>
          </p:cNvCxnSpPr>
          <p:nvPr/>
        </p:nvCxnSpPr>
        <p:spPr>
          <a:xfrm flipH="1" flipV="1">
            <a:off x="6722917" y="2353390"/>
            <a:ext cx="2072739" cy="641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258A408-9DD5-427F-8DD1-4D690E504693}"/>
              </a:ext>
            </a:extLst>
          </p:cNvPr>
          <p:cNvCxnSpPr>
            <a:stCxn id="8" idx="1"/>
            <a:endCxn id="13" idx="3"/>
          </p:cNvCxnSpPr>
          <p:nvPr/>
        </p:nvCxnSpPr>
        <p:spPr>
          <a:xfrm flipH="1">
            <a:off x="6722917" y="2994819"/>
            <a:ext cx="2072739" cy="16182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5FACC5B-A61F-4C23-9476-8BDF43908DD2}"/>
              </a:ext>
            </a:extLst>
          </p:cNvPr>
          <p:cNvCxnSpPr>
            <a:stCxn id="9" idx="1"/>
            <a:endCxn id="14" idx="3"/>
          </p:cNvCxnSpPr>
          <p:nvPr/>
        </p:nvCxnSpPr>
        <p:spPr>
          <a:xfrm flipH="1">
            <a:off x="6722917" y="4928092"/>
            <a:ext cx="2072739" cy="80659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9603F0-7E97-4335-AAD4-114CE8EDE4CF}"/>
              </a:ext>
            </a:extLst>
          </p:cNvPr>
          <p:cNvCxnSpPr>
            <a:stCxn id="9" idx="1"/>
            <a:endCxn id="13" idx="3"/>
          </p:cNvCxnSpPr>
          <p:nvPr/>
        </p:nvCxnSpPr>
        <p:spPr>
          <a:xfrm flipH="1" flipV="1">
            <a:off x="6722917" y="4613048"/>
            <a:ext cx="2072739" cy="3150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B7085E-F311-4968-8BDC-EE792BB02BCB}"/>
              </a:ext>
            </a:extLst>
          </p:cNvPr>
          <p:cNvCxnSpPr>
            <a:stCxn id="9" idx="1"/>
            <a:endCxn id="12" idx="3"/>
          </p:cNvCxnSpPr>
          <p:nvPr/>
        </p:nvCxnSpPr>
        <p:spPr>
          <a:xfrm flipH="1" flipV="1">
            <a:off x="6722917" y="3429000"/>
            <a:ext cx="2072739" cy="14990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30F6E322-1629-4D4E-8162-6B9E9D9CFC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3" name="Slide Number Placeholder 3">
            <a:extLst>
              <a:ext uri="{FF2B5EF4-FFF2-40B4-BE49-F238E27FC236}">
                <a16:creationId xmlns:a16="http://schemas.microsoft.com/office/drawing/2014/main" id="{B888FE4B-FD27-492C-B5BB-3FBBFAD7FD3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6822649"/>
      </p:ext>
    </p:extLst>
  </p:cSld>
  <p:clrMapOvr>
    <a:masterClrMapping/>
  </p:clrMapOvr>
  <mc:AlternateContent xmlns:mc="http://schemas.openxmlformats.org/markup-compatibility/2006" xmlns:p14="http://schemas.microsoft.com/office/powerpoint/2010/main">
    <mc:Choice Requires="p14">
      <p:transition spd="slow" p14:dur="2000" advTm="22667"/>
    </mc:Choice>
    <mc:Fallback xmlns="">
      <p:transition spd="slow" advTm="2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702-691B-4498-BB5C-01DCCDA22AF1}"/>
              </a:ext>
            </a:extLst>
          </p:cNvPr>
          <p:cNvSpPr>
            <a:spLocks noGrp="1"/>
          </p:cNvSpPr>
          <p:nvPr>
            <p:ph type="title"/>
          </p:nvPr>
        </p:nvSpPr>
        <p:spPr/>
        <p:txBody>
          <a:bodyPr/>
          <a:lstStyle/>
          <a:p>
            <a:r>
              <a:rPr lang="en-US" dirty="0"/>
              <a:t>Unsafe Choice</a:t>
            </a:r>
          </a:p>
        </p:txBody>
      </p:sp>
      <p:sp>
        <p:nvSpPr>
          <p:cNvPr id="5" name="Rectangle: Rounded Corners 4">
            <a:extLst>
              <a:ext uri="{FF2B5EF4-FFF2-40B4-BE49-F238E27FC236}">
                <a16:creationId xmlns:a16="http://schemas.microsoft.com/office/drawing/2014/main" id="{B77111CC-1ACD-4B8D-835C-10482598E931}"/>
              </a:ext>
            </a:extLst>
          </p:cNvPr>
          <p:cNvSpPr/>
          <p:nvPr/>
        </p:nvSpPr>
        <p:spPr>
          <a:xfrm>
            <a:off x="1195755" y="3508549"/>
            <a:ext cx="2200589" cy="12258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Authentication Protocol 1.1</a:t>
            </a:r>
          </a:p>
        </p:txBody>
      </p:sp>
      <p:sp>
        <p:nvSpPr>
          <p:cNvPr id="8" name="Rectangle: Rounded Corners 7">
            <a:extLst>
              <a:ext uri="{FF2B5EF4-FFF2-40B4-BE49-F238E27FC236}">
                <a16:creationId xmlns:a16="http://schemas.microsoft.com/office/drawing/2014/main" id="{7A409D33-597F-45DC-9D10-711F76DF4B6D}"/>
              </a:ext>
            </a:extLst>
          </p:cNvPr>
          <p:cNvSpPr/>
          <p:nvPr/>
        </p:nvSpPr>
        <p:spPr>
          <a:xfrm>
            <a:off x="8795656" y="2381869"/>
            <a:ext cx="2200589" cy="122589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A</a:t>
            </a:r>
          </a:p>
        </p:txBody>
      </p:sp>
      <p:sp>
        <p:nvSpPr>
          <p:cNvPr id="9" name="Rectangle: Rounded Corners 8">
            <a:extLst>
              <a:ext uri="{FF2B5EF4-FFF2-40B4-BE49-F238E27FC236}">
                <a16:creationId xmlns:a16="http://schemas.microsoft.com/office/drawing/2014/main" id="{10154E14-6A6A-4D2D-AB60-102A0E6E3713}"/>
              </a:ext>
            </a:extLst>
          </p:cNvPr>
          <p:cNvSpPr/>
          <p:nvPr/>
        </p:nvSpPr>
        <p:spPr>
          <a:xfrm>
            <a:off x="8795656" y="4315142"/>
            <a:ext cx="2200589" cy="1225899"/>
          </a:xfrm>
          <a:prstGeom prst="roundRect">
            <a:avLst/>
          </a:prstGeom>
          <a:solidFill>
            <a:schemeClr val="accent2"/>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B</a:t>
            </a:r>
          </a:p>
        </p:txBody>
      </p:sp>
      <p:sp>
        <p:nvSpPr>
          <p:cNvPr id="11" name="Rectangle 10">
            <a:extLst>
              <a:ext uri="{FF2B5EF4-FFF2-40B4-BE49-F238E27FC236}">
                <a16:creationId xmlns:a16="http://schemas.microsoft.com/office/drawing/2014/main" id="{2A55CBAE-8DAB-4E2C-9498-36017B220555}"/>
              </a:ext>
            </a:extLst>
          </p:cNvPr>
          <p:cNvSpPr/>
          <p:nvPr/>
        </p:nvSpPr>
        <p:spPr>
          <a:xfrm>
            <a:off x="4582974" y="191920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SHA-512 - Optional</a:t>
            </a:r>
          </a:p>
        </p:txBody>
      </p:sp>
      <p:sp>
        <p:nvSpPr>
          <p:cNvPr id="12" name="Rectangle 11">
            <a:extLst>
              <a:ext uri="{FF2B5EF4-FFF2-40B4-BE49-F238E27FC236}">
                <a16:creationId xmlns:a16="http://schemas.microsoft.com/office/drawing/2014/main" id="{3B836325-65F1-4B6C-93A0-8DEC76355999}"/>
              </a:ext>
            </a:extLst>
          </p:cNvPr>
          <p:cNvSpPr/>
          <p:nvPr/>
        </p:nvSpPr>
        <p:spPr>
          <a:xfrm>
            <a:off x="4582974" y="299481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SHA-256- Optional</a:t>
            </a:r>
          </a:p>
        </p:txBody>
      </p:sp>
      <p:sp>
        <p:nvSpPr>
          <p:cNvPr id="13" name="Rectangle 12">
            <a:extLst>
              <a:ext uri="{FF2B5EF4-FFF2-40B4-BE49-F238E27FC236}">
                <a16:creationId xmlns:a16="http://schemas.microsoft.com/office/drawing/2014/main" id="{2FCDDC27-3801-476E-886A-91B2D360BFD1}"/>
              </a:ext>
            </a:extLst>
          </p:cNvPr>
          <p:cNvSpPr/>
          <p:nvPr/>
        </p:nvSpPr>
        <p:spPr>
          <a:xfrm>
            <a:off x="4582974" y="4178867"/>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SHA-1 - Required</a:t>
            </a:r>
          </a:p>
        </p:txBody>
      </p:sp>
      <p:sp>
        <p:nvSpPr>
          <p:cNvPr id="14" name="Rectangle 13">
            <a:extLst>
              <a:ext uri="{FF2B5EF4-FFF2-40B4-BE49-F238E27FC236}">
                <a16:creationId xmlns:a16="http://schemas.microsoft.com/office/drawing/2014/main" id="{51BC5FDB-D187-44FF-A09E-CF7C20DE1AF0}"/>
              </a:ext>
            </a:extLst>
          </p:cNvPr>
          <p:cNvSpPr/>
          <p:nvPr/>
        </p:nvSpPr>
        <p:spPr>
          <a:xfrm>
            <a:off x="4582974" y="5300505"/>
            <a:ext cx="2139943" cy="868362"/>
          </a:xfrm>
          <a:prstGeom prst="rect">
            <a:avLst/>
          </a:prstGeom>
          <a:solidFill>
            <a:schemeClr val="accent5"/>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MD5 - Optional</a:t>
            </a:r>
          </a:p>
        </p:txBody>
      </p:sp>
      <p:cxnSp>
        <p:nvCxnSpPr>
          <p:cNvPr id="16" name="Straight Arrow Connector 15">
            <a:extLst>
              <a:ext uri="{FF2B5EF4-FFF2-40B4-BE49-F238E27FC236}">
                <a16:creationId xmlns:a16="http://schemas.microsoft.com/office/drawing/2014/main" id="{40A718AE-536B-44BB-8DB0-77694A64FD22}"/>
              </a:ext>
            </a:extLst>
          </p:cNvPr>
          <p:cNvCxnSpPr>
            <a:cxnSpLocks/>
            <a:stCxn id="5" idx="3"/>
            <a:endCxn id="11" idx="1"/>
          </p:cNvCxnSpPr>
          <p:nvPr/>
        </p:nvCxnSpPr>
        <p:spPr>
          <a:xfrm flipV="1">
            <a:off x="3396344" y="2353390"/>
            <a:ext cx="1186630" cy="1768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88508BC-459A-4025-BDFB-6C4789527C91}"/>
              </a:ext>
            </a:extLst>
          </p:cNvPr>
          <p:cNvCxnSpPr>
            <a:cxnSpLocks/>
            <a:stCxn id="5" idx="3"/>
            <a:endCxn id="12" idx="1"/>
          </p:cNvCxnSpPr>
          <p:nvPr/>
        </p:nvCxnSpPr>
        <p:spPr>
          <a:xfrm flipV="1">
            <a:off x="3396344" y="3429000"/>
            <a:ext cx="1186630" cy="69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2E9684-1201-47F9-BD42-039E63FA3682}"/>
              </a:ext>
            </a:extLst>
          </p:cNvPr>
          <p:cNvCxnSpPr>
            <a:cxnSpLocks/>
            <a:stCxn id="5" idx="3"/>
            <a:endCxn id="13" idx="1"/>
          </p:cNvCxnSpPr>
          <p:nvPr/>
        </p:nvCxnSpPr>
        <p:spPr>
          <a:xfrm>
            <a:off x="3396344" y="4121499"/>
            <a:ext cx="1186630" cy="491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F46AFA-3593-47DC-8DB0-B77FEA14300D}"/>
              </a:ext>
            </a:extLst>
          </p:cNvPr>
          <p:cNvCxnSpPr>
            <a:cxnSpLocks/>
            <a:stCxn id="5" idx="3"/>
            <a:endCxn id="14" idx="1"/>
          </p:cNvCxnSpPr>
          <p:nvPr/>
        </p:nvCxnSpPr>
        <p:spPr>
          <a:xfrm>
            <a:off x="3396344" y="4121499"/>
            <a:ext cx="1186630" cy="1613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7F9AA5-2A15-4C79-8436-70825B1B148A}"/>
              </a:ext>
            </a:extLst>
          </p:cNvPr>
          <p:cNvSpPr txBox="1"/>
          <p:nvPr/>
        </p:nvSpPr>
        <p:spPr>
          <a:xfrm>
            <a:off x="3730892" y="1243246"/>
            <a:ext cx="921021" cy="369332"/>
          </a:xfrm>
          <a:prstGeom prst="rect">
            <a:avLst/>
          </a:prstGeom>
          <a:noFill/>
        </p:spPr>
        <p:txBody>
          <a:bodyPr wrap="none" rtlCol="0">
            <a:spAutoFit/>
          </a:bodyPr>
          <a:lstStyle/>
          <a:p>
            <a:r>
              <a:rPr lang="en-US" dirty="0"/>
              <a:t>Options</a:t>
            </a:r>
          </a:p>
        </p:txBody>
      </p:sp>
      <p:sp>
        <p:nvSpPr>
          <p:cNvPr id="33" name="TextBox 32">
            <a:extLst>
              <a:ext uri="{FF2B5EF4-FFF2-40B4-BE49-F238E27FC236}">
                <a16:creationId xmlns:a16="http://schemas.microsoft.com/office/drawing/2014/main" id="{29CD5CDB-6947-4F6C-A403-F54A07FC27E4}"/>
              </a:ext>
            </a:extLst>
          </p:cNvPr>
          <p:cNvSpPr txBox="1"/>
          <p:nvPr/>
        </p:nvSpPr>
        <p:spPr>
          <a:xfrm>
            <a:off x="7164374" y="1243246"/>
            <a:ext cx="907621" cy="369332"/>
          </a:xfrm>
          <a:prstGeom prst="rect">
            <a:avLst/>
          </a:prstGeom>
          <a:noFill/>
        </p:spPr>
        <p:txBody>
          <a:bodyPr wrap="none" rtlCol="0">
            <a:spAutoFit/>
          </a:bodyPr>
          <a:lstStyle/>
          <a:p>
            <a:r>
              <a:rPr lang="en-US" dirty="0"/>
              <a:t>Choices</a:t>
            </a:r>
          </a:p>
        </p:txBody>
      </p:sp>
      <p:cxnSp>
        <p:nvCxnSpPr>
          <p:cNvPr id="28" name="Straight Arrow Connector 27">
            <a:extLst>
              <a:ext uri="{FF2B5EF4-FFF2-40B4-BE49-F238E27FC236}">
                <a16:creationId xmlns:a16="http://schemas.microsoft.com/office/drawing/2014/main" id="{E21F3F7A-DDE0-49B5-8B3B-4F152D2CE86E}"/>
              </a:ext>
            </a:extLst>
          </p:cNvPr>
          <p:cNvCxnSpPr>
            <a:stCxn id="8" idx="1"/>
            <a:endCxn id="11" idx="3"/>
          </p:cNvCxnSpPr>
          <p:nvPr/>
        </p:nvCxnSpPr>
        <p:spPr>
          <a:xfrm flipH="1" flipV="1">
            <a:off x="6722917" y="2353390"/>
            <a:ext cx="2072739" cy="641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258A408-9DD5-427F-8DD1-4D690E504693}"/>
              </a:ext>
            </a:extLst>
          </p:cNvPr>
          <p:cNvCxnSpPr>
            <a:stCxn id="8" idx="1"/>
            <a:endCxn id="13" idx="3"/>
          </p:cNvCxnSpPr>
          <p:nvPr/>
        </p:nvCxnSpPr>
        <p:spPr>
          <a:xfrm flipH="1">
            <a:off x="6722917" y="2994819"/>
            <a:ext cx="2072739" cy="16182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5FACC5B-A61F-4C23-9476-8BDF43908DD2}"/>
              </a:ext>
            </a:extLst>
          </p:cNvPr>
          <p:cNvCxnSpPr>
            <a:stCxn id="9" idx="1"/>
            <a:endCxn id="14" idx="3"/>
          </p:cNvCxnSpPr>
          <p:nvPr/>
        </p:nvCxnSpPr>
        <p:spPr>
          <a:xfrm flipH="1">
            <a:off x="6722917" y="4928092"/>
            <a:ext cx="2072739" cy="80659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9603F0-7E97-4335-AAD4-114CE8EDE4CF}"/>
              </a:ext>
            </a:extLst>
          </p:cNvPr>
          <p:cNvCxnSpPr>
            <a:stCxn id="9" idx="1"/>
            <a:endCxn id="13" idx="3"/>
          </p:cNvCxnSpPr>
          <p:nvPr/>
        </p:nvCxnSpPr>
        <p:spPr>
          <a:xfrm flipH="1" flipV="1">
            <a:off x="6722917" y="4613048"/>
            <a:ext cx="2072739" cy="3150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B7085E-F311-4968-8BDC-EE792BB02BCB}"/>
              </a:ext>
            </a:extLst>
          </p:cNvPr>
          <p:cNvCxnSpPr>
            <a:stCxn id="9" idx="1"/>
            <a:endCxn id="12" idx="3"/>
          </p:cNvCxnSpPr>
          <p:nvPr/>
        </p:nvCxnSpPr>
        <p:spPr>
          <a:xfrm flipH="1" flipV="1">
            <a:off x="6722917" y="3429000"/>
            <a:ext cx="2072739" cy="14990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778512E7-8DB4-43B4-9A2A-9A26BCA32F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3" name="Slide Number Placeholder 3">
            <a:extLst>
              <a:ext uri="{FF2B5EF4-FFF2-40B4-BE49-F238E27FC236}">
                <a16:creationId xmlns:a16="http://schemas.microsoft.com/office/drawing/2014/main" id="{854A95EF-89EF-416C-B7FE-79ADEF7D5D2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233488706"/>
      </p:ext>
    </p:extLst>
  </p:cSld>
  <p:clrMapOvr>
    <a:masterClrMapping/>
  </p:clrMapOvr>
  <mc:AlternateContent xmlns:mc="http://schemas.openxmlformats.org/markup-compatibility/2006" xmlns:p14="http://schemas.microsoft.com/office/powerpoint/2010/main">
    <mc:Choice Requires="p14">
      <p:transition spd="slow" p14:dur="2000" advTm="27855"/>
    </mc:Choice>
    <mc:Fallback xmlns="">
      <p:transition spd="slow" advTm="2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702-691B-4498-BB5C-01DCCDA22AF1}"/>
              </a:ext>
            </a:extLst>
          </p:cNvPr>
          <p:cNvSpPr>
            <a:spLocks noGrp="1"/>
          </p:cNvSpPr>
          <p:nvPr>
            <p:ph type="title"/>
          </p:nvPr>
        </p:nvSpPr>
        <p:spPr/>
        <p:txBody>
          <a:bodyPr/>
          <a:lstStyle/>
          <a:p>
            <a:r>
              <a:rPr lang="en-US" dirty="0"/>
              <a:t>Required to be vulnerable</a:t>
            </a:r>
          </a:p>
        </p:txBody>
      </p:sp>
      <p:sp>
        <p:nvSpPr>
          <p:cNvPr id="5" name="Rectangle: Rounded Corners 4">
            <a:extLst>
              <a:ext uri="{FF2B5EF4-FFF2-40B4-BE49-F238E27FC236}">
                <a16:creationId xmlns:a16="http://schemas.microsoft.com/office/drawing/2014/main" id="{B77111CC-1ACD-4B8D-835C-10482598E931}"/>
              </a:ext>
            </a:extLst>
          </p:cNvPr>
          <p:cNvSpPr/>
          <p:nvPr/>
        </p:nvSpPr>
        <p:spPr>
          <a:xfrm>
            <a:off x="1195755" y="3508549"/>
            <a:ext cx="2200589" cy="1225899"/>
          </a:xfrm>
          <a:prstGeom prst="roundRect">
            <a:avLst/>
          </a:prstGeom>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Authentication Protocol 1.1</a:t>
            </a:r>
          </a:p>
        </p:txBody>
      </p:sp>
      <p:sp>
        <p:nvSpPr>
          <p:cNvPr id="8" name="Rectangle: Rounded Corners 7">
            <a:extLst>
              <a:ext uri="{FF2B5EF4-FFF2-40B4-BE49-F238E27FC236}">
                <a16:creationId xmlns:a16="http://schemas.microsoft.com/office/drawing/2014/main" id="{7A409D33-597F-45DC-9D10-711F76DF4B6D}"/>
              </a:ext>
            </a:extLst>
          </p:cNvPr>
          <p:cNvSpPr/>
          <p:nvPr/>
        </p:nvSpPr>
        <p:spPr>
          <a:xfrm>
            <a:off x="8795656" y="2381869"/>
            <a:ext cx="2200589" cy="1225899"/>
          </a:xfrm>
          <a:prstGeom prst="roundRect">
            <a:avLst/>
          </a:prstGeom>
          <a:solidFill>
            <a:srgbClr val="7030A0"/>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A</a:t>
            </a:r>
          </a:p>
        </p:txBody>
      </p:sp>
      <p:sp>
        <p:nvSpPr>
          <p:cNvPr id="9" name="Rectangle: Rounded Corners 8">
            <a:extLst>
              <a:ext uri="{FF2B5EF4-FFF2-40B4-BE49-F238E27FC236}">
                <a16:creationId xmlns:a16="http://schemas.microsoft.com/office/drawing/2014/main" id="{10154E14-6A6A-4D2D-AB60-102A0E6E3713}"/>
              </a:ext>
            </a:extLst>
          </p:cNvPr>
          <p:cNvSpPr/>
          <p:nvPr/>
        </p:nvSpPr>
        <p:spPr>
          <a:xfrm>
            <a:off x="8795656" y="4315142"/>
            <a:ext cx="2200589" cy="1225899"/>
          </a:xfrm>
          <a:prstGeom prst="roundRect">
            <a:avLst/>
          </a:prstGeom>
          <a:solidFill>
            <a:schemeClr val="accent2"/>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B</a:t>
            </a:r>
          </a:p>
        </p:txBody>
      </p:sp>
      <p:sp>
        <p:nvSpPr>
          <p:cNvPr id="11" name="Rectangle 10">
            <a:extLst>
              <a:ext uri="{FF2B5EF4-FFF2-40B4-BE49-F238E27FC236}">
                <a16:creationId xmlns:a16="http://schemas.microsoft.com/office/drawing/2014/main" id="{2A55CBAE-8DAB-4E2C-9498-36017B220555}"/>
              </a:ext>
            </a:extLst>
          </p:cNvPr>
          <p:cNvSpPr/>
          <p:nvPr/>
        </p:nvSpPr>
        <p:spPr>
          <a:xfrm>
            <a:off x="4582974" y="191920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SHA-512 - Optional</a:t>
            </a:r>
          </a:p>
        </p:txBody>
      </p:sp>
      <p:sp>
        <p:nvSpPr>
          <p:cNvPr id="12" name="Rectangle 11">
            <a:extLst>
              <a:ext uri="{FF2B5EF4-FFF2-40B4-BE49-F238E27FC236}">
                <a16:creationId xmlns:a16="http://schemas.microsoft.com/office/drawing/2014/main" id="{3B836325-65F1-4B6C-93A0-8DEC76355999}"/>
              </a:ext>
            </a:extLst>
          </p:cNvPr>
          <p:cNvSpPr/>
          <p:nvPr/>
        </p:nvSpPr>
        <p:spPr>
          <a:xfrm>
            <a:off x="4582974" y="299481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SHA-256- Optional</a:t>
            </a:r>
          </a:p>
        </p:txBody>
      </p:sp>
      <p:sp>
        <p:nvSpPr>
          <p:cNvPr id="13" name="Rectangle 12">
            <a:extLst>
              <a:ext uri="{FF2B5EF4-FFF2-40B4-BE49-F238E27FC236}">
                <a16:creationId xmlns:a16="http://schemas.microsoft.com/office/drawing/2014/main" id="{2FCDDC27-3801-476E-886A-91B2D360BFD1}"/>
              </a:ext>
            </a:extLst>
          </p:cNvPr>
          <p:cNvSpPr/>
          <p:nvPr/>
        </p:nvSpPr>
        <p:spPr>
          <a:xfrm>
            <a:off x="4582974" y="4178867"/>
            <a:ext cx="2139943" cy="8683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SHA-1 - Required</a:t>
            </a:r>
          </a:p>
        </p:txBody>
      </p:sp>
      <p:sp>
        <p:nvSpPr>
          <p:cNvPr id="14" name="Rectangle 13">
            <a:extLst>
              <a:ext uri="{FF2B5EF4-FFF2-40B4-BE49-F238E27FC236}">
                <a16:creationId xmlns:a16="http://schemas.microsoft.com/office/drawing/2014/main" id="{51BC5FDB-D187-44FF-A09E-CF7C20DE1AF0}"/>
              </a:ext>
            </a:extLst>
          </p:cNvPr>
          <p:cNvSpPr/>
          <p:nvPr/>
        </p:nvSpPr>
        <p:spPr>
          <a:xfrm>
            <a:off x="4582974" y="5300505"/>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MD5 - Optional</a:t>
            </a:r>
          </a:p>
        </p:txBody>
      </p:sp>
      <p:cxnSp>
        <p:nvCxnSpPr>
          <p:cNvPr id="16" name="Straight Arrow Connector 15">
            <a:extLst>
              <a:ext uri="{FF2B5EF4-FFF2-40B4-BE49-F238E27FC236}">
                <a16:creationId xmlns:a16="http://schemas.microsoft.com/office/drawing/2014/main" id="{40A718AE-536B-44BB-8DB0-77694A64FD22}"/>
              </a:ext>
            </a:extLst>
          </p:cNvPr>
          <p:cNvCxnSpPr>
            <a:cxnSpLocks/>
            <a:stCxn id="5" idx="3"/>
            <a:endCxn id="11" idx="1"/>
          </p:cNvCxnSpPr>
          <p:nvPr/>
        </p:nvCxnSpPr>
        <p:spPr>
          <a:xfrm flipV="1">
            <a:off x="3396344" y="2353390"/>
            <a:ext cx="1186630" cy="1768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88508BC-459A-4025-BDFB-6C4789527C91}"/>
              </a:ext>
            </a:extLst>
          </p:cNvPr>
          <p:cNvCxnSpPr>
            <a:cxnSpLocks/>
            <a:stCxn id="5" idx="3"/>
            <a:endCxn id="12" idx="1"/>
          </p:cNvCxnSpPr>
          <p:nvPr/>
        </p:nvCxnSpPr>
        <p:spPr>
          <a:xfrm flipV="1">
            <a:off x="3396344" y="3429000"/>
            <a:ext cx="1186630" cy="69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2E9684-1201-47F9-BD42-039E63FA3682}"/>
              </a:ext>
            </a:extLst>
          </p:cNvPr>
          <p:cNvCxnSpPr>
            <a:cxnSpLocks/>
            <a:stCxn id="5" idx="3"/>
            <a:endCxn id="13" idx="1"/>
          </p:cNvCxnSpPr>
          <p:nvPr/>
        </p:nvCxnSpPr>
        <p:spPr>
          <a:xfrm>
            <a:off x="3396344" y="4121499"/>
            <a:ext cx="1186630" cy="491549"/>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F46AFA-3593-47DC-8DB0-B77FEA14300D}"/>
              </a:ext>
            </a:extLst>
          </p:cNvPr>
          <p:cNvCxnSpPr>
            <a:cxnSpLocks/>
            <a:stCxn id="5" idx="3"/>
            <a:endCxn id="14" idx="1"/>
          </p:cNvCxnSpPr>
          <p:nvPr/>
        </p:nvCxnSpPr>
        <p:spPr>
          <a:xfrm>
            <a:off x="3396344" y="4121499"/>
            <a:ext cx="1186630" cy="1613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7F9AA5-2A15-4C79-8436-70825B1B148A}"/>
              </a:ext>
            </a:extLst>
          </p:cNvPr>
          <p:cNvSpPr txBox="1"/>
          <p:nvPr/>
        </p:nvSpPr>
        <p:spPr>
          <a:xfrm>
            <a:off x="3730892" y="1243246"/>
            <a:ext cx="921021" cy="369332"/>
          </a:xfrm>
          <a:prstGeom prst="rect">
            <a:avLst/>
          </a:prstGeom>
          <a:noFill/>
        </p:spPr>
        <p:txBody>
          <a:bodyPr wrap="none" rtlCol="0">
            <a:spAutoFit/>
          </a:bodyPr>
          <a:lstStyle/>
          <a:p>
            <a:r>
              <a:rPr lang="en-US" dirty="0"/>
              <a:t>Options</a:t>
            </a:r>
          </a:p>
        </p:txBody>
      </p:sp>
      <p:sp>
        <p:nvSpPr>
          <p:cNvPr id="33" name="TextBox 32">
            <a:extLst>
              <a:ext uri="{FF2B5EF4-FFF2-40B4-BE49-F238E27FC236}">
                <a16:creationId xmlns:a16="http://schemas.microsoft.com/office/drawing/2014/main" id="{29CD5CDB-6947-4F6C-A403-F54A07FC27E4}"/>
              </a:ext>
            </a:extLst>
          </p:cNvPr>
          <p:cNvSpPr txBox="1"/>
          <p:nvPr/>
        </p:nvSpPr>
        <p:spPr>
          <a:xfrm>
            <a:off x="7164374" y="1243246"/>
            <a:ext cx="907621" cy="369332"/>
          </a:xfrm>
          <a:prstGeom prst="rect">
            <a:avLst/>
          </a:prstGeom>
          <a:noFill/>
        </p:spPr>
        <p:txBody>
          <a:bodyPr wrap="none" rtlCol="0">
            <a:spAutoFit/>
          </a:bodyPr>
          <a:lstStyle/>
          <a:p>
            <a:r>
              <a:rPr lang="en-US" dirty="0"/>
              <a:t>Choices</a:t>
            </a:r>
          </a:p>
        </p:txBody>
      </p:sp>
      <p:cxnSp>
        <p:nvCxnSpPr>
          <p:cNvPr id="28" name="Straight Arrow Connector 27">
            <a:extLst>
              <a:ext uri="{FF2B5EF4-FFF2-40B4-BE49-F238E27FC236}">
                <a16:creationId xmlns:a16="http://schemas.microsoft.com/office/drawing/2014/main" id="{E21F3F7A-DDE0-49B5-8B3B-4F152D2CE86E}"/>
              </a:ext>
            </a:extLst>
          </p:cNvPr>
          <p:cNvCxnSpPr>
            <a:stCxn id="8" idx="1"/>
            <a:endCxn id="11" idx="3"/>
          </p:cNvCxnSpPr>
          <p:nvPr/>
        </p:nvCxnSpPr>
        <p:spPr>
          <a:xfrm flipH="1" flipV="1">
            <a:off x="6722917" y="2353390"/>
            <a:ext cx="2072739" cy="641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258A408-9DD5-427F-8DD1-4D690E504693}"/>
              </a:ext>
            </a:extLst>
          </p:cNvPr>
          <p:cNvCxnSpPr>
            <a:stCxn id="8" idx="1"/>
            <a:endCxn id="13" idx="3"/>
          </p:cNvCxnSpPr>
          <p:nvPr/>
        </p:nvCxnSpPr>
        <p:spPr>
          <a:xfrm flipH="1">
            <a:off x="6722917" y="2994819"/>
            <a:ext cx="2072739" cy="1618229"/>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5FACC5B-A61F-4C23-9476-8BDF43908DD2}"/>
              </a:ext>
            </a:extLst>
          </p:cNvPr>
          <p:cNvCxnSpPr>
            <a:stCxn id="9" idx="1"/>
            <a:endCxn id="14" idx="3"/>
          </p:cNvCxnSpPr>
          <p:nvPr/>
        </p:nvCxnSpPr>
        <p:spPr>
          <a:xfrm flipH="1">
            <a:off x="6722917" y="4928092"/>
            <a:ext cx="2072739" cy="80659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9603F0-7E97-4335-AAD4-114CE8EDE4CF}"/>
              </a:ext>
            </a:extLst>
          </p:cNvPr>
          <p:cNvCxnSpPr>
            <a:stCxn id="9" idx="1"/>
            <a:endCxn id="13" idx="3"/>
          </p:cNvCxnSpPr>
          <p:nvPr/>
        </p:nvCxnSpPr>
        <p:spPr>
          <a:xfrm flipH="1" flipV="1">
            <a:off x="6722917" y="4613048"/>
            <a:ext cx="2072739" cy="315044"/>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B7085E-F311-4968-8BDC-EE792BB02BCB}"/>
              </a:ext>
            </a:extLst>
          </p:cNvPr>
          <p:cNvCxnSpPr>
            <a:stCxn id="9" idx="1"/>
            <a:endCxn id="12" idx="3"/>
          </p:cNvCxnSpPr>
          <p:nvPr/>
        </p:nvCxnSpPr>
        <p:spPr>
          <a:xfrm flipH="1" flipV="1">
            <a:off x="6722917" y="3429000"/>
            <a:ext cx="2072739" cy="14990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3CF97CF-E559-4D28-B57D-0764342256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3" name="Slide Number Placeholder 3">
            <a:extLst>
              <a:ext uri="{FF2B5EF4-FFF2-40B4-BE49-F238E27FC236}">
                <a16:creationId xmlns:a16="http://schemas.microsoft.com/office/drawing/2014/main" id="{A4D36270-75EE-42F3-B3EA-F5112183552F}"/>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39</a:t>
            </a:fld>
            <a:r>
              <a:rPr lang="en-US" sz="1400" dirty="0"/>
              <a:t> </a:t>
            </a:r>
            <a:r>
              <a:rPr lang="en-US" sz="1400" dirty="0">
                <a:solidFill>
                  <a:srgbClr val="C1CD23"/>
                </a:solidFill>
              </a:rPr>
              <a:t>|</a:t>
            </a:r>
          </a:p>
        </p:txBody>
      </p:sp>
    </p:spTree>
    <p:extLst>
      <p:ext uri="{BB962C8B-B14F-4D97-AF65-F5344CB8AC3E}">
        <p14:creationId xmlns:p14="http://schemas.microsoft.com/office/powerpoint/2010/main" val="1904996322"/>
      </p:ext>
    </p:extLst>
  </p:cSld>
  <p:clrMapOvr>
    <a:masterClrMapping/>
  </p:clrMapOvr>
  <mc:AlternateContent xmlns:mc="http://schemas.openxmlformats.org/markup-compatibility/2006" xmlns:p14="http://schemas.microsoft.com/office/powerpoint/2010/main">
    <mc:Choice Requires="p14">
      <p:transition spd="slow" p14:dur="2000" advTm="19466"/>
    </mc:Choice>
    <mc:Fallback xmlns="">
      <p:transition spd="slow" advTm="1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3F6E1A-2390-49BC-B940-91BC3EE1AFA9}"/>
              </a:ext>
            </a:extLst>
          </p:cNvPr>
          <p:cNvSpPr>
            <a:spLocks noGrp="1"/>
          </p:cNvSpPr>
          <p:nvPr>
            <p:ph idx="1"/>
          </p:nvPr>
        </p:nvSpPr>
        <p:spPr/>
        <p:txBody>
          <a:bodyPr/>
          <a:lstStyle/>
          <a:p>
            <a:pPr marL="0" indent="0">
              <a:buNone/>
            </a:pPr>
            <a:endParaRPr lang="en-US" dirty="0"/>
          </a:p>
          <a:p>
            <a:pPr marL="0" indent="0">
              <a:buNone/>
            </a:pPr>
            <a:r>
              <a:rPr lang="en-US" dirty="0"/>
              <a:t>In general, a vulnerability is defined as a weakness in the computational logic (e.g., code) found in software and hardware components that, when exploited, results in a negative impact to confidentiality, integrity, OR availability. Mitigation of the vulnerabilities in this context typically involves coding changes but could also include specification changes, or even specification deprecations (e.g., removal of affected protocols or functionality in their entirety).</a:t>
            </a:r>
          </a:p>
        </p:txBody>
      </p:sp>
      <p:sp>
        <p:nvSpPr>
          <p:cNvPr id="2" name="Title 1">
            <a:extLst>
              <a:ext uri="{FF2B5EF4-FFF2-40B4-BE49-F238E27FC236}">
                <a16:creationId xmlns:a16="http://schemas.microsoft.com/office/drawing/2014/main" id="{6B0C8DE7-6787-4319-B194-D0773377EBCB}"/>
              </a:ext>
            </a:extLst>
          </p:cNvPr>
          <p:cNvSpPr>
            <a:spLocks noGrp="1"/>
          </p:cNvSpPr>
          <p:nvPr>
            <p:ph type="title"/>
          </p:nvPr>
        </p:nvSpPr>
        <p:spPr/>
        <p:txBody>
          <a:bodyPr/>
          <a:lstStyle/>
          <a:p>
            <a:r>
              <a:rPr lang="en-US" dirty="0"/>
              <a:t>The CVE Program’s Definition of a Vulnerability</a:t>
            </a:r>
          </a:p>
        </p:txBody>
      </p:sp>
      <p:pic>
        <p:nvPicPr>
          <p:cNvPr id="6" name="Picture 5">
            <a:extLst>
              <a:ext uri="{FF2B5EF4-FFF2-40B4-BE49-F238E27FC236}">
                <a16:creationId xmlns:a16="http://schemas.microsoft.com/office/drawing/2014/main" id="{867B4F70-1967-42CC-B118-389F713A567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968450" y="691662"/>
            <a:ext cx="5295481" cy="5295481"/>
          </a:xfrm>
          <a:prstGeom prst="rect">
            <a:avLst/>
          </a:prstGeom>
        </p:spPr>
      </p:pic>
      <p:pic>
        <p:nvPicPr>
          <p:cNvPr id="7" name="Audio 6">
            <a:hlinkClick r:id="" action="ppaction://media"/>
            <a:extLst>
              <a:ext uri="{FF2B5EF4-FFF2-40B4-BE49-F238E27FC236}">
                <a16:creationId xmlns:a16="http://schemas.microsoft.com/office/drawing/2014/main" id="{8206FE38-0D31-49B3-9A40-F3DAFD7473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D77498C2-A6D0-44CB-BA8C-DE147B14B8D2}"/>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a:t>
            </a:fld>
            <a:r>
              <a:rPr lang="en-US" sz="1400" dirty="0"/>
              <a:t> </a:t>
            </a:r>
            <a:r>
              <a:rPr lang="en-US" sz="1400" dirty="0">
                <a:solidFill>
                  <a:srgbClr val="C1CD23"/>
                </a:solidFill>
              </a:rPr>
              <a:t>|</a:t>
            </a:r>
          </a:p>
        </p:txBody>
      </p:sp>
    </p:spTree>
    <p:custDataLst>
      <p:tags r:id="rId1"/>
    </p:custDataLst>
    <p:extLst>
      <p:ext uri="{BB962C8B-B14F-4D97-AF65-F5344CB8AC3E}">
        <p14:creationId xmlns:p14="http://schemas.microsoft.com/office/powerpoint/2010/main" val="2061802836"/>
      </p:ext>
    </p:extLst>
  </p:cSld>
  <p:clrMapOvr>
    <a:masterClrMapping/>
  </p:clrMapOvr>
  <mc:AlternateContent xmlns:mc="http://schemas.openxmlformats.org/markup-compatibility/2006" xmlns:p14="http://schemas.microsoft.com/office/powerpoint/2010/main">
    <mc:Choice Requires="p14">
      <p:transition spd="slow" p14:dur="2000" advTm="10106"/>
    </mc:Choice>
    <mc:Fallback xmlns="">
      <p:transition spd="slow" advTm="1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7.3 In Scope of Authority</a:t>
            </a:r>
          </a:p>
        </p:txBody>
      </p:sp>
      <p:pic>
        <p:nvPicPr>
          <p:cNvPr id="3" name="Audio 2">
            <a:hlinkClick r:id="" action="ppaction://media"/>
            <a:extLst>
              <a:ext uri="{FF2B5EF4-FFF2-40B4-BE49-F238E27FC236}">
                <a16:creationId xmlns:a16="http://schemas.microsoft.com/office/drawing/2014/main" id="{0807FF40-A18D-4F35-9C9B-7EE105AF71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80CB52A3-E190-4E18-8A25-34348C73DC3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40</a:t>
            </a:fld>
            <a:r>
              <a:rPr lang="en-US" sz="1400" dirty="0"/>
              <a:t> </a:t>
            </a:r>
            <a:r>
              <a:rPr lang="en-US" sz="1400" dirty="0">
                <a:solidFill>
                  <a:srgbClr val="C1CD23"/>
                </a:solidFill>
              </a:rPr>
              <a:t>|</a:t>
            </a:r>
          </a:p>
        </p:txBody>
      </p:sp>
    </p:spTree>
    <p:extLst>
      <p:ext uri="{BB962C8B-B14F-4D97-AF65-F5344CB8AC3E}">
        <p14:creationId xmlns:p14="http://schemas.microsoft.com/office/powerpoint/2010/main" val="1766636551"/>
      </p:ext>
    </p:extLst>
  </p:cSld>
  <p:clrMapOvr>
    <a:masterClrMapping/>
  </p:clrMapOvr>
  <mc:AlternateContent xmlns:mc="http://schemas.openxmlformats.org/markup-compatibility/2006" xmlns:p14="http://schemas.microsoft.com/office/powerpoint/2010/main">
    <mc:Choice Requires="p14">
      <p:transition spd="slow" p14:dur="2000" advTm="10111"/>
    </mc:Choice>
    <mc:Fallback xmlns="">
      <p:transition spd="slow" advTm="1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C0FAF17-74DC-43EE-B9EA-A914804E55D9}"/>
              </a:ext>
            </a:extLst>
          </p:cNvPr>
          <p:cNvSpPr/>
          <p:nvPr/>
        </p:nvSpPr>
        <p:spPr>
          <a:xfrm>
            <a:off x="616448" y="1572768"/>
            <a:ext cx="10216711" cy="4587240"/>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166D0-C4D3-4836-A961-8553B5240C49}"/>
              </a:ext>
            </a:extLst>
          </p:cNvPr>
          <p:cNvSpPr>
            <a:spLocks noGrp="1"/>
          </p:cNvSpPr>
          <p:nvPr>
            <p:ph type="title"/>
          </p:nvPr>
        </p:nvSpPr>
        <p:spPr/>
        <p:txBody>
          <a:bodyPr/>
          <a:lstStyle/>
          <a:p>
            <a:r>
              <a:rPr lang="en-US" dirty="0"/>
              <a:t>CNA Scopes</a:t>
            </a:r>
          </a:p>
        </p:txBody>
      </p:sp>
      <p:sp>
        <p:nvSpPr>
          <p:cNvPr id="5" name="Oval 4">
            <a:extLst>
              <a:ext uri="{FF2B5EF4-FFF2-40B4-BE49-F238E27FC236}">
                <a16:creationId xmlns:a16="http://schemas.microsoft.com/office/drawing/2014/main" id="{0CE84967-049B-45EE-B86F-27072C266A7C}"/>
              </a:ext>
            </a:extLst>
          </p:cNvPr>
          <p:cNvSpPr/>
          <p:nvPr/>
        </p:nvSpPr>
        <p:spPr>
          <a:xfrm>
            <a:off x="1106424" y="1913065"/>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8" name="Oval 7">
            <a:extLst>
              <a:ext uri="{FF2B5EF4-FFF2-40B4-BE49-F238E27FC236}">
                <a16:creationId xmlns:a16="http://schemas.microsoft.com/office/drawing/2014/main" id="{A8BF9F9D-2482-45E9-91A7-5215AF92F51B}"/>
              </a:ext>
            </a:extLst>
          </p:cNvPr>
          <p:cNvSpPr/>
          <p:nvPr/>
        </p:nvSpPr>
        <p:spPr>
          <a:xfrm>
            <a:off x="5330952" y="1642872"/>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Source Project</a:t>
            </a:r>
          </a:p>
        </p:txBody>
      </p:sp>
      <p:sp>
        <p:nvSpPr>
          <p:cNvPr id="9" name="Oval 8">
            <a:extLst>
              <a:ext uri="{FF2B5EF4-FFF2-40B4-BE49-F238E27FC236}">
                <a16:creationId xmlns:a16="http://schemas.microsoft.com/office/drawing/2014/main" id="{981CDA8D-0CFE-4EBE-9915-846C874A8B5B}"/>
              </a:ext>
            </a:extLst>
          </p:cNvPr>
          <p:cNvSpPr/>
          <p:nvPr/>
        </p:nvSpPr>
        <p:spPr>
          <a:xfrm>
            <a:off x="6547104" y="4366260"/>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10" name="Oval 9">
            <a:extLst>
              <a:ext uri="{FF2B5EF4-FFF2-40B4-BE49-F238E27FC236}">
                <a16:creationId xmlns:a16="http://schemas.microsoft.com/office/drawing/2014/main" id="{68DCA379-8388-41DD-A22E-215F95CC6184}"/>
              </a:ext>
            </a:extLst>
          </p:cNvPr>
          <p:cNvSpPr/>
          <p:nvPr/>
        </p:nvSpPr>
        <p:spPr>
          <a:xfrm>
            <a:off x="7543800" y="1642872"/>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Organization</a:t>
            </a:r>
          </a:p>
        </p:txBody>
      </p:sp>
      <p:sp>
        <p:nvSpPr>
          <p:cNvPr id="11" name="Oval 10">
            <a:extLst>
              <a:ext uri="{FF2B5EF4-FFF2-40B4-BE49-F238E27FC236}">
                <a16:creationId xmlns:a16="http://schemas.microsoft.com/office/drawing/2014/main" id="{365D2275-0284-473E-A426-4754B182161B}"/>
              </a:ext>
            </a:extLst>
          </p:cNvPr>
          <p:cNvSpPr/>
          <p:nvPr/>
        </p:nvSpPr>
        <p:spPr>
          <a:xfrm>
            <a:off x="1764792" y="2959608"/>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Coordination Center</a:t>
            </a:r>
          </a:p>
        </p:txBody>
      </p:sp>
      <p:sp>
        <p:nvSpPr>
          <p:cNvPr id="13" name="TextBox 12">
            <a:extLst>
              <a:ext uri="{FF2B5EF4-FFF2-40B4-BE49-F238E27FC236}">
                <a16:creationId xmlns:a16="http://schemas.microsoft.com/office/drawing/2014/main" id="{AC4D830A-508D-4E62-9957-30D3CD423C07}"/>
              </a:ext>
            </a:extLst>
          </p:cNvPr>
          <p:cNvSpPr txBox="1"/>
          <p:nvPr/>
        </p:nvSpPr>
        <p:spPr>
          <a:xfrm>
            <a:off x="1283208" y="1203436"/>
            <a:ext cx="2792431"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Root / CNA of Last Resort</a:t>
            </a:r>
          </a:p>
        </p:txBody>
      </p:sp>
      <p:pic>
        <p:nvPicPr>
          <p:cNvPr id="6" name="Audio 5">
            <a:hlinkClick r:id="" action="ppaction://media"/>
            <a:extLst>
              <a:ext uri="{FF2B5EF4-FFF2-40B4-BE49-F238E27FC236}">
                <a16:creationId xmlns:a16="http://schemas.microsoft.com/office/drawing/2014/main" id="{F89E0732-2158-4B61-AEB9-99B902C2D6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4" name="Slide Number Placeholder 3">
            <a:extLst>
              <a:ext uri="{FF2B5EF4-FFF2-40B4-BE49-F238E27FC236}">
                <a16:creationId xmlns:a16="http://schemas.microsoft.com/office/drawing/2014/main" id="{0C131E41-D804-4BF8-9F6C-FF3909A998EF}"/>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41</a:t>
            </a:fld>
            <a:r>
              <a:rPr lang="en-US" sz="1400" dirty="0"/>
              <a:t> </a:t>
            </a:r>
            <a:r>
              <a:rPr lang="en-US" sz="1400" dirty="0">
                <a:solidFill>
                  <a:srgbClr val="C1CD23"/>
                </a:solidFill>
              </a:rPr>
              <a:t>|</a:t>
            </a:r>
          </a:p>
        </p:txBody>
      </p:sp>
    </p:spTree>
    <p:extLst>
      <p:ext uri="{BB962C8B-B14F-4D97-AF65-F5344CB8AC3E}">
        <p14:creationId xmlns:p14="http://schemas.microsoft.com/office/powerpoint/2010/main" val="2685621422"/>
      </p:ext>
    </p:extLst>
  </p:cSld>
  <p:clrMapOvr>
    <a:masterClrMapping/>
  </p:clrMapOvr>
  <mc:AlternateContent xmlns:mc="http://schemas.openxmlformats.org/markup-compatibility/2006" xmlns:p14="http://schemas.microsoft.com/office/powerpoint/2010/main">
    <mc:Choice Requires="p14">
      <p:transition spd="slow" p14:dur="2000" advTm="44385"/>
    </mc:Choice>
    <mc:Fallback xmlns="">
      <p:transition spd="slow" advTm="4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2" grpId="0" animBg="1"/>
      <p:bldP spid="5" grpId="0" animBg="1"/>
      <p:bldP spid="8" grpId="0" animBg="1"/>
      <p:bldP spid="9" grpId="0" animBg="1"/>
      <p:bldP spid="10" grpId="0" animBg="1"/>
      <p:bldP spid="11"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A5C8-2220-48E4-B891-3D6BFBB6C3B7}"/>
              </a:ext>
            </a:extLst>
          </p:cNvPr>
          <p:cNvSpPr>
            <a:spLocks noGrp="1"/>
          </p:cNvSpPr>
          <p:nvPr>
            <p:ph type="title"/>
          </p:nvPr>
        </p:nvSpPr>
        <p:spPr/>
        <p:txBody>
          <a:bodyPr/>
          <a:lstStyle/>
          <a:p>
            <a:r>
              <a:rPr lang="en-US" dirty="0"/>
              <a:t>Scope Hierarchy</a:t>
            </a:r>
          </a:p>
        </p:txBody>
      </p:sp>
      <p:sp>
        <p:nvSpPr>
          <p:cNvPr id="10" name="Rectangle: Rounded Corners 9">
            <a:extLst>
              <a:ext uri="{FF2B5EF4-FFF2-40B4-BE49-F238E27FC236}">
                <a16:creationId xmlns:a16="http://schemas.microsoft.com/office/drawing/2014/main" id="{8CA04ADA-BAEB-4B5B-B59F-6F0E4017858F}"/>
              </a:ext>
            </a:extLst>
          </p:cNvPr>
          <p:cNvSpPr/>
          <p:nvPr/>
        </p:nvSpPr>
        <p:spPr>
          <a:xfrm>
            <a:off x="619760" y="1263447"/>
            <a:ext cx="10373362" cy="1600200"/>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A966714F-E5B6-4FEE-BB8A-D0845D3A8A0B}"/>
              </a:ext>
            </a:extLst>
          </p:cNvPr>
          <p:cNvSpPr/>
          <p:nvPr/>
        </p:nvSpPr>
        <p:spPr>
          <a:xfrm>
            <a:off x="619760" y="2863647"/>
            <a:ext cx="10373362" cy="1600200"/>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C7557F-CAD3-483B-ADA0-DDFD4714A961}"/>
              </a:ext>
            </a:extLst>
          </p:cNvPr>
          <p:cNvSpPr/>
          <p:nvPr/>
        </p:nvSpPr>
        <p:spPr>
          <a:xfrm>
            <a:off x="619760" y="4463847"/>
            <a:ext cx="10373362" cy="1600200"/>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BA27EB-A79F-4269-8A39-2908673A62D7}"/>
              </a:ext>
            </a:extLst>
          </p:cNvPr>
          <p:cNvSpPr txBox="1"/>
          <p:nvPr/>
        </p:nvSpPr>
        <p:spPr>
          <a:xfrm>
            <a:off x="690880" y="1740381"/>
            <a:ext cx="872355" cy="646331"/>
          </a:xfrm>
          <a:prstGeom prst="rect">
            <a:avLst/>
          </a:prstGeom>
          <a:noFill/>
        </p:spPr>
        <p:txBody>
          <a:bodyPr wrap="none" rtlCol="0">
            <a:spAutoFit/>
          </a:bodyPr>
          <a:lstStyle/>
          <a:p>
            <a:r>
              <a:rPr lang="en-US" dirty="0"/>
              <a:t>First</a:t>
            </a:r>
          </a:p>
          <a:p>
            <a:r>
              <a:rPr lang="en-US" dirty="0"/>
              <a:t>Priority</a:t>
            </a:r>
          </a:p>
        </p:txBody>
      </p:sp>
      <p:sp>
        <p:nvSpPr>
          <p:cNvPr id="17" name="TextBox 16">
            <a:extLst>
              <a:ext uri="{FF2B5EF4-FFF2-40B4-BE49-F238E27FC236}">
                <a16:creationId xmlns:a16="http://schemas.microsoft.com/office/drawing/2014/main" id="{8D2159EC-6787-4FD6-ABDC-4746B087B199}"/>
              </a:ext>
            </a:extLst>
          </p:cNvPr>
          <p:cNvSpPr txBox="1"/>
          <p:nvPr/>
        </p:nvSpPr>
        <p:spPr>
          <a:xfrm>
            <a:off x="812801" y="3340581"/>
            <a:ext cx="872355" cy="646331"/>
          </a:xfrm>
          <a:prstGeom prst="rect">
            <a:avLst/>
          </a:prstGeom>
          <a:noFill/>
        </p:spPr>
        <p:txBody>
          <a:bodyPr wrap="none" rtlCol="0">
            <a:spAutoFit/>
          </a:bodyPr>
          <a:lstStyle/>
          <a:p>
            <a:r>
              <a:rPr lang="en-US" dirty="0"/>
              <a:t>Second</a:t>
            </a:r>
          </a:p>
          <a:p>
            <a:r>
              <a:rPr lang="en-US" dirty="0"/>
              <a:t>Priority</a:t>
            </a:r>
          </a:p>
        </p:txBody>
      </p:sp>
      <p:sp>
        <p:nvSpPr>
          <p:cNvPr id="18" name="TextBox 17">
            <a:extLst>
              <a:ext uri="{FF2B5EF4-FFF2-40B4-BE49-F238E27FC236}">
                <a16:creationId xmlns:a16="http://schemas.microsoft.com/office/drawing/2014/main" id="{75F34F50-0A9C-45CF-8FDD-C7BCFEFD24EC}"/>
              </a:ext>
            </a:extLst>
          </p:cNvPr>
          <p:cNvSpPr txBox="1"/>
          <p:nvPr/>
        </p:nvSpPr>
        <p:spPr>
          <a:xfrm>
            <a:off x="812801" y="4802282"/>
            <a:ext cx="872355" cy="923330"/>
          </a:xfrm>
          <a:prstGeom prst="rect">
            <a:avLst/>
          </a:prstGeom>
          <a:noFill/>
        </p:spPr>
        <p:txBody>
          <a:bodyPr wrap="none" rtlCol="0">
            <a:spAutoFit/>
          </a:bodyPr>
          <a:lstStyle/>
          <a:p>
            <a:r>
              <a:rPr lang="en-US" dirty="0"/>
              <a:t>Third –</a:t>
            </a:r>
          </a:p>
          <a:p>
            <a:r>
              <a:rPr lang="en-US" dirty="0"/>
              <a:t>Nth</a:t>
            </a:r>
          </a:p>
          <a:p>
            <a:r>
              <a:rPr lang="en-US" dirty="0"/>
              <a:t>Priority</a:t>
            </a:r>
          </a:p>
        </p:txBody>
      </p:sp>
      <p:sp>
        <p:nvSpPr>
          <p:cNvPr id="19" name="Rectangle: Rounded Corners 18">
            <a:extLst>
              <a:ext uri="{FF2B5EF4-FFF2-40B4-BE49-F238E27FC236}">
                <a16:creationId xmlns:a16="http://schemas.microsoft.com/office/drawing/2014/main" id="{DA0C6795-0CBB-4337-A099-BC455BDA1B15}"/>
              </a:ext>
            </a:extLst>
          </p:cNvPr>
          <p:cNvSpPr/>
          <p:nvPr/>
        </p:nvSpPr>
        <p:spPr>
          <a:xfrm>
            <a:off x="2590800" y="1615440"/>
            <a:ext cx="27838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Vendors</a:t>
            </a:r>
          </a:p>
        </p:txBody>
      </p:sp>
      <p:sp>
        <p:nvSpPr>
          <p:cNvPr id="20" name="Rectangle: Rounded Corners 19">
            <a:extLst>
              <a:ext uri="{FF2B5EF4-FFF2-40B4-BE49-F238E27FC236}">
                <a16:creationId xmlns:a16="http://schemas.microsoft.com/office/drawing/2014/main" id="{08738E36-1A20-4620-B23A-8F41E5A5CD94}"/>
              </a:ext>
            </a:extLst>
          </p:cNvPr>
          <p:cNvSpPr/>
          <p:nvPr/>
        </p:nvSpPr>
        <p:spPr>
          <a:xfrm>
            <a:off x="6817362" y="1615440"/>
            <a:ext cx="27838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Open-Source Projects</a:t>
            </a:r>
          </a:p>
        </p:txBody>
      </p:sp>
      <p:sp>
        <p:nvSpPr>
          <p:cNvPr id="21" name="Rectangle: Rounded Corners 20">
            <a:extLst>
              <a:ext uri="{FF2B5EF4-FFF2-40B4-BE49-F238E27FC236}">
                <a16:creationId xmlns:a16="http://schemas.microsoft.com/office/drawing/2014/main" id="{C3B5BE35-1A20-4092-9938-08DCAE4D99D5}"/>
              </a:ext>
            </a:extLst>
          </p:cNvPr>
          <p:cNvSpPr/>
          <p:nvPr/>
        </p:nvSpPr>
        <p:spPr>
          <a:xfrm>
            <a:off x="1931593" y="3155746"/>
            <a:ext cx="23774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Coordination Centers</a:t>
            </a:r>
          </a:p>
        </p:txBody>
      </p:sp>
      <p:sp>
        <p:nvSpPr>
          <p:cNvPr id="22" name="Rectangle: Rounded Corners 21">
            <a:extLst>
              <a:ext uri="{FF2B5EF4-FFF2-40B4-BE49-F238E27FC236}">
                <a16:creationId xmlns:a16="http://schemas.microsoft.com/office/drawing/2014/main" id="{D73BAB44-77B7-4D83-81CC-5AF48FB678CD}"/>
              </a:ext>
            </a:extLst>
          </p:cNvPr>
          <p:cNvSpPr/>
          <p:nvPr/>
        </p:nvSpPr>
        <p:spPr>
          <a:xfrm>
            <a:off x="4845031" y="3190449"/>
            <a:ext cx="23774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 Bounties</a:t>
            </a:r>
          </a:p>
        </p:txBody>
      </p:sp>
      <p:sp>
        <p:nvSpPr>
          <p:cNvPr id="23" name="Rectangle: Rounded Corners 22">
            <a:extLst>
              <a:ext uri="{FF2B5EF4-FFF2-40B4-BE49-F238E27FC236}">
                <a16:creationId xmlns:a16="http://schemas.microsoft.com/office/drawing/2014/main" id="{46D6984C-3B32-43BB-A91F-3D91A7E5CA10}"/>
              </a:ext>
            </a:extLst>
          </p:cNvPr>
          <p:cNvSpPr/>
          <p:nvPr/>
        </p:nvSpPr>
        <p:spPr>
          <a:xfrm>
            <a:off x="7758469" y="3159253"/>
            <a:ext cx="27838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Organizations</a:t>
            </a:r>
          </a:p>
        </p:txBody>
      </p:sp>
      <p:sp>
        <p:nvSpPr>
          <p:cNvPr id="24" name="Rectangle: Rounded Corners 23">
            <a:extLst>
              <a:ext uri="{FF2B5EF4-FFF2-40B4-BE49-F238E27FC236}">
                <a16:creationId xmlns:a16="http://schemas.microsoft.com/office/drawing/2014/main" id="{2BA995FD-B2BF-439A-9AFE-14B43B6486AC}"/>
              </a:ext>
            </a:extLst>
          </p:cNvPr>
          <p:cNvSpPr/>
          <p:nvPr/>
        </p:nvSpPr>
        <p:spPr>
          <a:xfrm>
            <a:off x="3576320" y="4790649"/>
            <a:ext cx="643128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Roots / CNAs of Last Resort</a:t>
            </a:r>
          </a:p>
        </p:txBody>
      </p:sp>
      <p:pic>
        <p:nvPicPr>
          <p:cNvPr id="5" name="Audio 4">
            <a:hlinkClick r:id="" action="ppaction://media"/>
            <a:extLst>
              <a:ext uri="{FF2B5EF4-FFF2-40B4-BE49-F238E27FC236}">
                <a16:creationId xmlns:a16="http://schemas.microsoft.com/office/drawing/2014/main" id="{85590291-7E2D-460B-8416-CB2F8C0EB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5" name="Slide Number Placeholder 3">
            <a:extLst>
              <a:ext uri="{FF2B5EF4-FFF2-40B4-BE49-F238E27FC236}">
                <a16:creationId xmlns:a16="http://schemas.microsoft.com/office/drawing/2014/main" id="{3DCBBB12-6A81-4BFE-8BC7-EFEE39E8D6B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42</a:t>
            </a:fld>
            <a:r>
              <a:rPr lang="en-US" sz="1400" dirty="0"/>
              <a:t> </a:t>
            </a:r>
            <a:r>
              <a:rPr lang="en-US" sz="1400" dirty="0">
                <a:solidFill>
                  <a:srgbClr val="C1CD23"/>
                </a:solidFill>
              </a:rPr>
              <a:t>|</a:t>
            </a:r>
          </a:p>
        </p:txBody>
      </p:sp>
    </p:spTree>
    <p:extLst>
      <p:ext uri="{BB962C8B-B14F-4D97-AF65-F5344CB8AC3E}">
        <p14:creationId xmlns:p14="http://schemas.microsoft.com/office/powerpoint/2010/main" val="4027734599"/>
      </p:ext>
    </p:extLst>
  </p:cSld>
  <p:clrMapOvr>
    <a:masterClrMapping/>
  </p:clrMapOvr>
  <mc:AlternateContent xmlns:mc="http://schemas.openxmlformats.org/markup-compatibility/2006" xmlns:p14="http://schemas.microsoft.com/office/powerpoint/2010/main">
    <mc:Choice Requires="p14">
      <p:transition spd="slow" p14:dur="2000" advTm="30656"/>
    </mc:Choice>
    <mc:Fallback xmlns="">
      <p:transition spd="slow" advTm="3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E3C1F3-ED1E-447A-9C48-02308A3A252F}"/>
              </a:ext>
            </a:extLst>
          </p:cNvPr>
          <p:cNvSpPr>
            <a:spLocks noGrp="1"/>
          </p:cNvSpPr>
          <p:nvPr>
            <p:ph type="ctrTitle" sz="quarter"/>
          </p:nvPr>
        </p:nvSpPr>
        <p:spPr/>
        <p:txBody>
          <a:bodyPr/>
          <a:lstStyle/>
          <a:p>
            <a:r>
              <a:rPr lang="en-US" dirty="0"/>
              <a:t>Overlapping Scopes:</a:t>
            </a:r>
            <a:br>
              <a:rPr lang="en-US" dirty="0"/>
            </a:br>
            <a:r>
              <a:rPr lang="en-US" dirty="0"/>
              <a:t>Vendors and Open Source</a:t>
            </a:r>
          </a:p>
        </p:txBody>
      </p:sp>
      <p:pic>
        <p:nvPicPr>
          <p:cNvPr id="2" name="Audio 1">
            <a:hlinkClick r:id="" action="ppaction://media"/>
            <a:extLst>
              <a:ext uri="{FF2B5EF4-FFF2-40B4-BE49-F238E27FC236}">
                <a16:creationId xmlns:a16="http://schemas.microsoft.com/office/drawing/2014/main" id="{C4B9C3CA-9544-451C-A378-8AC56CB4F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3C857537-6E1B-41E0-ABF1-93EB48BEA021}"/>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43</a:t>
            </a:fld>
            <a:r>
              <a:rPr lang="en-US" sz="1400" dirty="0"/>
              <a:t> </a:t>
            </a:r>
            <a:r>
              <a:rPr lang="en-US" sz="1400" dirty="0">
                <a:solidFill>
                  <a:srgbClr val="C1CD23"/>
                </a:solidFill>
              </a:rPr>
              <a:t>|</a:t>
            </a:r>
          </a:p>
        </p:txBody>
      </p:sp>
    </p:spTree>
    <p:extLst>
      <p:ext uri="{BB962C8B-B14F-4D97-AF65-F5344CB8AC3E}">
        <p14:creationId xmlns:p14="http://schemas.microsoft.com/office/powerpoint/2010/main" val="486159722"/>
      </p:ext>
    </p:extLst>
  </p:cSld>
  <p:clrMapOvr>
    <a:masterClrMapping/>
  </p:clrMapOvr>
  <mc:AlternateContent xmlns:mc="http://schemas.openxmlformats.org/markup-compatibility/2006" xmlns:p14="http://schemas.microsoft.com/office/powerpoint/2010/main">
    <mc:Choice Requires="p14">
      <p:transition spd="slow" p14:dur="2000" advTm="12894"/>
    </mc:Choice>
    <mc:Fallback xmlns="">
      <p:transition spd="slow" advTm="12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A10B19-E6F9-4BDA-B55F-B7FB1564FB0D}"/>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Upstream is a CNA</a:t>
            </a:r>
          </a:p>
          <a:p>
            <a:pPr marL="686216" lvl="1" indent="-304046" defTabSz="1216185">
              <a:spcBef>
                <a:spcPts val="0"/>
              </a:spcBef>
              <a:spcAft>
                <a:spcPts val="798"/>
              </a:spcAft>
              <a:buClr>
                <a:schemeClr val="tx2"/>
              </a:buClr>
              <a:buChar char="–"/>
            </a:pPr>
            <a:r>
              <a:rPr lang="en-US" dirty="0"/>
              <a:t>Upstream gets priority</a:t>
            </a:r>
          </a:p>
          <a:p>
            <a:pPr marL="686216" lvl="1" indent="-304046" defTabSz="1216185">
              <a:spcBef>
                <a:spcPts val="0"/>
              </a:spcBef>
              <a:spcAft>
                <a:spcPts val="798"/>
              </a:spcAft>
              <a:buClr>
                <a:schemeClr val="tx2"/>
              </a:buClr>
              <a:buChar char="–"/>
            </a:pPr>
            <a:r>
              <a:rPr lang="en-US" dirty="0"/>
              <a:t>Escalate to Root if upstream disputes</a:t>
            </a:r>
          </a:p>
          <a:p>
            <a:pPr marL="308269" indent="-308269" defTabSz="1216185">
              <a:spcBef>
                <a:spcPts val="0"/>
              </a:spcBef>
              <a:spcAft>
                <a:spcPts val="798"/>
              </a:spcAft>
              <a:buClr>
                <a:schemeClr val="tx2"/>
              </a:buClr>
              <a:buSzPct val="120000"/>
              <a:buFont typeface="Wingdings" pitchFamily="2" charset="2"/>
              <a:buChar char="§"/>
            </a:pPr>
            <a:r>
              <a:rPr lang="en-US" dirty="0"/>
              <a:t>Upstream is not a CNA</a:t>
            </a:r>
          </a:p>
          <a:p>
            <a:pPr marL="686216" lvl="1" indent="-304046" defTabSz="1216185">
              <a:spcBef>
                <a:spcPts val="0"/>
              </a:spcBef>
              <a:spcAft>
                <a:spcPts val="798"/>
              </a:spcAft>
              <a:buClr>
                <a:schemeClr val="tx2"/>
              </a:buClr>
              <a:buChar char="–"/>
            </a:pPr>
            <a:r>
              <a:rPr lang="en-US" dirty="0"/>
              <a:t>Must make good-faith effort to contact upstream</a:t>
            </a:r>
          </a:p>
          <a:p>
            <a:pPr marL="686216" lvl="1" indent="-304046" defTabSz="1216185">
              <a:spcBef>
                <a:spcPts val="0"/>
              </a:spcBef>
              <a:spcAft>
                <a:spcPts val="798"/>
              </a:spcAft>
              <a:buClr>
                <a:schemeClr val="tx2"/>
              </a:buClr>
              <a:buChar char="–"/>
            </a:pPr>
            <a:r>
              <a:rPr lang="en-US" dirty="0"/>
              <a:t>Option 1</a:t>
            </a:r>
          </a:p>
          <a:p>
            <a:pPr marL="994485" lvl="2" indent="-308269" defTabSz="1216185">
              <a:spcBef>
                <a:spcPts val="0"/>
              </a:spcBef>
              <a:spcAft>
                <a:spcPts val="798"/>
              </a:spcAft>
              <a:buClr>
                <a:schemeClr val="tx2"/>
              </a:buClr>
              <a:buSzPct val="110000"/>
              <a:buFont typeface="Wingdings" pitchFamily="2" charset="2"/>
              <a:buChar char="§"/>
            </a:pPr>
            <a:r>
              <a:rPr lang="en-US" dirty="0"/>
              <a:t>Request CVE ID from CNA of Last Resort</a:t>
            </a:r>
          </a:p>
          <a:p>
            <a:pPr marL="686216" lvl="1" indent="-304046" defTabSz="1216185">
              <a:spcBef>
                <a:spcPts val="0"/>
              </a:spcBef>
              <a:spcAft>
                <a:spcPts val="798"/>
              </a:spcAft>
              <a:buClr>
                <a:schemeClr val="tx2"/>
              </a:buClr>
              <a:buChar char="–"/>
            </a:pPr>
            <a:r>
              <a:rPr lang="en-US" dirty="0"/>
              <a:t>Option 2</a:t>
            </a:r>
          </a:p>
          <a:p>
            <a:pPr marL="994485" lvl="2" indent="-308269" defTabSz="1216185">
              <a:spcBef>
                <a:spcPts val="0"/>
              </a:spcBef>
              <a:spcAft>
                <a:spcPts val="798"/>
              </a:spcAft>
              <a:buClr>
                <a:schemeClr val="tx2"/>
              </a:buClr>
              <a:buSzPct val="110000"/>
              <a:buFont typeface="Wingdings" pitchFamily="2" charset="2"/>
              <a:buChar char="§"/>
            </a:pPr>
            <a:r>
              <a:rPr lang="en-US" dirty="0"/>
              <a:t>Assign if no other CNAs involved</a:t>
            </a:r>
          </a:p>
          <a:p>
            <a:pPr marL="994485" lvl="2" indent="-308269" defTabSz="1216185">
              <a:spcBef>
                <a:spcPts val="0"/>
              </a:spcBef>
              <a:spcAft>
                <a:spcPts val="798"/>
              </a:spcAft>
              <a:buClr>
                <a:schemeClr val="tx2"/>
              </a:buClr>
              <a:buSzPct val="110000"/>
              <a:buFont typeface="Wingdings" pitchFamily="2" charset="2"/>
              <a:buChar char="§"/>
            </a:pPr>
            <a:r>
              <a:rPr lang="en-US" dirty="0"/>
              <a:t>Negotiate assignment if multiple CNAs are involved</a:t>
            </a:r>
          </a:p>
          <a:p>
            <a:pPr marL="994485" lvl="2" indent="-308269" defTabSz="1216185">
              <a:spcBef>
                <a:spcPts val="0"/>
              </a:spcBef>
              <a:spcAft>
                <a:spcPts val="798"/>
              </a:spcAft>
              <a:buClr>
                <a:schemeClr val="tx2"/>
              </a:buClr>
              <a:buSzPct val="110000"/>
              <a:buFont typeface="Wingdings" pitchFamily="2" charset="2"/>
              <a:buChar char="§"/>
            </a:pPr>
            <a:r>
              <a:rPr lang="en-US" dirty="0"/>
              <a:t>Go to CNA of Last Resort if negotiations fail</a:t>
            </a:r>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a:extLst>
              <a:ext uri="{FF2B5EF4-FFF2-40B4-BE49-F238E27FC236}">
                <a16:creationId xmlns:a16="http://schemas.microsoft.com/office/drawing/2014/main" id="{685E49CD-1FB6-4DD8-993D-F7918F00C8E7}"/>
              </a:ext>
            </a:extLst>
          </p:cNvPr>
          <p:cNvSpPr>
            <a:spLocks noGrp="1"/>
          </p:cNvSpPr>
          <p:nvPr>
            <p:ph type="title"/>
          </p:nvPr>
        </p:nvSpPr>
        <p:spPr/>
        <p:txBody>
          <a:bodyPr/>
          <a:lstStyle/>
          <a:p>
            <a:r>
              <a:rPr lang="en-US" dirty="0"/>
              <a:t>Software Dependencies</a:t>
            </a:r>
          </a:p>
        </p:txBody>
      </p:sp>
      <p:pic>
        <p:nvPicPr>
          <p:cNvPr id="6" name="Graphic 5" descr="Man with kid">
            <a:extLst>
              <a:ext uri="{FF2B5EF4-FFF2-40B4-BE49-F238E27FC236}">
                <a16:creationId xmlns:a16="http://schemas.microsoft.com/office/drawing/2014/main" id="{BCFF5898-052D-4B0C-9C70-09FC2210AD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3494" y="1540890"/>
            <a:ext cx="4015706" cy="4015706"/>
          </a:xfrm>
          <a:prstGeom prst="rect">
            <a:avLst/>
          </a:prstGeom>
        </p:spPr>
      </p:pic>
      <p:pic>
        <p:nvPicPr>
          <p:cNvPr id="5" name="Audio 4">
            <a:hlinkClick r:id="" action="ppaction://media"/>
            <a:extLst>
              <a:ext uri="{FF2B5EF4-FFF2-40B4-BE49-F238E27FC236}">
                <a16:creationId xmlns:a16="http://schemas.microsoft.com/office/drawing/2014/main" id="{5C8BF9C2-DECC-49AA-9BC5-F5B94438A0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CAA3CBC8-3DCD-4037-9B6A-9124A6593E5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44</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06432354"/>
      </p:ext>
    </p:extLst>
  </p:cSld>
  <p:clrMapOvr>
    <a:masterClrMapping/>
  </p:clrMapOvr>
  <mc:AlternateContent xmlns:mc="http://schemas.openxmlformats.org/markup-compatibility/2006" xmlns:p14="http://schemas.microsoft.com/office/powerpoint/2010/main">
    <mc:Choice Requires="p14">
      <p:transition spd="slow" p14:dur="2000" advTm="91080"/>
    </mc:Choice>
    <mc:Fallback xmlns="">
      <p:transition spd="slow" advTm="91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F5011E-9FED-4F70-85BC-CB2BAFC07A2C}"/>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Option 1</a:t>
            </a:r>
          </a:p>
          <a:p>
            <a:pPr marL="686216" lvl="1" indent="-304046" defTabSz="1216185">
              <a:spcBef>
                <a:spcPts val="0"/>
              </a:spcBef>
              <a:spcAft>
                <a:spcPts val="798"/>
              </a:spcAft>
              <a:buClr>
                <a:schemeClr val="tx2"/>
              </a:buClr>
              <a:buChar char="–"/>
            </a:pPr>
            <a:r>
              <a:rPr lang="en-US" dirty="0"/>
              <a:t>Negotiate</a:t>
            </a:r>
          </a:p>
          <a:p>
            <a:pPr marL="686216" lvl="1" indent="-304046" defTabSz="1216185">
              <a:spcBef>
                <a:spcPts val="0"/>
              </a:spcBef>
              <a:spcAft>
                <a:spcPts val="798"/>
              </a:spcAft>
              <a:buClr>
                <a:schemeClr val="tx2"/>
              </a:buClr>
              <a:buChar char="–"/>
            </a:pPr>
            <a:r>
              <a:rPr lang="en-US" dirty="0"/>
              <a:t>Escalate to Root if negotiations fail</a:t>
            </a:r>
          </a:p>
          <a:p>
            <a:pPr marL="308269" indent="-308269" defTabSz="1216185">
              <a:spcBef>
                <a:spcPts val="0"/>
              </a:spcBef>
              <a:spcAft>
                <a:spcPts val="798"/>
              </a:spcAft>
              <a:buClr>
                <a:schemeClr val="tx2"/>
              </a:buClr>
              <a:buSzPct val="120000"/>
              <a:buFont typeface="Wingdings" pitchFamily="2" charset="2"/>
              <a:buChar char="§"/>
            </a:pPr>
            <a:r>
              <a:rPr lang="en-US" dirty="0"/>
              <a:t>Option 2</a:t>
            </a:r>
          </a:p>
          <a:p>
            <a:pPr marL="686216" lvl="1" indent="-304046" defTabSz="1216185">
              <a:spcBef>
                <a:spcPts val="0"/>
              </a:spcBef>
              <a:spcAft>
                <a:spcPts val="798"/>
              </a:spcAft>
              <a:buClr>
                <a:schemeClr val="tx2"/>
              </a:buClr>
              <a:buChar char="–"/>
            </a:pPr>
            <a:r>
              <a:rPr lang="en-US" dirty="0"/>
              <a:t>Create project-focused CNA</a:t>
            </a:r>
          </a:p>
          <a:p>
            <a:pPr marL="686216" lvl="1" indent="-304046" defTabSz="1216185">
              <a:spcBef>
                <a:spcPts val="0"/>
              </a:spcBef>
              <a:spcAft>
                <a:spcPts val="798"/>
              </a:spcAft>
              <a:buClr>
                <a:schemeClr val="tx2"/>
              </a:buClr>
              <a:buChar char="–"/>
            </a:pPr>
            <a:endParaRPr lang="en-US" dirty="0"/>
          </a:p>
        </p:txBody>
      </p:sp>
      <p:sp>
        <p:nvSpPr>
          <p:cNvPr id="2" name="Title 1">
            <a:extLst>
              <a:ext uri="{FF2B5EF4-FFF2-40B4-BE49-F238E27FC236}">
                <a16:creationId xmlns:a16="http://schemas.microsoft.com/office/drawing/2014/main" id="{0C1E5380-C5BC-4054-A667-9D1571C5B749}"/>
              </a:ext>
            </a:extLst>
          </p:cNvPr>
          <p:cNvSpPr>
            <a:spLocks noGrp="1"/>
          </p:cNvSpPr>
          <p:nvPr>
            <p:ph type="title"/>
          </p:nvPr>
        </p:nvSpPr>
        <p:spPr/>
        <p:txBody>
          <a:bodyPr/>
          <a:lstStyle/>
          <a:p>
            <a:r>
              <a:rPr lang="en-US" dirty="0"/>
              <a:t>Vendor CNAs Collaborate on a Project</a:t>
            </a:r>
          </a:p>
        </p:txBody>
      </p:sp>
      <p:pic>
        <p:nvPicPr>
          <p:cNvPr id="8" name="Graphic 7" descr="Cheers">
            <a:extLst>
              <a:ext uri="{FF2B5EF4-FFF2-40B4-BE49-F238E27FC236}">
                <a16:creationId xmlns:a16="http://schemas.microsoft.com/office/drawing/2014/main" id="{33A798A5-A8D5-4632-B5ED-D8C6508A1E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9200" y="1585665"/>
            <a:ext cx="4314015" cy="4314015"/>
          </a:xfrm>
          <a:prstGeom prst="rect">
            <a:avLst/>
          </a:prstGeom>
        </p:spPr>
      </p:pic>
      <p:pic>
        <p:nvPicPr>
          <p:cNvPr id="5" name="Audio 4">
            <a:hlinkClick r:id="" action="ppaction://media"/>
            <a:extLst>
              <a:ext uri="{FF2B5EF4-FFF2-40B4-BE49-F238E27FC236}">
                <a16:creationId xmlns:a16="http://schemas.microsoft.com/office/drawing/2014/main" id="{8E54A531-933D-42DA-949F-2BB9BF7F0E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8D8553AB-034F-480E-AD62-5EDEAE7ABDDD}"/>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45</a:t>
            </a:fld>
            <a:r>
              <a:rPr lang="en-US" sz="1400" dirty="0"/>
              <a:t> </a:t>
            </a:r>
            <a:r>
              <a:rPr lang="en-US" sz="1400" dirty="0">
                <a:solidFill>
                  <a:srgbClr val="C1CD23"/>
                </a:solidFill>
              </a:rPr>
              <a:t>|</a:t>
            </a:r>
          </a:p>
        </p:txBody>
      </p:sp>
    </p:spTree>
    <p:extLst>
      <p:ext uri="{BB962C8B-B14F-4D97-AF65-F5344CB8AC3E}">
        <p14:creationId xmlns:p14="http://schemas.microsoft.com/office/powerpoint/2010/main" val="1732561924"/>
      </p:ext>
    </p:extLst>
  </p:cSld>
  <p:clrMapOvr>
    <a:masterClrMapping/>
  </p:clrMapOvr>
  <mc:AlternateContent xmlns:mc="http://schemas.openxmlformats.org/markup-compatibility/2006" xmlns:p14="http://schemas.microsoft.com/office/powerpoint/2010/main">
    <mc:Choice Requires="p14">
      <p:transition spd="slow" p14:dur="2000" advTm="29895"/>
    </mc:Choice>
    <mc:Fallback xmlns="">
      <p:transition spd="slow" advTm="2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D8663-8019-4744-95D6-EE7795420CAB}"/>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Defer to main branch (if one exists)</a:t>
            </a:r>
          </a:p>
          <a:p>
            <a:pPr marL="308269" indent="-308269" defTabSz="1216185">
              <a:spcBef>
                <a:spcPts val="0"/>
              </a:spcBef>
              <a:spcAft>
                <a:spcPts val="798"/>
              </a:spcAft>
              <a:buClr>
                <a:schemeClr val="tx2"/>
              </a:buClr>
              <a:buSzPct val="120000"/>
              <a:buFont typeface="Wingdings" pitchFamily="2" charset="2"/>
              <a:buChar char="§"/>
            </a:pPr>
            <a:r>
              <a:rPr lang="en-US" dirty="0"/>
              <a:t>Negotiate the assignment otherwise</a:t>
            </a:r>
          </a:p>
          <a:p>
            <a:pPr marL="308269" indent="-308269" defTabSz="1216185">
              <a:spcBef>
                <a:spcPts val="0"/>
              </a:spcBef>
              <a:spcAft>
                <a:spcPts val="798"/>
              </a:spcAft>
              <a:buClr>
                <a:schemeClr val="tx2"/>
              </a:buClr>
              <a:buSzPct val="120000"/>
              <a:buFont typeface="Wingdings" pitchFamily="2" charset="2"/>
              <a:buChar char="§"/>
            </a:pPr>
            <a:r>
              <a:rPr lang="en-US" dirty="0"/>
              <a:t>Escalate to Root if negotiations fail</a:t>
            </a:r>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a:extLst>
              <a:ext uri="{FF2B5EF4-FFF2-40B4-BE49-F238E27FC236}">
                <a16:creationId xmlns:a16="http://schemas.microsoft.com/office/drawing/2014/main" id="{30CF8190-0D7B-4C68-87C5-B2916AD8BFA5}"/>
              </a:ext>
            </a:extLst>
          </p:cNvPr>
          <p:cNvSpPr>
            <a:spLocks noGrp="1"/>
          </p:cNvSpPr>
          <p:nvPr>
            <p:ph type="title"/>
          </p:nvPr>
        </p:nvSpPr>
        <p:spPr/>
        <p:txBody>
          <a:bodyPr/>
          <a:lstStyle/>
          <a:p>
            <a:r>
              <a:rPr lang="en-US" dirty="0"/>
              <a:t>Forks</a:t>
            </a:r>
          </a:p>
        </p:txBody>
      </p:sp>
      <p:pic>
        <p:nvPicPr>
          <p:cNvPr id="6" name="Graphic 5" descr="Fork">
            <a:extLst>
              <a:ext uri="{FF2B5EF4-FFF2-40B4-BE49-F238E27FC236}">
                <a16:creationId xmlns:a16="http://schemas.microsoft.com/office/drawing/2014/main" id="{40442171-B910-424E-8138-95B0B8FF54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9200" y="1816793"/>
            <a:ext cx="4043680" cy="4043680"/>
          </a:xfrm>
          <a:prstGeom prst="rect">
            <a:avLst/>
          </a:prstGeom>
        </p:spPr>
      </p:pic>
      <p:pic>
        <p:nvPicPr>
          <p:cNvPr id="7" name="Audio 6">
            <a:hlinkClick r:id="" action="ppaction://media"/>
            <a:extLst>
              <a:ext uri="{FF2B5EF4-FFF2-40B4-BE49-F238E27FC236}">
                <a16:creationId xmlns:a16="http://schemas.microsoft.com/office/drawing/2014/main" id="{16B0C495-2C0B-413D-A9F8-4F3C9ADBDA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E3944F6F-997A-48DA-926F-C52FF78BB24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46</a:t>
            </a:fld>
            <a:r>
              <a:rPr lang="en-US" sz="1400" dirty="0"/>
              <a:t> </a:t>
            </a:r>
            <a:r>
              <a:rPr lang="en-US" sz="1400" dirty="0">
                <a:solidFill>
                  <a:srgbClr val="C1CD23"/>
                </a:solidFill>
              </a:rPr>
              <a:t>|</a:t>
            </a:r>
          </a:p>
        </p:txBody>
      </p:sp>
    </p:spTree>
    <p:extLst>
      <p:ext uri="{BB962C8B-B14F-4D97-AF65-F5344CB8AC3E}">
        <p14:creationId xmlns:p14="http://schemas.microsoft.com/office/powerpoint/2010/main" val="3532527193"/>
      </p:ext>
    </p:extLst>
  </p:cSld>
  <p:clrMapOvr>
    <a:masterClrMapping/>
  </p:clrMapOvr>
  <mc:AlternateContent xmlns:mc="http://schemas.openxmlformats.org/markup-compatibility/2006" xmlns:p14="http://schemas.microsoft.com/office/powerpoint/2010/main">
    <mc:Choice Requires="p14">
      <p:transition spd="slow" p14:dur="2000" advTm="35924"/>
    </mc:Choice>
    <mc:Fallback xmlns="">
      <p:transition spd="slow" advTm="35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9B5FC-8483-47EC-A783-DE1166B5BAFF}"/>
              </a:ext>
            </a:extLst>
          </p:cNvPr>
          <p:cNvSpPr>
            <a:spLocks noGrp="1"/>
          </p:cNvSpPr>
          <p:nvPr>
            <p:ph type="ctrTitle" sz="quarter"/>
          </p:nvPr>
        </p:nvSpPr>
        <p:spPr/>
        <p:txBody>
          <a:bodyPr/>
          <a:lstStyle/>
          <a:p>
            <a:r>
              <a:rPr lang="en-US" dirty="0"/>
              <a:t>Overlapping Scopes:</a:t>
            </a:r>
            <a:br>
              <a:rPr lang="en-US" dirty="0"/>
            </a:br>
            <a:r>
              <a:rPr lang="en-US" dirty="0"/>
              <a:t>Non-Vendor CNAs</a:t>
            </a:r>
          </a:p>
        </p:txBody>
      </p:sp>
      <p:pic>
        <p:nvPicPr>
          <p:cNvPr id="6" name="Audio 5">
            <a:hlinkClick r:id="" action="ppaction://media"/>
            <a:extLst>
              <a:ext uri="{FF2B5EF4-FFF2-40B4-BE49-F238E27FC236}">
                <a16:creationId xmlns:a16="http://schemas.microsoft.com/office/drawing/2014/main" id="{0F472A6D-A3E6-451B-A31F-7A81164A3E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845BB623-27DB-48B8-B471-ADF44C9211D5}"/>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850922160"/>
      </p:ext>
    </p:extLst>
  </p:cSld>
  <p:clrMapOvr>
    <a:masterClrMapping/>
  </p:clrMapOvr>
  <mc:AlternateContent xmlns:mc="http://schemas.openxmlformats.org/markup-compatibility/2006" xmlns:p14="http://schemas.microsoft.com/office/powerpoint/2010/main">
    <mc:Choice Requires="p14">
      <p:transition spd="slow" p14:dur="2000" advTm="11640"/>
    </mc:Choice>
    <mc:Fallback xmlns="">
      <p:transition spd="slow" advTm="1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B694B-ACCD-4FED-AECA-0B2DE7072BB1}"/>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Difficult to detect duplicate assignments before disclosure</a:t>
            </a:r>
          </a:p>
          <a:p>
            <a:pPr marL="308269" indent="-308269" defTabSz="1216185">
              <a:spcBef>
                <a:spcPts val="0"/>
              </a:spcBef>
              <a:spcAft>
                <a:spcPts val="798"/>
              </a:spcAft>
              <a:buClr>
                <a:schemeClr val="tx2"/>
              </a:buClr>
              <a:buSzPct val="120000"/>
              <a:buFont typeface="Wingdings" pitchFamily="2" charset="2"/>
              <a:buChar char="§"/>
            </a:pPr>
            <a:r>
              <a:rPr lang="en-US" dirty="0"/>
              <a:t>Good-faith effort to contact vendor required</a:t>
            </a:r>
          </a:p>
          <a:p>
            <a:pPr lvl="1">
              <a:spcBef>
                <a:spcPts val="600"/>
              </a:spcBef>
              <a:spcAft>
                <a:spcPts val="600"/>
              </a:spcAft>
              <a:buFont typeface="Arial" panose="020B0604020202020204" pitchFamily="34" charset="0"/>
              <a:buChar char="–"/>
            </a:pPr>
            <a:r>
              <a:rPr lang="en-US" dirty="0"/>
              <a:t>Vendor can detect independent discoveries</a:t>
            </a:r>
          </a:p>
          <a:p>
            <a:pPr marL="308269" indent="-308269" defTabSz="1216185">
              <a:spcBef>
                <a:spcPts val="0"/>
              </a:spcBef>
              <a:spcAft>
                <a:spcPts val="798"/>
              </a:spcAft>
              <a:buClr>
                <a:schemeClr val="tx2"/>
              </a:buClr>
              <a:buSzPct val="120000"/>
              <a:buFont typeface="Wingdings" pitchFamily="2" charset="2"/>
              <a:buChar char="§"/>
            </a:pPr>
            <a:r>
              <a:rPr lang="en-US" dirty="0"/>
              <a:t>First to publish gets priority</a:t>
            </a:r>
          </a:p>
        </p:txBody>
      </p:sp>
      <p:sp>
        <p:nvSpPr>
          <p:cNvPr id="2" name="Title 1">
            <a:extLst>
              <a:ext uri="{FF2B5EF4-FFF2-40B4-BE49-F238E27FC236}">
                <a16:creationId xmlns:a16="http://schemas.microsoft.com/office/drawing/2014/main" id="{4248A9B6-00F7-4A3E-A56E-590E3A5F665E}"/>
              </a:ext>
            </a:extLst>
          </p:cNvPr>
          <p:cNvSpPr>
            <a:spLocks noGrp="1"/>
          </p:cNvSpPr>
          <p:nvPr>
            <p:ph type="title"/>
          </p:nvPr>
        </p:nvSpPr>
        <p:spPr/>
        <p:txBody>
          <a:bodyPr>
            <a:normAutofit/>
          </a:bodyPr>
          <a:lstStyle/>
          <a:p>
            <a:r>
              <a:rPr lang="en-US" dirty="0"/>
              <a:t>Coordinators, Bounties, and Researchers</a:t>
            </a:r>
          </a:p>
        </p:txBody>
      </p:sp>
      <p:pic>
        <p:nvPicPr>
          <p:cNvPr id="5" name="Audio 4">
            <a:hlinkClick r:id="" action="ppaction://media"/>
            <a:extLst>
              <a:ext uri="{FF2B5EF4-FFF2-40B4-BE49-F238E27FC236}">
                <a16:creationId xmlns:a16="http://schemas.microsoft.com/office/drawing/2014/main" id="{1D1A1F90-9E51-4012-B553-AA049D877A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70FAA38F-4FF7-409A-8A9F-BABB628EEEA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48</a:t>
            </a:fld>
            <a:r>
              <a:rPr lang="en-US" sz="1400" dirty="0"/>
              <a:t> </a:t>
            </a:r>
            <a:r>
              <a:rPr lang="en-US" sz="1400" dirty="0">
                <a:solidFill>
                  <a:srgbClr val="C1CD23"/>
                </a:solidFill>
              </a:rPr>
              <a:t>|</a:t>
            </a:r>
          </a:p>
        </p:txBody>
      </p:sp>
    </p:spTree>
    <p:extLst>
      <p:ext uri="{BB962C8B-B14F-4D97-AF65-F5344CB8AC3E}">
        <p14:creationId xmlns:p14="http://schemas.microsoft.com/office/powerpoint/2010/main" val="2894159400"/>
      </p:ext>
    </p:extLst>
  </p:cSld>
  <p:clrMapOvr>
    <a:masterClrMapping/>
  </p:clrMapOvr>
  <mc:AlternateContent xmlns:mc="http://schemas.openxmlformats.org/markup-compatibility/2006" xmlns:p14="http://schemas.microsoft.com/office/powerpoint/2010/main">
    <mc:Choice Requires="p14">
      <p:transition spd="slow" p14:dur="2000" advTm="36731"/>
    </mc:Choice>
    <mc:Fallback xmlns="">
      <p:transition spd="slow" advTm="3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42C68F-CC5A-42DE-BCC2-470B5B5D138A}"/>
              </a:ext>
            </a:extLst>
          </p:cNvPr>
          <p:cNvSpPr>
            <a:spLocks noGrp="1"/>
          </p:cNvSpPr>
          <p:nvPr>
            <p:ph type="ctrTitle" sz="quarter"/>
          </p:nvPr>
        </p:nvSpPr>
        <p:spPr/>
        <p:txBody>
          <a:bodyPr/>
          <a:lstStyle/>
          <a:p>
            <a:r>
              <a:rPr lang="en-US" dirty="0"/>
              <a:t>7.4 – Requirements for Assigning a CVE ID</a:t>
            </a:r>
          </a:p>
        </p:txBody>
      </p:sp>
      <p:pic>
        <p:nvPicPr>
          <p:cNvPr id="2" name="Audio 1">
            <a:hlinkClick r:id="" action="ppaction://media"/>
            <a:extLst>
              <a:ext uri="{FF2B5EF4-FFF2-40B4-BE49-F238E27FC236}">
                <a16:creationId xmlns:a16="http://schemas.microsoft.com/office/drawing/2014/main" id="{AFE8913C-635C-46DB-A4BE-474618B08C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127739B0-CD0D-441A-86F2-E9A368294FE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49</a:t>
            </a:fld>
            <a:r>
              <a:rPr lang="en-US" sz="1400" dirty="0"/>
              <a:t> </a:t>
            </a:r>
            <a:r>
              <a:rPr lang="en-US" sz="1400" dirty="0">
                <a:solidFill>
                  <a:srgbClr val="C1CD23"/>
                </a:solidFill>
              </a:rPr>
              <a:t>|</a:t>
            </a:r>
          </a:p>
        </p:txBody>
      </p:sp>
    </p:spTree>
    <p:extLst>
      <p:ext uri="{BB962C8B-B14F-4D97-AF65-F5344CB8AC3E}">
        <p14:creationId xmlns:p14="http://schemas.microsoft.com/office/powerpoint/2010/main" val="3389670998"/>
      </p:ext>
    </p:extLst>
  </p:cSld>
  <p:clrMapOvr>
    <a:masterClrMapping/>
  </p:clrMapOvr>
  <mc:AlternateContent xmlns:mc="http://schemas.openxmlformats.org/markup-compatibility/2006" xmlns:p14="http://schemas.microsoft.com/office/powerpoint/2010/main">
    <mc:Choice Requires="p14">
      <p:transition spd="slow" p14:dur="2000" advTm="8040"/>
    </mc:Choice>
    <mc:Fallback xmlns="">
      <p:transition spd="slow" advTm="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0D282D7-4B59-461D-8E1A-79563C2A3BD8}"/>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endParaRPr lang="en-US" sz="3200" dirty="0"/>
          </a:p>
          <a:p>
            <a:pPr marL="308269" indent="-308269" defTabSz="1216185">
              <a:spcBef>
                <a:spcPts val="0"/>
              </a:spcBef>
              <a:spcAft>
                <a:spcPts val="798"/>
              </a:spcAft>
              <a:buClr>
                <a:schemeClr val="tx2"/>
              </a:buClr>
              <a:buSzPct val="120000"/>
              <a:buFont typeface="Wingdings" pitchFamily="2" charset="2"/>
              <a:buChar char="§"/>
            </a:pPr>
            <a:r>
              <a:rPr lang="en-US" sz="3200" dirty="0"/>
              <a:t>7.1.1 – Product Owner</a:t>
            </a:r>
          </a:p>
          <a:p>
            <a:pPr marL="308269" indent="-308269" defTabSz="1216185">
              <a:spcBef>
                <a:spcPts val="0"/>
              </a:spcBef>
              <a:spcAft>
                <a:spcPts val="798"/>
              </a:spcAft>
              <a:buClr>
                <a:schemeClr val="tx2"/>
              </a:buClr>
              <a:buSzPct val="120000"/>
              <a:buFont typeface="Wingdings" pitchFamily="2" charset="2"/>
              <a:buChar char="§"/>
            </a:pPr>
            <a:endParaRPr lang="en-US" sz="3200" dirty="0"/>
          </a:p>
          <a:p>
            <a:pPr marL="308269" indent="-308269" defTabSz="1216185">
              <a:spcBef>
                <a:spcPts val="0"/>
              </a:spcBef>
              <a:spcAft>
                <a:spcPts val="798"/>
              </a:spcAft>
              <a:buClr>
                <a:schemeClr val="tx2"/>
              </a:buClr>
              <a:buSzPct val="120000"/>
              <a:buFont typeface="Wingdings" pitchFamily="2" charset="2"/>
              <a:buChar char="§"/>
            </a:pPr>
            <a:r>
              <a:rPr lang="en-US" sz="3200" dirty="0"/>
              <a:t>7.1.2 – CNA</a:t>
            </a:r>
          </a:p>
          <a:p>
            <a:pPr marL="308269" indent="-308269" defTabSz="1216185">
              <a:spcBef>
                <a:spcPts val="0"/>
              </a:spcBef>
              <a:spcAft>
                <a:spcPts val="798"/>
              </a:spcAft>
              <a:buClr>
                <a:schemeClr val="tx2"/>
              </a:buClr>
              <a:buSzPct val="120000"/>
              <a:buFont typeface="Wingdings" pitchFamily="2" charset="2"/>
              <a:buChar char="§"/>
            </a:pPr>
            <a:endParaRPr lang="en-US" sz="3200" dirty="0"/>
          </a:p>
          <a:p>
            <a:pPr marL="308269" indent="-308269" defTabSz="1216185">
              <a:spcBef>
                <a:spcPts val="0"/>
              </a:spcBef>
              <a:spcAft>
                <a:spcPts val="798"/>
              </a:spcAft>
              <a:buClr>
                <a:schemeClr val="tx2"/>
              </a:buClr>
              <a:buSzPct val="120000"/>
              <a:buFont typeface="Wingdings" pitchFamily="2" charset="2"/>
              <a:buChar char="§"/>
            </a:pPr>
            <a:r>
              <a:rPr lang="en-US" sz="3200" dirty="0"/>
              <a:t>7.1.3 – Reporter</a:t>
            </a:r>
          </a:p>
          <a:p>
            <a:pPr marL="308269" indent="-308269" defTabSz="1216185">
              <a:spcBef>
                <a:spcPts val="0"/>
              </a:spcBef>
              <a:spcAft>
                <a:spcPts val="798"/>
              </a:spcAft>
              <a:buClr>
                <a:schemeClr val="tx2"/>
              </a:buClr>
              <a:buSzPct val="120000"/>
              <a:buFont typeface="Wingdings" pitchFamily="2" charset="2"/>
              <a:buChar char="§"/>
            </a:pPr>
            <a:endParaRPr lang="en-US" sz="3200" dirty="0"/>
          </a:p>
        </p:txBody>
      </p:sp>
      <p:sp>
        <p:nvSpPr>
          <p:cNvPr id="4" name="Title 3">
            <a:extLst>
              <a:ext uri="{FF2B5EF4-FFF2-40B4-BE49-F238E27FC236}">
                <a16:creationId xmlns:a16="http://schemas.microsoft.com/office/drawing/2014/main" id="{2A86C467-7650-482F-B661-CDFF90E04CD9}"/>
              </a:ext>
            </a:extLst>
          </p:cNvPr>
          <p:cNvSpPr>
            <a:spLocks noGrp="1"/>
          </p:cNvSpPr>
          <p:nvPr>
            <p:ph type="title"/>
          </p:nvPr>
        </p:nvSpPr>
        <p:spPr/>
        <p:txBody>
          <a:bodyPr>
            <a:normAutofit/>
          </a:bodyPr>
          <a:lstStyle/>
          <a:p>
            <a:r>
              <a:rPr lang="en-US" dirty="0"/>
              <a:t>7.1 Determines Who Gets to Claim a Vulnerability</a:t>
            </a:r>
          </a:p>
        </p:txBody>
      </p:sp>
      <p:pic>
        <p:nvPicPr>
          <p:cNvPr id="2" name="Audio 1">
            <a:hlinkClick r:id="" action="ppaction://media"/>
            <a:extLst>
              <a:ext uri="{FF2B5EF4-FFF2-40B4-BE49-F238E27FC236}">
                <a16:creationId xmlns:a16="http://schemas.microsoft.com/office/drawing/2014/main" id="{8E45C547-F5BA-461F-90AC-9F0DE86BA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56E49007-A771-4B81-B741-0A3C86A7212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a:t>
            </a:fld>
            <a:r>
              <a:rPr lang="en-US" sz="1400" dirty="0"/>
              <a:t> </a:t>
            </a:r>
            <a:r>
              <a:rPr lang="en-US" sz="1400" dirty="0">
                <a:solidFill>
                  <a:srgbClr val="C1CD23"/>
                </a:solidFill>
              </a:rPr>
              <a:t>|</a:t>
            </a:r>
          </a:p>
        </p:txBody>
      </p:sp>
    </p:spTree>
    <p:extLst>
      <p:ext uri="{BB962C8B-B14F-4D97-AF65-F5344CB8AC3E}">
        <p14:creationId xmlns:p14="http://schemas.microsoft.com/office/powerpoint/2010/main" val="3257037361"/>
      </p:ext>
    </p:extLst>
  </p:cSld>
  <p:clrMapOvr>
    <a:masterClrMapping/>
  </p:clrMapOvr>
  <mc:AlternateContent xmlns:mc="http://schemas.openxmlformats.org/markup-compatibility/2006" xmlns:p14="http://schemas.microsoft.com/office/powerpoint/2010/main">
    <mc:Choice Requires="p14">
      <p:transition spd="slow" p14:dur="2000" advTm="15588"/>
    </mc:Choice>
    <mc:Fallback xmlns="">
      <p:transition spd="slow" advTm="1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B605AF-0F96-4E86-A629-BF539627634E}"/>
              </a:ext>
            </a:extLst>
          </p:cNvPr>
          <p:cNvSpPr>
            <a:spLocks noGrp="1"/>
          </p:cNvSpPr>
          <p:nvPr>
            <p:ph type="ctrTitle" sz="quarter"/>
          </p:nvPr>
        </p:nvSpPr>
        <p:spPr/>
        <p:txBody>
          <a:bodyPr/>
          <a:lstStyle/>
          <a:p>
            <a:r>
              <a:rPr lang="en-US" dirty="0"/>
              <a:t>7.4.1 - Intended to be Public</a:t>
            </a:r>
          </a:p>
        </p:txBody>
      </p:sp>
      <p:pic>
        <p:nvPicPr>
          <p:cNvPr id="2" name="Audio 1">
            <a:hlinkClick r:id="" action="ppaction://media"/>
            <a:extLst>
              <a:ext uri="{FF2B5EF4-FFF2-40B4-BE49-F238E27FC236}">
                <a16:creationId xmlns:a16="http://schemas.microsoft.com/office/drawing/2014/main" id="{DE6560DF-8DD8-457A-A7FD-56019D9091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0A470BCE-A904-45E7-B5A9-85DC3A180C7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50</a:t>
            </a:fld>
            <a:r>
              <a:rPr lang="en-US" sz="1400" dirty="0"/>
              <a:t> </a:t>
            </a:r>
            <a:r>
              <a:rPr lang="en-US" sz="1400" dirty="0">
                <a:solidFill>
                  <a:srgbClr val="C1CD23"/>
                </a:solidFill>
              </a:rPr>
              <a:t>|</a:t>
            </a:r>
          </a:p>
        </p:txBody>
      </p:sp>
    </p:spTree>
    <p:extLst>
      <p:ext uri="{BB962C8B-B14F-4D97-AF65-F5344CB8AC3E}">
        <p14:creationId xmlns:p14="http://schemas.microsoft.com/office/powerpoint/2010/main" val="1899805726"/>
      </p:ext>
    </p:extLst>
  </p:cSld>
  <p:clrMapOvr>
    <a:masterClrMapping/>
  </p:clrMapOvr>
  <mc:AlternateContent xmlns:mc="http://schemas.openxmlformats.org/markup-compatibility/2006" xmlns:p14="http://schemas.microsoft.com/office/powerpoint/2010/main">
    <mc:Choice Requires="p14">
      <p:transition spd="slow" p14:dur="2000" advTm="14344"/>
    </mc:Choice>
    <mc:Fallback xmlns="">
      <p:transition spd="slow" advTm="1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62E5-07C7-4CAA-BC75-79276F7A517C}"/>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Private CVE IDs don’t help the community</a:t>
            </a:r>
          </a:p>
          <a:p>
            <a:pPr marL="308269" indent="-308269" defTabSz="1216185">
              <a:spcBef>
                <a:spcPts val="0"/>
              </a:spcBef>
              <a:spcAft>
                <a:spcPts val="798"/>
              </a:spcAft>
              <a:buClr>
                <a:schemeClr val="tx2"/>
              </a:buClr>
              <a:buSzPct val="120000"/>
              <a:buFont typeface="Wingdings" pitchFamily="2" charset="2"/>
              <a:buChar char="§"/>
            </a:pPr>
            <a:r>
              <a:rPr lang="en-US" dirty="0"/>
              <a:t>Can assign before public but</a:t>
            </a:r>
          </a:p>
          <a:p>
            <a:pPr marL="686216" lvl="1" indent="-304046" defTabSz="1216185">
              <a:spcBef>
                <a:spcPts val="0"/>
              </a:spcBef>
              <a:spcAft>
                <a:spcPts val="798"/>
              </a:spcAft>
              <a:buClr>
                <a:schemeClr val="tx2"/>
              </a:buClr>
              <a:buChar char="–"/>
            </a:pPr>
            <a:r>
              <a:rPr lang="en-US" dirty="0"/>
              <a:t>Must intend to make the information public</a:t>
            </a:r>
          </a:p>
          <a:p>
            <a:pPr marL="686216" lvl="1" indent="-304046" defTabSz="1216185">
              <a:spcBef>
                <a:spcPts val="0"/>
              </a:spcBef>
              <a:spcAft>
                <a:spcPts val="798"/>
              </a:spcAft>
              <a:buClr>
                <a:schemeClr val="tx2"/>
              </a:buClr>
              <a:buChar char="–"/>
            </a:pPr>
            <a:r>
              <a:rPr lang="en-US" dirty="0"/>
              <a:t>If a CNA decides not to publish, then the ID should be rejected </a:t>
            </a:r>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Public</a:t>
            </a:r>
          </a:p>
        </p:txBody>
      </p:sp>
      <p:pic>
        <p:nvPicPr>
          <p:cNvPr id="6" name="Audio 5">
            <a:hlinkClick r:id="" action="ppaction://media"/>
            <a:extLst>
              <a:ext uri="{FF2B5EF4-FFF2-40B4-BE49-F238E27FC236}">
                <a16:creationId xmlns:a16="http://schemas.microsoft.com/office/drawing/2014/main" id="{866D7B63-12B4-4A06-A975-43C35875F5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D34EAC24-5360-4610-BB9C-A877A3E1D8D1}"/>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51</a:t>
            </a:fld>
            <a:r>
              <a:rPr lang="en-US" sz="1400" dirty="0"/>
              <a:t> </a:t>
            </a:r>
            <a:r>
              <a:rPr lang="en-US" sz="1400" dirty="0">
                <a:solidFill>
                  <a:srgbClr val="C1CD23"/>
                </a:solidFill>
              </a:rPr>
              <a:t>|</a:t>
            </a:r>
          </a:p>
        </p:txBody>
      </p:sp>
    </p:spTree>
    <p:extLst>
      <p:ext uri="{BB962C8B-B14F-4D97-AF65-F5344CB8AC3E}">
        <p14:creationId xmlns:p14="http://schemas.microsoft.com/office/powerpoint/2010/main" val="357685990"/>
      </p:ext>
    </p:extLst>
  </p:cSld>
  <p:clrMapOvr>
    <a:masterClrMapping/>
  </p:clrMapOvr>
  <mc:AlternateContent xmlns:mc="http://schemas.openxmlformats.org/markup-compatibility/2006" xmlns:p14="http://schemas.microsoft.com/office/powerpoint/2010/main">
    <mc:Choice Requires="p14">
      <p:transition spd="slow" p14:dur="2000" advTm="21020"/>
    </mc:Choice>
    <mc:Fallback xmlns="">
      <p:transition spd="slow" advTm="2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AEF35F-6A2E-4BD8-A357-ADB0108F70D8}"/>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Must have a URL</a:t>
            </a:r>
          </a:p>
          <a:p>
            <a:pPr marL="308269" indent="-308269" defTabSz="1216185">
              <a:spcBef>
                <a:spcPts val="0"/>
              </a:spcBef>
              <a:spcAft>
                <a:spcPts val="798"/>
              </a:spcAft>
              <a:buClr>
                <a:schemeClr val="tx2"/>
              </a:buClr>
              <a:buSzPct val="120000"/>
              <a:buFont typeface="Wingdings" pitchFamily="2" charset="2"/>
              <a:buChar char="§"/>
            </a:pPr>
            <a:r>
              <a:rPr lang="en-US" dirty="0"/>
              <a:t>The Terms of Service must allow ability to link to the URL</a:t>
            </a:r>
          </a:p>
          <a:p>
            <a:pPr marL="308269" indent="-308269" defTabSz="1216185">
              <a:spcBef>
                <a:spcPts val="0"/>
              </a:spcBef>
              <a:spcAft>
                <a:spcPts val="798"/>
              </a:spcAft>
              <a:buClr>
                <a:schemeClr val="tx2"/>
              </a:buClr>
              <a:buSzPct val="120000"/>
              <a:buFont typeface="Wingdings" pitchFamily="2" charset="2"/>
              <a:buChar char="§"/>
            </a:pPr>
            <a:r>
              <a:rPr lang="en-US" dirty="0"/>
              <a:t>The document linked to the URL must contain:</a:t>
            </a:r>
          </a:p>
          <a:p>
            <a:pPr marL="686216" lvl="1" indent="-304046" defTabSz="1216185">
              <a:spcBef>
                <a:spcPts val="0"/>
              </a:spcBef>
              <a:spcAft>
                <a:spcPts val="798"/>
              </a:spcAft>
              <a:buClr>
                <a:schemeClr val="tx2"/>
              </a:buClr>
              <a:buChar char="–"/>
            </a:pPr>
            <a:r>
              <a:rPr lang="en-US" dirty="0"/>
              <a:t>Product</a:t>
            </a:r>
          </a:p>
          <a:p>
            <a:pPr marL="686216" lvl="1" indent="-304046" defTabSz="1216185">
              <a:spcBef>
                <a:spcPts val="0"/>
              </a:spcBef>
              <a:spcAft>
                <a:spcPts val="798"/>
              </a:spcAft>
              <a:buClr>
                <a:schemeClr val="tx2"/>
              </a:buClr>
              <a:buChar char="–"/>
            </a:pPr>
            <a:r>
              <a:rPr lang="en-US" dirty="0"/>
              <a:t>Version</a:t>
            </a:r>
          </a:p>
          <a:p>
            <a:pPr marL="686216" lvl="1" indent="-304046" defTabSz="1216185">
              <a:spcBef>
                <a:spcPts val="0"/>
              </a:spcBef>
              <a:spcAft>
                <a:spcPts val="798"/>
              </a:spcAft>
              <a:buClr>
                <a:schemeClr val="tx2"/>
              </a:buClr>
              <a:buChar char="–"/>
            </a:pPr>
            <a:r>
              <a:rPr lang="en-US" dirty="0"/>
              <a:t>Problem type (Vulnerability type, root cause or impact)</a:t>
            </a:r>
          </a:p>
          <a:p>
            <a:pPr marL="308269" indent="-308269" defTabSz="1216185">
              <a:spcBef>
                <a:spcPts val="0"/>
              </a:spcBef>
              <a:spcAft>
                <a:spcPts val="798"/>
              </a:spcAft>
              <a:buClr>
                <a:schemeClr val="tx2"/>
              </a:buClr>
              <a:buSzPct val="120000"/>
              <a:buFont typeface="Wingdings" pitchFamily="2" charset="2"/>
              <a:buChar char="§"/>
            </a:pPr>
            <a:r>
              <a:rPr lang="en-US" dirty="0"/>
              <a:t>Registration and login requirements are acceptable, but there can be no other restrictions</a:t>
            </a:r>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a:extLst>
              <a:ext uri="{FF2B5EF4-FFF2-40B4-BE49-F238E27FC236}">
                <a16:creationId xmlns:a16="http://schemas.microsoft.com/office/drawing/2014/main" id="{1BE7CFD0-79F0-490A-B308-71D51CB3E04E}"/>
              </a:ext>
            </a:extLst>
          </p:cNvPr>
          <p:cNvSpPr>
            <a:spLocks noGrp="1"/>
          </p:cNvSpPr>
          <p:nvPr>
            <p:ph type="title"/>
          </p:nvPr>
        </p:nvSpPr>
        <p:spPr/>
        <p:txBody>
          <a:bodyPr/>
          <a:lstStyle/>
          <a:p>
            <a:r>
              <a:rPr lang="en-US" dirty="0"/>
              <a:t>Public Requirements</a:t>
            </a:r>
          </a:p>
        </p:txBody>
      </p:sp>
      <p:pic>
        <p:nvPicPr>
          <p:cNvPr id="5" name="Audio 4">
            <a:hlinkClick r:id="" action="ppaction://media"/>
            <a:extLst>
              <a:ext uri="{FF2B5EF4-FFF2-40B4-BE49-F238E27FC236}">
                <a16:creationId xmlns:a16="http://schemas.microsoft.com/office/drawing/2014/main" id="{D53E7A92-D8DF-4701-9726-29B2F7C9F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0E69A3D2-C41E-47B3-AEE7-B39114B88FD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52</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39704675"/>
      </p:ext>
    </p:extLst>
  </p:cSld>
  <p:clrMapOvr>
    <a:masterClrMapping/>
  </p:clrMapOvr>
  <mc:AlternateContent xmlns:mc="http://schemas.openxmlformats.org/markup-compatibility/2006" xmlns:p14="http://schemas.microsoft.com/office/powerpoint/2010/main">
    <mc:Choice Requires="p14">
      <p:transition spd="slow" p14:dur="2000" advTm="36892"/>
    </mc:Choice>
    <mc:Fallback xmlns="">
      <p:transition spd="slow" advTm="36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972838-18AB-4FE2-88D3-63CC947D6F4F}"/>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Patches – Not Considered Public</a:t>
            </a:r>
          </a:p>
          <a:p>
            <a:pPr marL="308269" indent="-308269" defTabSz="1216185">
              <a:spcBef>
                <a:spcPts val="0"/>
              </a:spcBef>
              <a:spcAft>
                <a:spcPts val="798"/>
              </a:spcAft>
              <a:buClr>
                <a:schemeClr val="tx2"/>
              </a:buClr>
              <a:buSzPct val="120000"/>
              <a:buFont typeface="Wingdings" pitchFamily="2" charset="2"/>
              <a:buChar char="§"/>
            </a:pPr>
            <a:r>
              <a:rPr lang="en-US" dirty="0"/>
              <a:t>Commits to online open-source repositories – Maybe</a:t>
            </a:r>
          </a:p>
          <a:p>
            <a:pPr marL="308269" indent="-308269" defTabSz="1216185">
              <a:spcBef>
                <a:spcPts val="0"/>
              </a:spcBef>
              <a:spcAft>
                <a:spcPts val="798"/>
              </a:spcAft>
              <a:buClr>
                <a:schemeClr val="tx2"/>
              </a:buClr>
              <a:buSzPct val="120000"/>
              <a:buFont typeface="Wingdings" pitchFamily="2" charset="2"/>
              <a:buChar char="§"/>
            </a:pPr>
            <a:r>
              <a:rPr lang="en-US" dirty="0"/>
              <a:t>Change logs that only say “Fixed CVE-YYYY-NNNN” – Not Considered Public</a:t>
            </a:r>
          </a:p>
          <a:p>
            <a:pPr marL="308269" indent="-308269" defTabSz="1216185">
              <a:spcBef>
                <a:spcPts val="0"/>
              </a:spcBef>
              <a:spcAft>
                <a:spcPts val="798"/>
              </a:spcAft>
              <a:buClr>
                <a:schemeClr val="tx2"/>
              </a:buClr>
              <a:buSzPct val="120000"/>
              <a:buFont typeface="Wingdings" pitchFamily="2" charset="2"/>
              <a:buChar char="§"/>
            </a:pPr>
            <a:r>
              <a:rPr lang="en-US" dirty="0"/>
              <a:t>Researcher blog posts – Considered Public</a:t>
            </a:r>
          </a:p>
          <a:p>
            <a:pPr marL="308269" indent="-308269" defTabSz="1216185">
              <a:spcBef>
                <a:spcPts val="0"/>
              </a:spcBef>
              <a:spcAft>
                <a:spcPts val="798"/>
              </a:spcAft>
              <a:buClr>
                <a:schemeClr val="tx2"/>
              </a:buClr>
              <a:buSzPct val="120000"/>
              <a:buFont typeface="Wingdings" pitchFamily="2" charset="2"/>
              <a:buChar char="§"/>
            </a:pPr>
            <a:r>
              <a:rPr lang="en-US" dirty="0"/>
              <a:t>Advisories behind a customer log in – Not Considered Public</a:t>
            </a:r>
          </a:p>
          <a:p>
            <a:pPr marL="308269" indent="-308269" defTabSz="1216185">
              <a:spcBef>
                <a:spcPts val="0"/>
              </a:spcBef>
              <a:spcAft>
                <a:spcPts val="798"/>
              </a:spcAft>
              <a:buClr>
                <a:schemeClr val="tx2"/>
              </a:buClr>
              <a:buSzPct val="120000"/>
              <a:buFont typeface="Wingdings" pitchFamily="2" charset="2"/>
              <a:buChar char="§"/>
            </a:pPr>
            <a:r>
              <a:rPr lang="en-US" dirty="0"/>
              <a:t>Links to a conference presentation – Considered Public</a:t>
            </a:r>
          </a:p>
          <a:p>
            <a:pPr marL="308269" indent="-308269" defTabSz="1216185">
              <a:spcBef>
                <a:spcPts val="0"/>
              </a:spcBef>
              <a:spcAft>
                <a:spcPts val="798"/>
              </a:spcAft>
              <a:buClr>
                <a:schemeClr val="tx2"/>
              </a:buClr>
              <a:buSzPct val="120000"/>
              <a:buFont typeface="Wingdings" pitchFamily="2" charset="2"/>
              <a:buChar char="§"/>
            </a:pPr>
            <a:r>
              <a:rPr lang="en-US" dirty="0"/>
              <a:t>An academic journal entry - Maybe</a:t>
            </a:r>
          </a:p>
        </p:txBody>
      </p:sp>
      <p:sp>
        <p:nvSpPr>
          <p:cNvPr id="2" name="Title 1">
            <a:extLst>
              <a:ext uri="{FF2B5EF4-FFF2-40B4-BE49-F238E27FC236}">
                <a16:creationId xmlns:a16="http://schemas.microsoft.com/office/drawing/2014/main" id="{EB0B02A2-39B9-4828-90A8-9DD16051BFF0}"/>
              </a:ext>
            </a:extLst>
          </p:cNvPr>
          <p:cNvSpPr>
            <a:spLocks noGrp="1"/>
          </p:cNvSpPr>
          <p:nvPr>
            <p:ph type="title"/>
          </p:nvPr>
        </p:nvSpPr>
        <p:spPr/>
        <p:txBody>
          <a:bodyPr/>
          <a:lstStyle/>
          <a:p>
            <a:r>
              <a:rPr lang="en-US" dirty="0"/>
              <a:t>Examples</a:t>
            </a:r>
          </a:p>
        </p:txBody>
      </p:sp>
      <p:pic>
        <p:nvPicPr>
          <p:cNvPr id="8" name="Audio 7">
            <a:hlinkClick r:id="" action="ppaction://media"/>
            <a:extLst>
              <a:ext uri="{FF2B5EF4-FFF2-40B4-BE49-F238E27FC236}">
                <a16:creationId xmlns:a16="http://schemas.microsoft.com/office/drawing/2014/main" id="{122FA257-9109-45E1-92CD-FF121B9B6A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9FB8DB0E-CCA2-42A7-9BD7-B0082462106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53</a:t>
            </a:fld>
            <a:r>
              <a:rPr lang="en-US" sz="1400" dirty="0"/>
              <a:t> </a:t>
            </a:r>
            <a:r>
              <a:rPr lang="en-US" sz="1400" dirty="0">
                <a:solidFill>
                  <a:srgbClr val="C1CD23"/>
                </a:solidFill>
              </a:rPr>
              <a:t>|</a:t>
            </a:r>
          </a:p>
        </p:txBody>
      </p:sp>
    </p:spTree>
    <p:extLst>
      <p:ext uri="{BB962C8B-B14F-4D97-AF65-F5344CB8AC3E}">
        <p14:creationId xmlns:p14="http://schemas.microsoft.com/office/powerpoint/2010/main" val="615646098"/>
      </p:ext>
    </p:extLst>
  </p:cSld>
  <p:clrMapOvr>
    <a:masterClrMapping/>
  </p:clrMapOvr>
  <mc:AlternateContent xmlns:mc="http://schemas.openxmlformats.org/markup-compatibility/2006" xmlns:p14="http://schemas.microsoft.com/office/powerpoint/2010/main">
    <mc:Choice Requires="p14">
      <p:transition spd="slow" p14:dur="2000" advTm="70815"/>
    </mc:Choice>
    <mc:Fallback xmlns="">
      <p:transition spd="slow" advTm="7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E80607-3C38-4694-8183-7C00784B1666}"/>
              </a:ext>
            </a:extLst>
          </p:cNvPr>
          <p:cNvSpPr>
            <a:spLocks noGrp="1"/>
          </p:cNvSpPr>
          <p:nvPr>
            <p:ph type="ctrTitle" sz="quarter"/>
          </p:nvPr>
        </p:nvSpPr>
        <p:spPr/>
        <p:txBody>
          <a:bodyPr/>
          <a:lstStyle/>
          <a:p>
            <a:r>
              <a:rPr lang="en-US" dirty="0"/>
              <a:t>7.4.4 – 7.4.6</a:t>
            </a:r>
            <a:br>
              <a:rPr lang="en-US" dirty="0"/>
            </a:br>
            <a:r>
              <a:rPr lang="en-US" dirty="0"/>
              <a:t> Customer-Controlled Software</a:t>
            </a:r>
          </a:p>
        </p:txBody>
      </p:sp>
      <p:pic>
        <p:nvPicPr>
          <p:cNvPr id="6" name="Audio 5">
            <a:hlinkClick r:id="" action="ppaction://media"/>
            <a:extLst>
              <a:ext uri="{FF2B5EF4-FFF2-40B4-BE49-F238E27FC236}">
                <a16:creationId xmlns:a16="http://schemas.microsoft.com/office/drawing/2014/main" id="{1F322528-87C5-49BC-BC12-893229F7D3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13DFB9D5-D7CF-4B34-AC02-8B410C5D35DB}"/>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54</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81918222"/>
      </p:ext>
    </p:extLst>
  </p:cSld>
  <p:clrMapOvr>
    <a:masterClrMapping/>
  </p:clrMapOvr>
  <mc:AlternateContent xmlns:mc="http://schemas.openxmlformats.org/markup-compatibility/2006" xmlns:p14="http://schemas.microsoft.com/office/powerpoint/2010/main">
    <mc:Choice Requires="p14">
      <p:transition spd="slow" p14:dur="2000" advTm="11940"/>
    </mc:Choice>
    <mc:Fallback xmlns="">
      <p:transition spd="slow" advTm="1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Examples of Customer-Controlled Products</a:t>
            </a:r>
          </a:p>
        </p:txBody>
      </p:sp>
      <p:pic>
        <p:nvPicPr>
          <p:cNvPr id="6" name="Picture 5" descr="A screenshot of a cell phone&#10;&#10;Description automatically generated">
            <a:extLst>
              <a:ext uri="{FF2B5EF4-FFF2-40B4-BE49-F238E27FC236}">
                <a16:creationId xmlns:a16="http://schemas.microsoft.com/office/drawing/2014/main" id="{B302F025-CCC0-478E-9B27-F58ACE82CC7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6142" y="2555977"/>
            <a:ext cx="3193957" cy="2874607"/>
          </a:xfrm>
          <a:prstGeom prst="rect">
            <a:avLst/>
          </a:prstGeom>
        </p:spPr>
      </p:pic>
      <p:sp>
        <p:nvSpPr>
          <p:cNvPr id="7" name="TextBox 6">
            <a:extLst>
              <a:ext uri="{FF2B5EF4-FFF2-40B4-BE49-F238E27FC236}">
                <a16:creationId xmlns:a16="http://schemas.microsoft.com/office/drawing/2014/main" id="{AFEB7FAD-F3A0-4ECC-A023-DFA74F3E2903}"/>
              </a:ext>
            </a:extLst>
          </p:cNvPr>
          <p:cNvSpPr txBox="1"/>
          <p:nvPr/>
        </p:nvSpPr>
        <p:spPr>
          <a:xfrm>
            <a:off x="416142" y="5612595"/>
            <a:ext cx="3354514" cy="230832"/>
          </a:xfrm>
          <a:prstGeom prst="rect">
            <a:avLst/>
          </a:prstGeom>
          <a:noFill/>
        </p:spPr>
        <p:txBody>
          <a:bodyPr wrap="square" rtlCol="0">
            <a:spAutoFit/>
          </a:bodyPr>
          <a:lstStyle/>
          <a:p>
            <a:r>
              <a:rPr lang="en-US" sz="900" dirty="0">
                <a:hlinkClick r:id="rId6" tooltip="http://www.psychocats.net/ubuntu/wubi"/>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9" name="Picture 8" descr="A screenshot of a computer&#10;&#10;Description automatically generated">
            <a:extLst>
              <a:ext uri="{FF2B5EF4-FFF2-40B4-BE49-F238E27FC236}">
                <a16:creationId xmlns:a16="http://schemas.microsoft.com/office/drawing/2014/main" id="{A50CA84F-0C0E-47D8-889D-758AA5E17DB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849260" y="2653836"/>
            <a:ext cx="3468904" cy="2678891"/>
          </a:xfrm>
          <a:prstGeom prst="rect">
            <a:avLst/>
          </a:prstGeom>
        </p:spPr>
      </p:pic>
      <p:sp>
        <p:nvSpPr>
          <p:cNvPr id="10" name="TextBox 9">
            <a:extLst>
              <a:ext uri="{FF2B5EF4-FFF2-40B4-BE49-F238E27FC236}">
                <a16:creationId xmlns:a16="http://schemas.microsoft.com/office/drawing/2014/main" id="{E07FC6B5-0BC1-4101-BADD-6C0D11623029}"/>
              </a:ext>
            </a:extLst>
          </p:cNvPr>
          <p:cNvSpPr txBox="1"/>
          <p:nvPr/>
        </p:nvSpPr>
        <p:spPr>
          <a:xfrm>
            <a:off x="4664070" y="5474095"/>
            <a:ext cx="2654094" cy="369332"/>
          </a:xfrm>
          <a:prstGeom prst="rect">
            <a:avLst/>
          </a:prstGeom>
          <a:noFill/>
        </p:spPr>
        <p:txBody>
          <a:bodyPr wrap="square" rtlCol="0">
            <a:spAutoFit/>
          </a:bodyPr>
          <a:lstStyle/>
          <a:p>
            <a:r>
              <a:rPr lang="en-US" sz="900" dirty="0">
                <a:hlinkClick r:id="rId9" tooltip="http://superuser.com/questions/322461/home-network-setup-incorporating-cisco-asa-5505"/>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12" name="Picture 11" descr="A close up of a map&#10;&#10;Description automatically generated">
            <a:extLst>
              <a:ext uri="{FF2B5EF4-FFF2-40B4-BE49-F238E27FC236}">
                <a16:creationId xmlns:a16="http://schemas.microsoft.com/office/drawing/2014/main" id="{7DF50517-A9C6-4597-AD7C-3938C1FBFA03}"/>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246722" y="2536760"/>
            <a:ext cx="3649475" cy="2866651"/>
          </a:xfrm>
          <a:prstGeom prst="rect">
            <a:avLst/>
          </a:prstGeom>
        </p:spPr>
      </p:pic>
      <p:sp>
        <p:nvSpPr>
          <p:cNvPr id="13" name="TextBox 12">
            <a:extLst>
              <a:ext uri="{FF2B5EF4-FFF2-40B4-BE49-F238E27FC236}">
                <a16:creationId xmlns:a16="http://schemas.microsoft.com/office/drawing/2014/main" id="{91CA8289-2180-4502-93B5-0BDE8799BB20}"/>
              </a:ext>
            </a:extLst>
          </p:cNvPr>
          <p:cNvSpPr txBox="1"/>
          <p:nvPr/>
        </p:nvSpPr>
        <p:spPr>
          <a:xfrm>
            <a:off x="7479766" y="5489646"/>
            <a:ext cx="3699373" cy="230832"/>
          </a:xfrm>
          <a:prstGeom prst="rect">
            <a:avLst/>
          </a:prstGeom>
          <a:noFill/>
        </p:spPr>
        <p:txBody>
          <a:bodyPr wrap="square" rtlCol="0">
            <a:spAutoFit/>
          </a:bodyPr>
          <a:lstStyle/>
          <a:p>
            <a:r>
              <a:rPr lang="en-US" sz="900" dirty="0">
                <a:hlinkClick r:id="rId11" tooltip="https://commons.wikimedia.org/wiki/File:Dependency_graph_of_the_software_distribution_bootstrap.png"/>
              </a:rPr>
              <a:t>This Photo</a:t>
            </a:r>
            <a:r>
              <a:rPr lang="en-US" sz="900" dirty="0"/>
              <a:t> by Unknown Author is licensed under </a:t>
            </a:r>
            <a:r>
              <a:rPr lang="en-US" sz="900" dirty="0">
                <a:hlinkClick r:id="rId7" tooltip="https://creativecommons.org/licenses/by-sa/3.0/"/>
              </a:rPr>
              <a:t>CC BY-SA</a:t>
            </a:r>
            <a:endParaRPr lang="en-US" sz="900" dirty="0"/>
          </a:p>
        </p:txBody>
      </p:sp>
      <p:sp>
        <p:nvSpPr>
          <p:cNvPr id="14" name="TextBox 13">
            <a:extLst>
              <a:ext uri="{FF2B5EF4-FFF2-40B4-BE49-F238E27FC236}">
                <a16:creationId xmlns:a16="http://schemas.microsoft.com/office/drawing/2014/main" id="{E74D04CD-03D2-4E04-9FDA-4BA79026A433}"/>
              </a:ext>
            </a:extLst>
          </p:cNvPr>
          <p:cNvSpPr txBox="1"/>
          <p:nvPr/>
        </p:nvSpPr>
        <p:spPr>
          <a:xfrm>
            <a:off x="918237" y="1713752"/>
            <a:ext cx="2350323" cy="369332"/>
          </a:xfrm>
          <a:prstGeom prst="rect">
            <a:avLst/>
          </a:prstGeom>
          <a:noFill/>
        </p:spPr>
        <p:txBody>
          <a:bodyPr wrap="none" rtlCol="0">
            <a:spAutoFit/>
          </a:bodyPr>
          <a:lstStyle/>
          <a:p>
            <a:r>
              <a:rPr lang="en-US" b="1" dirty="0"/>
              <a:t>Installed on a Machine</a:t>
            </a:r>
          </a:p>
        </p:txBody>
      </p:sp>
      <p:sp>
        <p:nvSpPr>
          <p:cNvPr id="15" name="TextBox 14">
            <a:extLst>
              <a:ext uri="{FF2B5EF4-FFF2-40B4-BE49-F238E27FC236}">
                <a16:creationId xmlns:a16="http://schemas.microsoft.com/office/drawing/2014/main" id="{8B2964DA-FB5A-4847-AE41-007EEF97F3CD}"/>
              </a:ext>
            </a:extLst>
          </p:cNvPr>
          <p:cNvSpPr txBox="1"/>
          <p:nvPr/>
        </p:nvSpPr>
        <p:spPr>
          <a:xfrm>
            <a:off x="4848977" y="1713752"/>
            <a:ext cx="2284280" cy="369332"/>
          </a:xfrm>
          <a:prstGeom prst="rect">
            <a:avLst/>
          </a:prstGeom>
          <a:noFill/>
        </p:spPr>
        <p:txBody>
          <a:bodyPr wrap="none" rtlCol="0">
            <a:spAutoFit/>
          </a:bodyPr>
          <a:lstStyle/>
          <a:p>
            <a:r>
              <a:rPr lang="en-US" b="1" dirty="0"/>
              <a:t>Installed in a Network</a:t>
            </a:r>
          </a:p>
        </p:txBody>
      </p:sp>
      <p:sp>
        <p:nvSpPr>
          <p:cNvPr id="16" name="TextBox 15">
            <a:extLst>
              <a:ext uri="{FF2B5EF4-FFF2-40B4-BE49-F238E27FC236}">
                <a16:creationId xmlns:a16="http://schemas.microsoft.com/office/drawing/2014/main" id="{4290B097-34AF-4ADB-A998-8F8BD1B736BE}"/>
              </a:ext>
            </a:extLst>
          </p:cNvPr>
          <p:cNvSpPr txBox="1"/>
          <p:nvPr/>
        </p:nvSpPr>
        <p:spPr>
          <a:xfrm>
            <a:off x="7762710" y="1713752"/>
            <a:ext cx="3133487" cy="369332"/>
          </a:xfrm>
          <a:prstGeom prst="rect">
            <a:avLst/>
          </a:prstGeom>
          <a:noFill/>
        </p:spPr>
        <p:txBody>
          <a:bodyPr wrap="none" rtlCol="0">
            <a:spAutoFit/>
          </a:bodyPr>
          <a:lstStyle/>
          <a:p>
            <a:r>
              <a:rPr lang="en-US" b="1" dirty="0"/>
              <a:t>Library for an Installed Product</a:t>
            </a:r>
          </a:p>
        </p:txBody>
      </p:sp>
      <p:pic>
        <p:nvPicPr>
          <p:cNvPr id="3" name="Audio 2">
            <a:hlinkClick r:id="" action="ppaction://media"/>
            <a:extLst>
              <a:ext uri="{FF2B5EF4-FFF2-40B4-BE49-F238E27FC236}">
                <a16:creationId xmlns:a16="http://schemas.microsoft.com/office/drawing/2014/main" id="{D6BF2EAC-A40D-4D48-A37F-7F886E96715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
        <p:nvSpPr>
          <p:cNvPr id="17" name="Slide Number Placeholder 3">
            <a:extLst>
              <a:ext uri="{FF2B5EF4-FFF2-40B4-BE49-F238E27FC236}">
                <a16:creationId xmlns:a16="http://schemas.microsoft.com/office/drawing/2014/main" id="{FCA244AC-026F-4F10-993D-F2E13BF094F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55</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53170533"/>
      </p:ext>
    </p:extLst>
  </p:cSld>
  <p:clrMapOvr>
    <a:masterClrMapping/>
  </p:clrMapOvr>
  <mc:AlternateContent xmlns:mc="http://schemas.openxmlformats.org/markup-compatibility/2006" xmlns:p14="http://schemas.microsoft.com/office/powerpoint/2010/main">
    <mc:Choice Requires="p14">
      <p:transition spd="slow" p14:dur="2000" advTm="12167"/>
    </mc:Choice>
    <mc:Fallback xmlns="">
      <p:transition spd="slow" advTm="1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E92A-79E7-47C8-923D-0E2B8219B146}"/>
              </a:ext>
            </a:extLst>
          </p:cNvPr>
          <p:cNvSpPr>
            <a:spLocks noGrp="1"/>
          </p:cNvSpPr>
          <p:nvPr>
            <p:ph type="title"/>
          </p:nvPr>
        </p:nvSpPr>
        <p:spPr/>
        <p:txBody>
          <a:bodyPr/>
          <a:lstStyle/>
          <a:p>
            <a:r>
              <a:rPr lang="en-US" dirty="0"/>
              <a:t>Examples that are Not Customer Controlled</a:t>
            </a:r>
          </a:p>
        </p:txBody>
      </p:sp>
      <p:pic>
        <p:nvPicPr>
          <p:cNvPr id="12" name="Picture 11">
            <a:extLst>
              <a:ext uri="{FF2B5EF4-FFF2-40B4-BE49-F238E27FC236}">
                <a16:creationId xmlns:a16="http://schemas.microsoft.com/office/drawing/2014/main" id="{7EC63635-30FA-40DD-987E-447ECE9229A7}"/>
              </a:ext>
            </a:extLst>
          </p:cNvPr>
          <p:cNvPicPr>
            <a:picLocks noChangeAspect="1"/>
          </p:cNvPicPr>
          <p:nvPr/>
        </p:nvPicPr>
        <p:blipFill>
          <a:blip r:embed="rId5"/>
          <a:stretch>
            <a:fillRect/>
          </a:stretch>
        </p:blipFill>
        <p:spPr>
          <a:xfrm>
            <a:off x="6663642" y="2324224"/>
            <a:ext cx="4034885" cy="3248082"/>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08B95017-E3CD-44E2-9C44-B75B1A69DA2D}"/>
              </a:ext>
            </a:extLst>
          </p:cNvPr>
          <p:cNvPicPr>
            <a:picLocks noChangeAspect="1"/>
          </p:cNvPicPr>
          <p:nvPr/>
        </p:nvPicPr>
        <p:blipFill>
          <a:blip r:embed="rId6"/>
          <a:stretch>
            <a:fillRect/>
          </a:stretch>
        </p:blipFill>
        <p:spPr>
          <a:xfrm>
            <a:off x="1156493" y="1918278"/>
            <a:ext cx="4939507" cy="3704630"/>
          </a:xfrm>
          <a:prstGeom prst="rect">
            <a:avLst/>
          </a:prstGeom>
        </p:spPr>
      </p:pic>
      <p:sp>
        <p:nvSpPr>
          <p:cNvPr id="15" name="TextBox 14">
            <a:extLst>
              <a:ext uri="{FF2B5EF4-FFF2-40B4-BE49-F238E27FC236}">
                <a16:creationId xmlns:a16="http://schemas.microsoft.com/office/drawing/2014/main" id="{1D5C9654-CAF3-4564-AF6D-96B6763469D8}"/>
              </a:ext>
            </a:extLst>
          </p:cNvPr>
          <p:cNvSpPr txBox="1"/>
          <p:nvPr/>
        </p:nvSpPr>
        <p:spPr>
          <a:xfrm>
            <a:off x="2397524" y="1502779"/>
            <a:ext cx="2029210" cy="461665"/>
          </a:xfrm>
          <a:prstGeom prst="rect">
            <a:avLst/>
          </a:prstGeom>
          <a:noFill/>
        </p:spPr>
        <p:txBody>
          <a:bodyPr wrap="none" rtlCol="0">
            <a:spAutoFit/>
          </a:bodyPr>
          <a:lstStyle/>
          <a:p>
            <a:r>
              <a:rPr lang="en-US" sz="2400" b="1" dirty="0"/>
              <a:t>Cloud Services</a:t>
            </a:r>
          </a:p>
        </p:txBody>
      </p:sp>
      <p:sp>
        <p:nvSpPr>
          <p:cNvPr id="16" name="TextBox 15">
            <a:extLst>
              <a:ext uri="{FF2B5EF4-FFF2-40B4-BE49-F238E27FC236}">
                <a16:creationId xmlns:a16="http://schemas.microsoft.com/office/drawing/2014/main" id="{B5F36919-2E40-4226-96A1-2CED07B9B588}"/>
              </a:ext>
            </a:extLst>
          </p:cNvPr>
          <p:cNvSpPr txBox="1"/>
          <p:nvPr/>
        </p:nvSpPr>
        <p:spPr>
          <a:xfrm>
            <a:off x="7299515" y="1502779"/>
            <a:ext cx="2564933" cy="461665"/>
          </a:xfrm>
          <a:prstGeom prst="rect">
            <a:avLst/>
          </a:prstGeom>
          <a:noFill/>
        </p:spPr>
        <p:txBody>
          <a:bodyPr wrap="none" rtlCol="0">
            <a:spAutoFit/>
          </a:bodyPr>
          <a:lstStyle/>
          <a:p>
            <a:r>
              <a:rPr lang="en-US" sz="2400" b="1" dirty="0"/>
              <a:t>Individual Website</a:t>
            </a:r>
          </a:p>
        </p:txBody>
      </p:sp>
      <p:pic>
        <p:nvPicPr>
          <p:cNvPr id="5" name="Audio 4">
            <a:hlinkClick r:id="" action="ppaction://media"/>
            <a:extLst>
              <a:ext uri="{FF2B5EF4-FFF2-40B4-BE49-F238E27FC236}">
                <a16:creationId xmlns:a16="http://schemas.microsoft.com/office/drawing/2014/main" id="{8AF703C3-4083-4602-8D6E-554DBC103A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9" name="Slide Number Placeholder 3">
            <a:extLst>
              <a:ext uri="{FF2B5EF4-FFF2-40B4-BE49-F238E27FC236}">
                <a16:creationId xmlns:a16="http://schemas.microsoft.com/office/drawing/2014/main" id="{B1CBF909-A188-473D-ADA5-708BD177AA6B}"/>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56</a:t>
            </a:fld>
            <a:r>
              <a:rPr lang="en-US" sz="1400" dirty="0"/>
              <a:t> </a:t>
            </a:r>
            <a:r>
              <a:rPr lang="en-US" sz="1400" dirty="0">
                <a:solidFill>
                  <a:srgbClr val="C1CD23"/>
                </a:solidFill>
              </a:rPr>
              <a:t>|</a:t>
            </a:r>
          </a:p>
        </p:txBody>
      </p:sp>
    </p:spTree>
    <p:extLst>
      <p:ext uri="{BB962C8B-B14F-4D97-AF65-F5344CB8AC3E}">
        <p14:creationId xmlns:p14="http://schemas.microsoft.com/office/powerpoint/2010/main" val="3954077119"/>
      </p:ext>
    </p:extLst>
  </p:cSld>
  <p:clrMapOvr>
    <a:masterClrMapping/>
  </p:clrMapOvr>
  <mc:AlternateContent xmlns:mc="http://schemas.openxmlformats.org/markup-compatibility/2006" xmlns:p14="http://schemas.microsoft.com/office/powerpoint/2010/main">
    <mc:Choice Requires="p14">
      <p:transition spd="slow" p14:dur="2000" advTm="28712"/>
    </mc:Choice>
    <mc:Fallback xmlns="">
      <p:transition spd="slow" advTm="2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982D59-C167-4416-8151-2485CA360EDF}"/>
              </a:ext>
            </a:extLst>
          </p:cNvPr>
          <p:cNvSpPr>
            <a:spLocks noGrp="1"/>
          </p:cNvSpPr>
          <p:nvPr>
            <p:ph type="ctrTitle" sz="quarter"/>
          </p:nvPr>
        </p:nvSpPr>
        <p:spPr/>
        <p:txBody>
          <a:bodyPr/>
          <a:lstStyle/>
          <a:p>
            <a:r>
              <a:rPr lang="en-US" dirty="0"/>
              <a:t>7.4.7 - Publicly Available and Licensable Products</a:t>
            </a:r>
          </a:p>
        </p:txBody>
      </p:sp>
      <p:pic>
        <p:nvPicPr>
          <p:cNvPr id="6" name="Audio 5">
            <a:hlinkClick r:id="" action="ppaction://media"/>
            <a:extLst>
              <a:ext uri="{FF2B5EF4-FFF2-40B4-BE49-F238E27FC236}">
                <a16:creationId xmlns:a16="http://schemas.microsoft.com/office/drawing/2014/main" id="{01D35C1C-E7BB-4711-9E8D-539AB860A7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33C40FAF-94C2-4869-A424-6FAA310CD0B1}"/>
              </a:ext>
            </a:extLst>
          </p:cNvPr>
          <p:cNvSpPr txBox="1">
            <a:spLocks/>
          </p:cNvSpPr>
          <p:nvPr/>
        </p:nvSpPr>
        <p:spPr>
          <a:xfrm>
            <a:off x="11175689" y="152400"/>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57</a:t>
            </a:fld>
            <a:r>
              <a:rPr lang="en-US" sz="1400" dirty="0"/>
              <a:t> </a:t>
            </a:r>
            <a:r>
              <a:rPr lang="en-US" sz="1400" dirty="0">
                <a:solidFill>
                  <a:srgbClr val="C1CD23"/>
                </a:solidFill>
              </a:rPr>
              <a:t>|</a:t>
            </a:r>
          </a:p>
        </p:txBody>
      </p:sp>
    </p:spTree>
    <p:extLst>
      <p:ext uri="{BB962C8B-B14F-4D97-AF65-F5344CB8AC3E}">
        <p14:creationId xmlns:p14="http://schemas.microsoft.com/office/powerpoint/2010/main" val="4084472920"/>
      </p:ext>
    </p:extLst>
  </p:cSld>
  <p:clrMapOvr>
    <a:masterClrMapping/>
  </p:clrMapOvr>
  <mc:AlternateContent xmlns:mc="http://schemas.openxmlformats.org/markup-compatibility/2006" xmlns:p14="http://schemas.microsoft.com/office/powerpoint/2010/main">
    <mc:Choice Requires="p14">
      <p:transition spd="slow" p14:dur="2000" advTm="20603"/>
    </mc:Choice>
    <mc:Fallback xmlns="">
      <p:transition spd="slow" advTm="2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C2D6E-3A22-4713-BCEB-047E22005F9A}"/>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Betas</a:t>
            </a:r>
          </a:p>
          <a:p>
            <a:pPr marL="308269" indent="-308269" defTabSz="1216185">
              <a:spcBef>
                <a:spcPts val="0"/>
              </a:spcBef>
              <a:spcAft>
                <a:spcPts val="798"/>
              </a:spcAft>
              <a:buClr>
                <a:schemeClr val="tx2"/>
              </a:buClr>
              <a:buSzPct val="120000"/>
              <a:buFont typeface="Wingdings" pitchFamily="2" charset="2"/>
              <a:buChar char="§"/>
            </a:pPr>
            <a:r>
              <a:rPr lang="en-US" dirty="0"/>
              <a:t>Unofficial open source releases</a:t>
            </a:r>
          </a:p>
          <a:p>
            <a:pPr marL="308269" indent="-308269" defTabSz="1216185">
              <a:spcBef>
                <a:spcPts val="0"/>
              </a:spcBef>
              <a:spcAft>
                <a:spcPts val="798"/>
              </a:spcAft>
              <a:buClr>
                <a:schemeClr val="tx2"/>
              </a:buClr>
              <a:buSzPct val="120000"/>
              <a:buFont typeface="Wingdings" pitchFamily="2" charset="2"/>
              <a:buChar char="§"/>
            </a:pPr>
            <a:r>
              <a:rPr lang="en-US" dirty="0"/>
              <a:t>Malware</a:t>
            </a:r>
          </a:p>
          <a:p>
            <a:pPr marL="308269" indent="-308269" defTabSz="1216185">
              <a:spcBef>
                <a:spcPts val="0"/>
              </a:spcBef>
              <a:spcAft>
                <a:spcPts val="798"/>
              </a:spcAft>
              <a:buClr>
                <a:schemeClr val="tx2"/>
              </a:buClr>
              <a:buSzPct val="120000"/>
              <a:buFont typeface="Wingdings" pitchFamily="2" charset="2"/>
              <a:buChar char="§"/>
            </a:pPr>
            <a:r>
              <a:rPr lang="en-US" dirty="0"/>
              <a:t>Internal business software</a:t>
            </a:r>
          </a:p>
          <a:p>
            <a:pPr marL="308269" indent="-308269" defTabSz="1216185">
              <a:spcBef>
                <a:spcPts val="0"/>
              </a:spcBef>
              <a:spcAft>
                <a:spcPts val="798"/>
              </a:spcAft>
              <a:buClr>
                <a:schemeClr val="tx2"/>
              </a:buClr>
              <a:buSzPct val="120000"/>
              <a:buFont typeface="Wingdings" pitchFamily="2" charset="2"/>
              <a:buChar char="§"/>
            </a:pPr>
            <a:r>
              <a:rPr lang="en-US" dirty="0"/>
              <a:t>Code snippets from Stack Overflow</a:t>
            </a:r>
          </a:p>
        </p:txBody>
      </p:sp>
      <p:sp>
        <p:nvSpPr>
          <p:cNvPr id="2" name="Title 1">
            <a:extLst>
              <a:ext uri="{FF2B5EF4-FFF2-40B4-BE49-F238E27FC236}">
                <a16:creationId xmlns:a16="http://schemas.microsoft.com/office/drawing/2014/main" id="{E936F181-C767-43A8-863F-BA319274F841}"/>
              </a:ext>
            </a:extLst>
          </p:cNvPr>
          <p:cNvSpPr>
            <a:spLocks noGrp="1"/>
          </p:cNvSpPr>
          <p:nvPr>
            <p:ph type="title"/>
          </p:nvPr>
        </p:nvSpPr>
        <p:spPr/>
        <p:txBody>
          <a:bodyPr/>
          <a:lstStyle/>
          <a:p>
            <a:r>
              <a:rPr lang="en-US" dirty="0"/>
              <a:t>Excludes</a:t>
            </a:r>
          </a:p>
        </p:txBody>
      </p:sp>
      <p:pic>
        <p:nvPicPr>
          <p:cNvPr id="6" name="Audio 5">
            <a:hlinkClick r:id="" action="ppaction://media"/>
            <a:extLst>
              <a:ext uri="{FF2B5EF4-FFF2-40B4-BE49-F238E27FC236}">
                <a16:creationId xmlns:a16="http://schemas.microsoft.com/office/drawing/2014/main" id="{5DD221B1-4591-4C11-91D6-8E447BFB07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98A76BB0-F4D5-4922-9320-71875D2F744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19557663"/>
      </p:ext>
    </p:extLst>
  </p:cSld>
  <p:clrMapOvr>
    <a:masterClrMapping/>
  </p:clrMapOvr>
  <mc:AlternateContent xmlns:mc="http://schemas.openxmlformats.org/markup-compatibility/2006" xmlns:p14="http://schemas.microsoft.com/office/powerpoint/2010/main">
    <mc:Choice Requires="p14">
      <p:transition spd="slow" p14:dur="2000" advTm="18055"/>
    </mc:Choice>
    <mc:Fallback xmlns="">
      <p:transition spd="slow" advTm="1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7.4.3 - Check for Duplicates</a:t>
            </a:r>
          </a:p>
        </p:txBody>
      </p:sp>
      <p:pic>
        <p:nvPicPr>
          <p:cNvPr id="4" name="Audio 3">
            <a:hlinkClick r:id="" action="ppaction://media"/>
            <a:extLst>
              <a:ext uri="{FF2B5EF4-FFF2-40B4-BE49-F238E27FC236}">
                <a16:creationId xmlns:a16="http://schemas.microsoft.com/office/drawing/2014/main" id="{24D1C2A6-66C4-4361-8656-15085472E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AB057912-4938-4576-A1D6-8CD868D8248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59</a:t>
            </a:fld>
            <a:r>
              <a:rPr lang="en-US" sz="1400" dirty="0"/>
              <a:t> </a:t>
            </a:r>
            <a:r>
              <a:rPr lang="en-US" sz="1400" dirty="0">
                <a:solidFill>
                  <a:srgbClr val="C1CD23"/>
                </a:solidFill>
              </a:rPr>
              <a:t>|</a:t>
            </a:r>
          </a:p>
        </p:txBody>
      </p:sp>
    </p:spTree>
    <p:extLst>
      <p:ext uri="{BB962C8B-B14F-4D97-AF65-F5344CB8AC3E}">
        <p14:creationId xmlns:p14="http://schemas.microsoft.com/office/powerpoint/2010/main" val="881120441"/>
      </p:ext>
    </p:extLst>
  </p:cSld>
  <p:clrMapOvr>
    <a:masterClrMapping/>
  </p:clrMapOvr>
  <mc:AlternateContent xmlns:mc="http://schemas.openxmlformats.org/markup-compatibility/2006" xmlns:p14="http://schemas.microsoft.com/office/powerpoint/2010/main">
    <mc:Choice Requires="p14">
      <p:transition spd="slow" p14:dur="2000" advTm="12649"/>
    </mc:Choice>
    <mc:Fallback xmlns="">
      <p:transition spd="slow" advTm="1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E0285B-5874-4DAC-9558-12ECA62D42FB}"/>
              </a:ext>
            </a:extLst>
          </p:cNvPr>
          <p:cNvSpPr>
            <a:spLocks noGrp="1"/>
          </p:cNvSpPr>
          <p:nvPr>
            <p:ph type="ctrTitle" sz="quarter"/>
          </p:nvPr>
        </p:nvSpPr>
        <p:spPr/>
        <p:txBody>
          <a:bodyPr/>
          <a:lstStyle/>
          <a:p>
            <a:r>
              <a:rPr lang="en-US" dirty="0"/>
              <a:t>7.1.1 Product Owner Acknowledgement</a:t>
            </a:r>
          </a:p>
        </p:txBody>
      </p:sp>
      <p:pic>
        <p:nvPicPr>
          <p:cNvPr id="6" name="Audio 5">
            <a:hlinkClick r:id="" action="ppaction://media"/>
            <a:extLst>
              <a:ext uri="{FF2B5EF4-FFF2-40B4-BE49-F238E27FC236}">
                <a16:creationId xmlns:a16="http://schemas.microsoft.com/office/drawing/2014/main" id="{6B80CDF7-3D84-4835-8B33-B598BE026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07524DB2-28E5-4B51-94FB-428EDF8C082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a:t>
            </a:fld>
            <a:r>
              <a:rPr lang="en-US" sz="1400" dirty="0"/>
              <a:t> </a:t>
            </a:r>
            <a:r>
              <a:rPr lang="en-US" sz="1400" dirty="0">
                <a:solidFill>
                  <a:srgbClr val="C1CD23"/>
                </a:solidFill>
              </a:rPr>
              <a:t>|</a:t>
            </a:r>
          </a:p>
        </p:txBody>
      </p:sp>
    </p:spTree>
    <p:extLst>
      <p:ext uri="{BB962C8B-B14F-4D97-AF65-F5344CB8AC3E}">
        <p14:creationId xmlns:p14="http://schemas.microsoft.com/office/powerpoint/2010/main" val="2686003566"/>
      </p:ext>
    </p:extLst>
  </p:cSld>
  <p:clrMapOvr>
    <a:masterClrMapping/>
  </p:clrMapOvr>
  <mc:AlternateContent xmlns:mc="http://schemas.openxmlformats.org/markup-compatibility/2006" xmlns:p14="http://schemas.microsoft.com/office/powerpoint/2010/main">
    <mc:Choice Requires="p14">
      <p:transition spd="slow" p14:dur="2000" advTm="7526"/>
    </mc:Choice>
    <mc:Fallback xmlns="">
      <p:transition spd="slow" advTm="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1164-459B-4C60-B0FD-25B7F6AA919E}"/>
              </a:ext>
            </a:extLst>
          </p:cNvPr>
          <p:cNvSpPr>
            <a:spLocks noGrp="1"/>
          </p:cNvSpPr>
          <p:nvPr>
            <p:ph type="title"/>
          </p:nvPr>
        </p:nvSpPr>
        <p:spPr/>
        <p:txBody>
          <a:bodyPr/>
          <a:lstStyle/>
          <a:p>
            <a:r>
              <a:rPr lang="en-US" dirty="0"/>
              <a:t>Coordinate</a:t>
            </a:r>
          </a:p>
        </p:txBody>
      </p:sp>
      <p:sp>
        <p:nvSpPr>
          <p:cNvPr id="6" name="Rectangle: Rounded Corners 5">
            <a:extLst>
              <a:ext uri="{FF2B5EF4-FFF2-40B4-BE49-F238E27FC236}">
                <a16:creationId xmlns:a16="http://schemas.microsoft.com/office/drawing/2014/main" id="{429C7069-B9E6-41D8-B396-89A304AC328D}"/>
              </a:ext>
            </a:extLst>
          </p:cNvPr>
          <p:cNvSpPr/>
          <p:nvPr/>
        </p:nvSpPr>
        <p:spPr>
          <a:xfrm>
            <a:off x="794657" y="1469571"/>
            <a:ext cx="2732315" cy="1469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 CNA</a:t>
            </a:r>
          </a:p>
        </p:txBody>
      </p:sp>
      <p:sp>
        <p:nvSpPr>
          <p:cNvPr id="7" name="Rectangle: Rounded Corners 6">
            <a:extLst>
              <a:ext uri="{FF2B5EF4-FFF2-40B4-BE49-F238E27FC236}">
                <a16:creationId xmlns:a16="http://schemas.microsoft.com/office/drawing/2014/main" id="{3B7AA504-40C6-47D0-A983-AD0815A61A87}"/>
              </a:ext>
            </a:extLst>
          </p:cNvPr>
          <p:cNvSpPr/>
          <p:nvPr/>
        </p:nvSpPr>
        <p:spPr>
          <a:xfrm>
            <a:off x="794657" y="4267201"/>
            <a:ext cx="2732315" cy="1469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Researcher CNA</a:t>
            </a:r>
          </a:p>
        </p:txBody>
      </p:sp>
      <p:sp>
        <p:nvSpPr>
          <p:cNvPr id="9" name="Rectangle: Rounded Corners 8">
            <a:extLst>
              <a:ext uri="{FF2B5EF4-FFF2-40B4-BE49-F238E27FC236}">
                <a16:creationId xmlns:a16="http://schemas.microsoft.com/office/drawing/2014/main" id="{700B1A2E-7710-48BB-BA64-8EE4B1963360}"/>
              </a:ext>
            </a:extLst>
          </p:cNvPr>
          <p:cNvSpPr/>
          <p:nvPr/>
        </p:nvSpPr>
        <p:spPr>
          <a:xfrm>
            <a:off x="7663542" y="2808515"/>
            <a:ext cx="2732315" cy="1469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Upstream Vendor</a:t>
            </a:r>
          </a:p>
          <a:p>
            <a:pPr algn="ctr"/>
            <a:r>
              <a:rPr lang="en-US" dirty="0"/>
              <a:t>(Not a CNA)</a:t>
            </a:r>
          </a:p>
        </p:txBody>
      </p:sp>
      <p:cxnSp>
        <p:nvCxnSpPr>
          <p:cNvPr id="11" name="Straight Arrow Connector 10">
            <a:extLst>
              <a:ext uri="{FF2B5EF4-FFF2-40B4-BE49-F238E27FC236}">
                <a16:creationId xmlns:a16="http://schemas.microsoft.com/office/drawing/2014/main" id="{744C67FB-3009-4540-94D3-767C7ACDA102}"/>
              </a:ext>
            </a:extLst>
          </p:cNvPr>
          <p:cNvCxnSpPr>
            <a:stCxn id="6" idx="3"/>
            <a:endCxn id="9" idx="1"/>
          </p:cNvCxnSpPr>
          <p:nvPr/>
        </p:nvCxnSpPr>
        <p:spPr>
          <a:xfrm>
            <a:off x="3526972" y="2204357"/>
            <a:ext cx="4136570" cy="1338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7C2220-C814-475D-A2BF-E5A1E403267C}"/>
              </a:ext>
            </a:extLst>
          </p:cNvPr>
          <p:cNvCxnSpPr>
            <a:stCxn id="7" idx="3"/>
            <a:endCxn id="9" idx="1"/>
          </p:cNvCxnSpPr>
          <p:nvPr/>
        </p:nvCxnSpPr>
        <p:spPr>
          <a:xfrm flipV="1">
            <a:off x="3526972" y="3543301"/>
            <a:ext cx="4136570" cy="1458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51F525C-EC7A-4765-AFD8-ECB2DA7CFD8D}"/>
              </a:ext>
            </a:extLst>
          </p:cNvPr>
          <p:cNvSpPr txBox="1"/>
          <p:nvPr/>
        </p:nvSpPr>
        <p:spPr>
          <a:xfrm rot="20470267">
            <a:off x="3924029" y="4520688"/>
            <a:ext cx="2382960" cy="369332"/>
          </a:xfrm>
          <a:prstGeom prst="rect">
            <a:avLst/>
          </a:prstGeom>
          <a:noFill/>
        </p:spPr>
        <p:txBody>
          <a:bodyPr wrap="none" rtlCol="0">
            <a:spAutoFit/>
          </a:bodyPr>
          <a:lstStyle/>
          <a:p>
            <a:r>
              <a:rPr lang="en-US" dirty="0"/>
              <a:t>Found XYZ vulnerability</a:t>
            </a:r>
          </a:p>
        </p:txBody>
      </p:sp>
      <p:sp>
        <p:nvSpPr>
          <p:cNvPr id="15" name="TextBox 14">
            <a:extLst>
              <a:ext uri="{FF2B5EF4-FFF2-40B4-BE49-F238E27FC236}">
                <a16:creationId xmlns:a16="http://schemas.microsoft.com/office/drawing/2014/main" id="{421B7D6E-A50D-48E2-84B4-B172B4F5FEA7}"/>
              </a:ext>
            </a:extLst>
          </p:cNvPr>
          <p:cNvSpPr txBox="1"/>
          <p:nvPr/>
        </p:nvSpPr>
        <p:spPr>
          <a:xfrm rot="1107075">
            <a:off x="4396198" y="2385434"/>
            <a:ext cx="2382960" cy="369332"/>
          </a:xfrm>
          <a:prstGeom prst="rect">
            <a:avLst/>
          </a:prstGeom>
          <a:noFill/>
        </p:spPr>
        <p:txBody>
          <a:bodyPr wrap="none" rtlCol="0">
            <a:spAutoFit/>
          </a:bodyPr>
          <a:lstStyle/>
          <a:p>
            <a:r>
              <a:rPr lang="en-US" dirty="0"/>
              <a:t>Found XYZ vulnerability</a:t>
            </a:r>
          </a:p>
        </p:txBody>
      </p:sp>
      <p:pic>
        <p:nvPicPr>
          <p:cNvPr id="3" name="Audio 2">
            <a:hlinkClick r:id="" action="ppaction://media"/>
            <a:extLst>
              <a:ext uri="{FF2B5EF4-FFF2-40B4-BE49-F238E27FC236}">
                <a16:creationId xmlns:a16="http://schemas.microsoft.com/office/drawing/2014/main" id="{C059F785-961C-4729-93A7-3A4AEEA92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2" name="Slide Number Placeholder 3">
            <a:extLst>
              <a:ext uri="{FF2B5EF4-FFF2-40B4-BE49-F238E27FC236}">
                <a16:creationId xmlns:a16="http://schemas.microsoft.com/office/drawing/2014/main" id="{62C88A63-BEDC-4A36-B4D8-B7AEBB230A4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60</a:t>
            </a:fld>
            <a:r>
              <a:rPr lang="en-US" sz="1400" dirty="0"/>
              <a:t> </a:t>
            </a:r>
            <a:r>
              <a:rPr lang="en-US" sz="1400" dirty="0">
                <a:solidFill>
                  <a:srgbClr val="C1CD23"/>
                </a:solidFill>
              </a:rPr>
              <a:t>|</a:t>
            </a:r>
          </a:p>
        </p:txBody>
      </p:sp>
    </p:spTree>
    <p:extLst>
      <p:ext uri="{BB962C8B-B14F-4D97-AF65-F5344CB8AC3E}">
        <p14:creationId xmlns:p14="http://schemas.microsoft.com/office/powerpoint/2010/main" val="1228323816"/>
      </p:ext>
    </p:extLst>
  </p:cSld>
  <p:clrMapOvr>
    <a:masterClrMapping/>
  </p:clrMapOvr>
  <mc:AlternateContent xmlns:mc="http://schemas.openxmlformats.org/markup-compatibility/2006" xmlns:p14="http://schemas.microsoft.com/office/powerpoint/2010/main">
    <mc:Choice Requires="p14">
      <p:transition spd="slow" p14:dur="2000" advTm="30264"/>
    </mc:Choice>
    <mc:Fallback xmlns="">
      <p:transition spd="slow" advTm="3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57BE-FD10-499A-A7DA-2FD7CFF504C8}"/>
              </a:ext>
            </a:extLst>
          </p:cNvPr>
          <p:cNvSpPr>
            <a:spLocks noGrp="1"/>
          </p:cNvSpPr>
          <p:nvPr>
            <p:ph type="title"/>
          </p:nvPr>
        </p:nvSpPr>
        <p:spPr/>
        <p:txBody>
          <a:bodyPr/>
          <a:lstStyle/>
          <a:p>
            <a:r>
              <a:rPr lang="en-US" dirty="0"/>
              <a:t>Typos are the Enemy</a:t>
            </a:r>
          </a:p>
        </p:txBody>
      </p:sp>
      <p:sp>
        <p:nvSpPr>
          <p:cNvPr id="8" name="TextBox 7">
            <a:extLst>
              <a:ext uri="{FF2B5EF4-FFF2-40B4-BE49-F238E27FC236}">
                <a16:creationId xmlns:a16="http://schemas.microsoft.com/office/drawing/2014/main" id="{97A90DDF-03FA-4341-8560-FA1824A48B3B}"/>
              </a:ext>
            </a:extLst>
          </p:cNvPr>
          <p:cNvSpPr txBox="1"/>
          <p:nvPr/>
        </p:nvSpPr>
        <p:spPr>
          <a:xfrm>
            <a:off x="3080657" y="2054697"/>
            <a:ext cx="4084773" cy="830997"/>
          </a:xfrm>
          <a:prstGeom prst="rect">
            <a:avLst/>
          </a:prstGeom>
          <a:noFill/>
        </p:spPr>
        <p:txBody>
          <a:bodyPr wrap="none" rtlCol="0">
            <a:spAutoFit/>
          </a:bodyPr>
          <a:lstStyle/>
          <a:p>
            <a:r>
              <a:rPr lang="en-US" sz="4800" b="1" dirty="0"/>
              <a:t>CVE-YYYY-1234</a:t>
            </a:r>
          </a:p>
        </p:txBody>
      </p:sp>
      <p:sp>
        <p:nvSpPr>
          <p:cNvPr id="9" name="TextBox 8">
            <a:extLst>
              <a:ext uri="{FF2B5EF4-FFF2-40B4-BE49-F238E27FC236}">
                <a16:creationId xmlns:a16="http://schemas.microsoft.com/office/drawing/2014/main" id="{B4BB8575-70A2-429D-A67A-5FD25786FE03}"/>
              </a:ext>
            </a:extLst>
          </p:cNvPr>
          <p:cNvSpPr txBox="1"/>
          <p:nvPr/>
        </p:nvSpPr>
        <p:spPr>
          <a:xfrm>
            <a:off x="3080656" y="3429000"/>
            <a:ext cx="4084773" cy="830997"/>
          </a:xfrm>
          <a:prstGeom prst="rect">
            <a:avLst/>
          </a:prstGeom>
          <a:noFill/>
        </p:spPr>
        <p:txBody>
          <a:bodyPr wrap="none" rtlCol="0">
            <a:spAutoFit/>
          </a:bodyPr>
          <a:lstStyle/>
          <a:p>
            <a:r>
              <a:rPr lang="en-US" sz="4800" b="1" dirty="0"/>
              <a:t>CVE-YYYY-1324</a:t>
            </a:r>
          </a:p>
        </p:txBody>
      </p:sp>
      <p:sp>
        <p:nvSpPr>
          <p:cNvPr id="10" name="Rectangle 9">
            <a:extLst>
              <a:ext uri="{FF2B5EF4-FFF2-40B4-BE49-F238E27FC236}">
                <a16:creationId xmlns:a16="http://schemas.microsoft.com/office/drawing/2014/main" id="{18EE0D29-74DB-4CF4-9593-5DB655777ADD}"/>
              </a:ext>
            </a:extLst>
          </p:cNvPr>
          <p:cNvSpPr/>
          <p:nvPr/>
        </p:nvSpPr>
        <p:spPr>
          <a:xfrm>
            <a:off x="6096000" y="2144486"/>
            <a:ext cx="620486" cy="653143"/>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99C0124-87E8-4FFE-B0B1-5D66594CEC06}"/>
              </a:ext>
            </a:extLst>
          </p:cNvPr>
          <p:cNvSpPr/>
          <p:nvPr/>
        </p:nvSpPr>
        <p:spPr>
          <a:xfrm>
            <a:off x="6096000" y="3493335"/>
            <a:ext cx="620486" cy="653143"/>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0D398E0D-6D57-4517-B30D-814239DB0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3" name="Slide Number Placeholder 3">
            <a:extLst>
              <a:ext uri="{FF2B5EF4-FFF2-40B4-BE49-F238E27FC236}">
                <a16:creationId xmlns:a16="http://schemas.microsoft.com/office/drawing/2014/main" id="{3664616F-0C0D-46EB-9F63-7CEF7A35B44C}"/>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61</a:t>
            </a:fld>
            <a:r>
              <a:rPr lang="en-US" sz="1400" dirty="0"/>
              <a:t> </a:t>
            </a:r>
            <a:r>
              <a:rPr lang="en-US" sz="1400" dirty="0">
                <a:solidFill>
                  <a:srgbClr val="C1CD23"/>
                </a:solidFill>
              </a:rPr>
              <a:t>|</a:t>
            </a:r>
          </a:p>
        </p:txBody>
      </p:sp>
    </p:spTree>
    <p:extLst>
      <p:ext uri="{BB962C8B-B14F-4D97-AF65-F5344CB8AC3E}">
        <p14:creationId xmlns:p14="http://schemas.microsoft.com/office/powerpoint/2010/main" val="1411790203"/>
      </p:ext>
    </p:extLst>
  </p:cSld>
  <p:clrMapOvr>
    <a:masterClrMapping/>
  </p:clrMapOvr>
  <mc:AlternateContent xmlns:mc="http://schemas.openxmlformats.org/markup-compatibility/2006" xmlns:p14="http://schemas.microsoft.com/office/powerpoint/2010/main">
    <mc:Choice Requires="p14">
      <p:transition spd="slow" p14:dur="2000" advTm="26957"/>
    </mc:Choice>
    <mc:Fallback xmlns="">
      <p:transition spd="slow" advTm="2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0A818272-E637-4AFB-BC00-FA2D5706BD33}"/>
              </a:ext>
            </a:extLst>
          </p:cNvPr>
          <p:cNvPicPr>
            <a:picLocks noGrp="1" noChangeAspect="1"/>
          </p:cNvPicPr>
          <p:nvPr>
            <p:ph idx="1"/>
          </p:nvPr>
        </p:nvPicPr>
        <p:blipFill>
          <a:blip r:embed="rId5"/>
          <a:stretch>
            <a:fillRect/>
          </a:stretch>
        </p:blipFill>
        <p:spPr>
          <a:xfrm>
            <a:off x="907776" y="1938441"/>
            <a:ext cx="8899694" cy="3538330"/>
          </a:xfrm>
        </p:spPr>
      </p:pic>
      <p:sp>
        <p:nvSpPr>
          <p:cNvPr id="2" name="Title 1">
            <a:extLst>
              <a:ext uri="{FF2B5EF4-FFF2-40B4-BE49-F238E27FC236}">
                <a16:creationId xmlns:a16="http://schemas.microsoft.com/office/drawing/2014/main" id="{9BC66974-DD77-48A3-86FB-FCF5E365B2BA}"/>
              </a:ext>
            </a:extLst>
          </p:cNvPr>
          <p:cNvSpPr>
            <a:spLocks noGrp="1"/>
          </p:cNvSpPr>
          <p:nvPr>
            <p:ph type="title"/>
          </p:nvPr>
        </p:nvSpPr>
        <p:spPr/>
        <p:txBody>
          <a:bodyPr/>
          <a:lstStyle/>
          <a:p>
            <a:r>
              <a:rPr lang="en-US" dirty="0"/>
              <a:t>Check the CVE List</a:t>
            </a:r>
          </a:p>
        </p:txBody>
      </p:sp>
      <p:pic>
        <p:nvPicPr>
          <p:cNvPr id="5" name="Audio 4">
            <a:hlinkClick r:id="" action="ppaction://media"/>
            <a:extLst>
              <a:ext uri="{FF2B5EF4-FFF2-40B4-BE49-F238E27FC236}">
                <a16:creationId xmlns:a16="http://schemas.microsoft.com/office/drawing/2014/main" id="{47DF8F2A-1905-406C-8B4A-7FF3BC6970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6D6B92C0-EC77-484D-BA29-A94BA56DEC73}"/>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62</a:t>
            </a:fld>
            <a:r>
              <a:rPr lang="en-US" sz="1400" dirty="0"/>
              <a:t> </a:t>
            </a:r>
            <a:r>
              <a:rPr lang="en-US" sz="1400" dirty="0">
                <a:solidFill>
                  <a:srgbClr val="C1CD23"/>
                </a:solidFill>
              </a:rPr>
              <a:t>|</a:t>
            </a:r>
          </a:p>
        </p:txBody>
      </p:sp>
    </p:spTree>
    <p:extLst>
      <p:ext uri="{BB962C8B-B14F-4D97-AF65-F5344CB8AC3E}">
        <p14:creationId xmlns:p14="http://schemas.microsoft.com/office/powerpoint/2010/main" val="3862081984"/>
      </p:ext>
    </p:extLst>
  </p:cSld>
  <p:clrMapOvr>
    <a:masterClrMapping/>
  </p:clrMapOvr>
  <mc:AlternateContent xmlns:mc="http://schemas.openxmlformats.org/markup-compatibility/2006" xmlns:p14="http://schemas.microsoft.com/office/powerpoint/2010/main">
    <mc:Choice Requires="p14">
      <p:transition spd="slow" p14:dur="2000" advTm="12048"/>
    </mc:Choice>
    <mc:Fallback xmlns="">
      <p:transition spd="slow" advTm="1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B09A5-49B2-4044-B2C8-5F0416FB84D5}"/>
              </a:ext>
            </a:extLst>
          </p:cNvPr>
          <p:cNvSpPr>
            <a:spLocks noGrp="1"/>
          </p:cNvSpPr>
          <p:nvPr>
            <p:ph type="ctrTitle" sz="quarter"/>
          </p:nvPr>
        </p:nvSpPr>
        <p:spPr/>
        <p:txBody>
          <a:bodyPr/>
          <a:lstStyle/>
          <a:p>
            <a:r>
              <a:rPr lang="en-US" dirty="0"/>
              <a:t>7.4.8 – Do not consider other factors</a:t>
            </a:r>
          </a:p>
        </p:txBody>
      </p:sp>
      <p:pic>
        <p:nvPicPr>
          <p:cNvPr id="3" name="Audio 2">
            <a:hlinkClick r:id="" action="ppaction://media"/>
            <a:extLst>
              <a:ext uri="{FF2B5EF4-FFF2-40B4-BE49-F238E27FC236}">
                <a16:creationId xmlns:a16="http://schemas.microsoft.com/office/drawing/2014/main" id="{C70B61E9-DE5B-426C-BFEA-2CAA783DB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4A425604-3DA0-4F23-A2B6-81306D4CB8E9}"/>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63</a:t>
            </a:fld>
            <a:r>
              <a:rPr lang="en-US" sz="1400" dirty="0"/>
              <a:t> </a:t>
            </a:r>
            <a:r>
              <a:rPr lang="en-US" sz="1400" dirty="0">
                <a:solidFill>
                  <a:srgbClr val="C1CD23"/>
                </a:solidFill>
              </a:rPr>
              <a:t>|</a:t>
            </a:r>
          </a:p>
        </p:txBody>
      </p:sp>
    </p:spTree>
    <p:extLst>
      <p:ext uri="{BB962C8B-B14F-4D97-AF65-F5344CB8AC3E}">
        <p14:creationId xmlns:p14="http://schemas.microsoft.com/office/powerpoint/2010/main" val="1333412476"/>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39ABCC-DE5E-4E98-B297-25EE5CA1D9E0}"/>
              </a:ext>
            </a:extLst>
          </p:cNvPr>
          <p:cNvSpPr>
            <a:spLocks noGrp="1"/>
          </p:cNvSpPr>
          <p:nvPr>
            <p:ph type="title"/>
          </p:nvPr>
        </p:nvSpPr>
        <p:spPr/>
        <p:txBody>
          <a:bodyPr/>
          <a:lstStyle/>
          <a:p>
            <a:r>
              <a:rPr lang="en-US" dirty="0"/>
              <a:t>CNAs Can’t Add Requirements</a:t>
            </a:r>
          </a:p>
        </p:txBody>
      </p:sp>
      <p:sp>
        <p:nvSpPr>
          <p:cNvPr id="6" name="Content Placeholder 5">
            <a:extLst>
              <a:ext uri="{FF2B5EF4-FFF2-40B4-BE49-F238E27FC236}">
                <a16:creationId xmlns:a16="http://schemas.microsoft.com/office/drawing/2014/main" id="{4E00BA87-AEE0-4035-B2BF-AC844EB10FA9}"/>
              </a:ext>
            </a:extLst>
          </p:cNvPr>
          <p:cNvSpPr>
            <a:spLocks noGrp="1"/>
          </p:cNvSpPr>
          <p:nvPr>
            <p:ph idx="1"/>
          </p:nvPr>
        </p:nvSpPr>
        <p:spPr/>
        <p:txBody>
          <a:bodyPr/>
          <a:lstStyle/>
          <a:p>
            <a:r>
              <a:rPr lang="en-US" dirty="0"/>
              <a:t>Additional factors should not be considered</a:t>
            </a:r>
          </a:p>
          <a:p>
            <a:r>
              <a:rPr lang="en-US" dirty="0"/>
              <a:t>If additional factors are considered, then escalating the issue to the parent CNA is warranted</a:t>
            </a:r>
          </a:p>
          <a:p>
            <a:r>
              <a:rPr lang="en-US" dirty="0"/>
              <a:t>The following factors have been rejected in the past:</a:t>
            </a:r>
          </a:p>
          <a:p>
            <a:pPr lvl="1"/>
            <a:r>
              <a:rPr lang="en-US" dirty="0"/>
              <a:t>Merge by flaw type</a:t>
            </a:r>
          </a:p>
          <a:p>
            <a:pPr lvl="1"/>
            <a:r>
              <a:rPr lang="en-US" dirty="0"/>
              <a:t>CVSS scores below a certain level don’t get an ID</a:t>
            </a:r>
          </a:p>
          <a:p>
            <a:pPr lvl="1"/>
            <a:r>
              <a:rPr lang="en-US" dirty="0"/>
              <a:t>Only affects end-of-life products</a:t>
            </a:r>
          </a:p>
          <a:p>
            <a:pPr lvl="1"/>
            <a:endParaRPr lang="en-US" dirty="0"/>
          </a:p>
          <a:p>
            <a:endParaRPr lang="en-US" dirty="0"/>
          </a:p>
        </p:txBody>
      </p:sp>
      <p:pic>
        <p:nvPicPr>
          <p:cNvPr id="2" name="Audio 1">
            <a:hlinkClick r:id="" action="ppaction://media"/>
            <a:extLst>
              <a:ext uri="{FF2B5EF4-FFF2-40B4-BE49-F238E27FC236}">
                <a16:creationId xmlns:a16="http://schemas.microsoft.com/office/drawing/2014/main" id="{A21653B1-C473-4A39-ADA1-912FA147C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9" name="Slide Number Placeholder 3">
            <a:extLst>
              <a:ext uri="{FF2B5EF4-FFF2-40B4-BE49-F238E27FC236}">
                <a16:creationId xmlns:a16="http://schemas.microsoft.com/office/drawing/2014/main" id="{5ACF9B7F-77AC-48AC-9489-4DF19D318B3C}"/>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64</a:t>
            </a:fld>
            <a:r>
              <a:rPr lang="en-US" sz="1400" dirty="0"/>
              <a:t> </a:t>
            </a:r>
            <a:r>
              <a:rPr lang="en-US" sz="1400" dirty="0">
                <a:solidFill>
                  <a:srgbClr val="C1CD23"/>
                </a:solidFill>
              </a:rPr>
              <a:t>|</a:t>
            </a:r>
          </a:p>
        </p:txBody>
      </p:sp>
    </p:spTree>
    <p:extLst>
      <p:ext uri="{BB962C8B-B14F-4D97-AF65-F5344CB8AC3E}">
        <p14:creationId xmlns:p14="http://schemas.microsoft.com/office/powerpoint/2010/main" val="4040020442"/>
      </p:ext>
    </p:extLst>
  </p:cSld>
  <p:clrMapOvr>
    <a:masterClrMapping/>
  </p:clrMapOvr>
  <mc:AlternateContent xmlns:mc="http://schemas.openxmlformats.org/markup-compatibility/2006" xmlns:p14="http://schemas.microsoft.com/office/powerpoint/2010/main">
    <mc:Choice Requires="p14">
      <p:transition spd="slow" p14:dur="2000" advTm="12547"/>
    </mc:Choice>
    <mc:Fallback xmlns="">
      <p:transition spd="slow" advTm="1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65</a:t>
            </a:fld>
            <a:r>
              <a:rPr lang="en-US" sz="1400" dirty="0"/>
              <a:t> </a:t>
            </a:r>
            <a:r>
              <a:rPr lang="en-US" sz="1400" dirty="0">
                <a:solidFill>
                  <a:srgbClr val="C1CD23"/>
                </a:solidFill>
              </a:rPr>
              <a:t>|</a:t>
            </a:r>
          </a:p>
        </p:txBody>
      </p:sp>
      <p:pic>
        <p:nvPicPr>
          <p:cNvPr id="4" name="Audio 3">
            <a:hlinkClick r:id="" action="ppaction://media"/>
            <a:extLst>
              <a:ext uri="{FF2B5EF4-FFF2-40B4-BE49-F238E27FC236}">
                <a16:creationId xmlns:a16="http://schemas.microsoft.com/office/drawing/2014/main" id="{33900E8B-5550-49CD-B3AA-A096AC9DCB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5445837"/>
      </p:ext>
    </p:extLst>
  </p:cSld>
  <p:clrMapOvr>
    <a:masterClrMapping/>
  </p:clrMapOvr>
  <mc:AlternateContent xmlns:mc="http://schemas.openxmlformats.org/markup-compatibility/2006" xmlns:p14="http://schemas.microsoft.com/office/powerpoint/2010/main">
    <mc:Choice Requires="p14">
      <p:transition p14:dur="10" advTm="6544"/>
    </mc:Choice>
    <mc:Fallback xmlns="">
      <p:transition advTm="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BD7D0-61FF-4C30-B46B-DE5058A97339}"/>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Product owners can be:</a:t>
            </a:r>
          </a:p>
          <a:p>
            <a:pPr marL="686216" lvl="1" indent="-304046" defTabSz="1216185">
              <a:spcBef>
                <a:spcPts val="0"/>
              </a:spcBef>
              <a:spcAft>
                <a:spcPts val="798"/>
              </a:spcAft>
              <a:buClr>
                <a:schemeClr val="tx2"/>
              </a:buClr>
              <a:buChar char="–"/>
            </a:pPr>
            <a:r>
              <a:rPr lang="en-US" dirty="0"/>
              <a:t>Anyone who develops, own, or uses software in their products</a:t>
            </a:r>
          </a:p>
          <a:p>
            <a:pPr marL="994485" lvl="2" indent="-308269" defTabSz="1216185">
              <a:spcBef>
                <a:spcPts val="0"/>
              </a:spcBef>
              <a:spcAft>
                <a:spcPts val="798"/>
              </a:spcAft>
              <a:buClr>
                <a:schemeClr val="tx2"/>
              </a:buClr>
              <a:buSzPct val="110000"/>
              <a:buFont typeface="Wingdings" pitchFamily="2" charset="2"/>
              <a:buChar char="§"/>
            </a:pPr>
            <a:r>
              <a:rPr lang="en-US" dirty="0"/>
              <a:t>Software vendors</a:t>
            </a:r>
          </a:p>
          <a:p>
            <a:pPr marL="994485" lvl="2" indent="-308269" defTabSz="1216185">
              <a:spcBef>
                <a:spcPts val="0"/>
              </a:spcBef>
              <a:spcAft>
                <a:spcPts val="798"/>
              </a:spcAft>
              <a:buClr>
                <a:schemeClr val="tx2"/>
              </a:buClr>
              <a:buSzPct val="110000"/>
              <a:buFont typeface="Wingdings" pitchFamily="2" charset="2"/>
              <a:buChar char="§"/>
            </a:pPr>
            <a:r>
              <a:rPr lang="en-US" dirty="0"/>
              <a:t>Hardware vendors</a:t>
            </a:r>
          </a:p>
          <a:p>
            <a:pPr marL="994485" lvl="2" indent="-308269" defTabSz="1216185">
              <a:spcBef>
                <a:spcPts val="0"/>
              </a:spcBef>
              <a:spcAft>
                <a:spcPts val="798"/>
              </a:spcAft>
              <a:buClr>
                <a:schemeClr val="tx2"/>
              </a:buClr>
              <a:buSzPct val="110000"/>
              <a:buFont typeface="Wingdings" pitchFamily="2" charset="2"/>
              <a:buChar char="§"/>
            </a:pPr>
            <a:r>
              <a:rPr lang="en-US" dirty="0"/>
              <a:t>Open source projects</a:t>
            </a:r>
          </a:p>
          <a:p>
            <a:pPr marL="994485" lvl="2" indent="-308269" defTabSz="1216185">
              <a:spcBef>
                <a:spcPts val="0"/>
              </a:spcBef>
              <a:spcAft>
                <a:spcPts val="798"/>
              </a:spcAft>
              <a:buClr>
                <a:schemeClr val="tx2"/>
              </a:buClr>
              <a:buSzPct val="110000"/>
              <a:buFont typeface="Wingdings" pitchFamily="2" charset="2"/>
              <a:buChar char="§"/>
            </a:pPr>
            <a:r>
              <a:rPr lang="en-US" dirty="0"/>
              <a:t>Service providers</a:t>
            </a:r>
          </a:p>
        </p:txBody>
      </p:sp>
      <p:sp>
        <p:nvSpPr>
          <p:cNvPr id="2" name="Title 1">
            <a:extLst>
              <a:ext uri="{FF2B5EF4-FFF2-40B4-BE49-F238E27FC236}">
                <a16:creationId xmlns:a16="http://schemas.microsoft.com/office/drawing/2014/main" id="{A0D10818-4F63-49E1-8422-F5BB15B3E938}"/>
              </a:ext>
            </a:extLst>
          </p:cNvPr>
          <p:cNvSpPr>
            <a:spLocks noGrp="1"/>
          </p:cNvSpPr>
          <p:nvPr>
            <p:ph type="title"/>
          </p:nvPr>
        </p:nvSpPr>
        <p:spPr/>
        <p:txBody>
          <a:bodyPr/>
          <a:lstStyle/>
          <a:p>
            <a:r>
              <a:rPr lang="en-US" dirty="0"/>
              <a:t>7.1.1 Who is the Product Owner?</a:t>
            </a:r>
          </a:p>
        </p:txBody>
      </p:sp>
      <p:pic>
        <p:nvPicPr>
          <p:cNvPr id="5" name="Audio 4">
            <a:hlinkClick r:id="" action="ppaction://media"/>
            <a:extLst>
              <a:ext uri="{FF2B5EF4-FFF2-40B4-BE49-F238E27FC236}">
                <a16:creationId xmlns:a16="http://schemas.microsoft.com/office/drawing/2014/main" id="{63156F42-24E2-450B-ADFB-C9085B53AC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7755547B-876C-45C2-B463-C00DA727B36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66883066"/>
      </p:ext>
    </p:extLst>
  </p:cSld>
  <p:clrMapOvr>
    <a:masterClrMapping/>
  </p:clrMapOvr>
  <mc:AlternateContent xmlns:mc="http://schemas.openxmlformats.org/markup-compatibility/2006" xmlns:p14="http://schemas.microsoft.com/office/powerpoint/2010/main">
    <mc:Choice Requires="p14">
      <p:transition spd="slow" p14:dur="2000" advTm="12431"/>
    </mc:Choice>
    <mc:Fallback xmlns="">
      <p:transition spd="slow" advTm="1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19C6-1C8A-448B-9DC9-331B422C53A2}"/>
              </a:ext>
            </a:extLst>
          </p:cNvPr>
          <p:cNvSpPr>
            <a:spLocks noGrp="1"/>
          </p:cNvSpPr>
          <p:nvPr>
            <p:ph type="ctrTitle" sz="quarter"/>
          </p:nvPr>
        </p:nvSpPr>
        <p:spPr/>
        <p:txBody>
          <a:bodyPr/>
          <a:lstStyle/>
          <a:p>
            <a:r>
              <a:rPr lang="en-US" dirty="0"/>
              <a:t>Upstream vendors cannot override downstream vendor claims</a:t>
            </a:r>
          </a:p>
        </p:txBody>
      </p:sp>
      <p:pic>
        <p:nvPicPr>
          <p:cNvPr id="5" name="Audio 4">
            <a:hlinkClick r:id="" action="ppaction://media"/>
            <a:extLst>
              <a:ext uri="{FF2B5EF4-FFF2-40B4-BE49-F238E27FC236}">
                <a16:creationId xmlns:a16="http://schemas.microsoft.com/office/drawing/2014/main" id="{F345FF00-51A6-4A71-A63B-F4980374E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EAE3631D-3C91-4486-B4D4-F09F46B98D8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98099405"/>
      </p:ext>
    </p:extLst>
  </p:cSld>
  <p:clrMapOvr>
    <a:masterClrMapping/>
  </p:clrMapOvr>
  <mc:AlternateContent xmlns:mc="http://schemas.openxmlformats.org/markup-compatibility/2006" xmlns:p14="http://schemas.microsoft.com/office/powerpoint/2010/main">
    <mc:Choice Requires="p14">
      <p:transition spd="slow" p14:dur="2000" advTm="34785"/>
    </mc:Choice>
    <mc:Fallback xmlns="">
      <p:transition spd="slow" advTm="3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5ED2E-77B6-47EA-A006-83F7E2D646E3}"/>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Vendor needs to clearly state</a:t>
            </a:r>
          </a:p>
          <a:p>
            <a:pPr marL="686216" lvl="1" indent="-304046" defTabSz="1216185">
              <a:spcBef>
                <a:spcPts val="0"/>
              </a:spcBef>
              <a:spcAft>
                <a:spcPts val="798"/>
              </a:spcAft>
              <a:buClr>
                <a:schemeClr val="tx2"/>
              </a:buClr>
              <a:buChar char="–"/>
            </a:pPr>
            <a:r>
              <a:rPr lang="en-US" dirty="0"/>
              <a:t>There is a vulnerability</a:t>
            </a:r>
          </a:p>
          <a:p>
            <a:pPr marL="686216" lvl="1" indent="-304046" defTabSz="1216185">
              <a:spcBef>
                <a:spcPts val="0"/>
              </a:spcBef>
              <a:spcAft>
                <a:spcPts val="798"/>
              </a:spcAft>
              <a:buClr>
                <a:schemeClr val="tx2"/>
              </a:buClr>
              <a:buChar char="–"/>
            </a:pPr>
            <a:r>
              <a:rPr lang="en-US" dirty="0"/>
              <a:t>Provide enough information to ensure it is acknowledging the same vulnerability</a:t>
            </a:r>
          </a:p>
        </p:txBody>
      </p:sp>
      <p:sp>
        <p:nvSpPr>
          <p:cNvPr id="4" name="Title 3">
            <a:extLst>
              <a:ext uri="{FF2B5EF4-FFF2-40B4-BE49-F238E27FC236}">
                <a16:creationId xmlns:a16="http://schemas.microsoft.com/office/drawing/2014/main" id="{193E3707-1DEB-481B-B491-F7A9C1111574}"/>
              </a:ext>
            </a:extLst>
          </p:cNvPr>
          <p:cNvSpPr>
            <a:spLocks noGrp="1"/>
          </p:cNvSpPr>
          <p:nvPr>
            <p:ph type="title"/>
          </p:nvPr>
        </p:nvSpPr>
        <p:spPr/>
        <p:txBody>
          <a:bodyPr/>
          <a:lstStyle/>
          <a:p>
            <a:r>
              <a:rPr lang="en-US" dirty="0"/>
              <a:t>7.1.1 What is an Acknowledgement?</a:t>
            </a:r>
          </a:p>
        </p:txBody>
      </p:sp>
      <p:pic>
        <p:nvPicPr>
          <p:cNvPr id="6" name="Audio 5">
            <a:hlinkClick r:id="" action="ppaction://media"/>
            <a:extLst>
              <a:ext uri="{FF2B5EF4-FFF2-40B4-BE49-F238E27FC236}">
                <a16:creationId xmlns:a16="http://schemas.microsoft.com/office/drawing/2014/main" id="{98A90AEA-F298-47F1-8109-3C09517EB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7633436F-D40C-4BA4-8593-788B55A9114C}"/>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9</a:t>
            </a:fld>
            <a:r>
              <a:rPr lang="en-US" sz="1400" dirty="0"/>
              <a:t> </a:t>
            </a:r>
            <a:r>
              <a:rPr lang="en-US" sz="1400" dirty="0">
                <a:solidFill>
                  <a:srgbClr val="C1CD23"/>
                </a:solidFill>
              </a:rPr>
              <a:t>|</a:t>
            </a:r>
          </a:p>
        </p:txBody>
      </p:sp>
    </p:spTree>
    <p:extLst>
      <p:ext uri="{BB962C8B-B14F-4D97-AF65-F5344CB8AC3E}">
        <p14:creationId xmlns:p14="http://schemas.microsoft.com/office/powerpoint/2010/main" val="3504146075"/>
      </p:ext>
    </p:extLst>
  </p:cSld>
  <p:clrMapOvr>
    <a:masterClrMapping/>
  </p:clrMapOvr>
  <mc:AlternateContent xmlns:mc="http://schemas.openxmlformats.org/markup-compatibility/2006" xmlns:p14="http://schemas.microsoft.com/office/powerpoint/2010/main">
    <mc:Choice Requires="p14">
      <p:transition spd="slow" p14:dur="2000" advTm="16076"/>
    </mc:Choice>
    <mc:Fallback xmlns="">
      <p:transition spd="slow" advTm="1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
</p:tagLst>
</file>

<file path=ppt/tags/tag2.xml><?xml version="1.0" encoding="utf-8"?>
<p:tagLst xmlns:a="http://schemas.openxmlformats.org/drawingml/2006/main" xmlns:r="http://schemas.openxmlformats.org/officeDocument/2006/relationships" xmlns:p="http://schemas.openxmlformats.org/presentationml/2006/main">
  <p:tag name="TIMING" val="|5.1|3.8|3.8|2.5|9.8"/>
</p:tagLst>
</file>

<file path=ppt/tags/tag3.xml><?xml version="1.0" encoding="utf-8"?>
<p:tagLst xmlns:a="http://schemas.openxmlformats.org/drawingml/2006/main" xmlns:r="http://schemas.openxmlformats.org/officeDocument/2006/relationships" xmlns:p="http://schemas.openxmlformats.org/presentationml/2006/main">
  <p:tag name="TIMING" val="|21.4|6.5|1.7|19.1|48.3|27.6"/>
</p:tagLst>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hared Work" ma:contentTypeID="0x010100CC1FFF679FB849B4B0177F3E88EC2A67005E8AF42F17DFBA4EA32857FCD308053D" ma:contentTypeVersion="1" ma:contentTypeDescription="Materials and documents that contain MITRE authored, sponsor authored, or collaborative content directly attributable to the work of this community" ma:contentTypeScope="" ma:versionID="828b22feba103519ee082ad0bff9e5ef">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ac273c64c6eaf3c264366dd990062a25" ns1:_="" ns2:_="">
    <xsd:import namespace="http://schemas.microsoft.com/sharepoint/v3"/>
    <xsd:import namespace="http://schemas.microsoft.com/sharepoint/v3/fields"/>
    <xsd:element name="properties">
      <xsd:complexType>
        <xsd:sequence>
          <xsd:element name="documentManagement">
            <xsd:complexType>
              <xsd:all>
                <xsd:element ref="ns2:_Contributor" minOccurs="0"/>
                <xsd:element ref="ns1:MITRE_x0020_Extranet_x0020_Sensitivity"/>
                <xsd:element ref="ns1:Extranet_x0020_Release_x0020_Statem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Extranet_x0020_Sensitivity" ma:index="10" ma:displayName="Sensitivity" ma:default="Sensitive Information" ma:internalName="MITRE_x0020_Extranet_x0020_Sensitivity">
      <xsd:simpleType>
        <xsd:restriction base="dms:Choice">
          <xsd:enumeration value="Public Information"/>
          <xsd:enumeration value="Internal MITRE Information"/>
          <xsd:enumeration value="Sensitive Information"/>
        </xsd:restriction>
      </xsd:simpleType>
    </xsd:element>
    <xsd:element name="Extranet_x0020_Release_x0020_Statement" ma:index="11" ma:displayName="Release Statement" ma:default="For Limited External Release" ma:internalName="Extranet_x0020_Release_x0020_Statement">
      <xsd:simpleType>
        <xsd:union memberTypes="dms:Text">
          <xsd:simpleType>
            <xsd:restriction base="dms:Choice">
              <xsd:enumeration value="Approved for Public Release"/>
              <xsd:enumeration value="For Release to All Sponsors (All DOD, All FAA)"/>
              <xsd:enumeration value="For Limited External Release"/>
              <xsd:enumeration value="For Internal MITRE Use"/>
              <xsd:enumeration value="For Limited Internal MITRE Us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Extranet_x0020_Release_x0020_Statement xmlns="http://schemas.microsoft.com/sharepoint/v3">For Limited External Release</Extranet_x0020_Release_x0020_Statement>
    <MITRE_x0020_Extranet_x0020_Sensitivity xmlns="http://schemas.microsoft.com/sharepoint/v3">Sensitive Information</MITRE_x0020_Extranet_x0020_Sensitivity>
    <_Contributor xmlns="http://schemas.microsoft.com/sharepoint/v3/fields">Andrew Rudiman</_Contributor>
  </documentManagement>
</p:properties>
</file>

<file path=customXml/itemProps1.xml><?xml version="1.0" encoding="utf-8"?>
<ds:datastoreItem xmlns:ds="http://schemas.openxmlformats.org/officeDocument/2006/customXml" ds:itemID="{8ED0938F-0E68-420A-B98D-1CC8BE1C23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F4DED9-FF8D-4459-9250-7B0190F93F51}">
  <ds:schemaRefs>
    <ds:schemaRef ds:uri="http://schemas.microsoft.com/office/2006/metadata/customXsn"/>
  </ds:schemaRefs>
</ds:datastoreItem>
</file>

<file path=customXml/itemProps3.xml><?xml version="1.0" encoding="utf-8"?>
<ds:datastoreItem xmlns:ds="http://schemas.openxmlformats.org/officeDocument/2006/customXml" ds:itemID="{416BA5C9-2D71-4B86-AE8A-8C0D9BC5FB22}">
  <ds:schemaRefs>
    <ds:schemaRef ds:uri="http://schemas.microsoft.com/sharepoint/v3/contenttype/forms"/>
  </ds:schemaRefs>
</ds:datastoreItem>
</file>

<file path=customXml/itemProps4.xml><?xml version="1.0" encoding="utf-8"?>
<ds:datastoreItem xmlns:ds="http://schemas.openxmlformats.org/officeDocument/2006/customXml" ds:itemID="{5450FCDD-08B1-48D8-BB50-7A17E590A5EE}">
  <ds:schemaRefs>
    <ds:schemaRef ds:uri="http://schemas.microsoft.com/office/2006/metadata/properties"/>
    <ds:schemaRef ds:uri="http://schemas.microsoft.com/office/infopath/2007/PartnerControls"/>
    <ds:schemaRef ds:uri="http://schemas.microsoft.com/sharepoint/v3"/>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
  <TotalTime>6150</TotalTime>
  <Words>7495</Words>
  <Application>Microsoft Office PowerPoint</Application>
  <PresentationFormat>ワイド画面</PresentationFormat>
  <Paragraphs>751</Paragraphs>
  <Slides>65</Slides>
  <Notes>65</Notes>
  <HiddenSlides>0</HiddenSlides>
  <MMClips>65</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65</vt:i4>
      </vt:variant>
    </vt:vector>
  </HeadingPairs>
  <TitlesOfParts>
    <vt:vector size="73" baseType="lpstr">
      <vt:lpstr>Courier</vt:lpstr>
      <vt:lpstr>Helvetica LT Std</vt:lpstr>
      <vt:lpstr>Arial</vt:lpstr>
      <vt:lpstr>Calibri</vt:lpstr>
      <vt:lpstr>Tahoma</vt:lpstr>
      <vt:lpstr>Times New Roman</vt:lpstr>
      <vt:lpstr>Wingdings</vt:lpstr>
      <vt:lpstr>mitre-2018</vt:lpstr>
      <vt:lpstr>Assigning CVE IDs</vt:lpstr>
      <vt:lpstr>7.1 – What is a Vulnerability?</vt:lpstr>
      <vt:lpstr>What is a Vulnerability?</vt:lpstr>
      <vt:lpstr>The CVE Program’s Definition of a Vulnerability</vt:lpstr>
      <vt:lpstr>7.1 Determines Who Gets to Claim a Vulnerability</vt:lpstr>
      <vt:lpstr>7.1.1 Product Owner Acknowledgement</vt:lpstr>
      <vt:lpstr>7.1.1 Who is the Product Owner?</vt:lpstr>
      <vt:lpstr>Upstream vendors cannot override downstream vendor claims</vt:lpstr>
      <vt:lpstr>7.1.1 What is an Acknowledgement?</vt:lpstr>
      <vt:lpstr>What do you do if…</vt:lpstr>
      <vt:lpstr>7.1.2 and 7.1.3 Options</vt:lpstr>
      <vt:lpstr>7.1.2 and 7.1.3 Comparison</vt:lpstr>
      <vt:lpstr>7.1.2 vs 7.1.3 Example</vt:lpstr>
      <vt:lpstr>7.2 – How Many Vulnerabilities</vt:lpstr>
      <vt:lpstr>7.2.1 – Independently Fixable Vulnerabilities</vt:lpstr>
      <vt:lpstr>Establish the Baseline</vt:lpstr>
      <vt:lpstr>Merge Dependent vulnerabilities</vt:lpstr>
      <vt:lpstr>Difficulties in Identifying Independent vulnerabilities</vt:lpstr>
      <vt:lpstr>Quality of the Information Changes the Result</vt:lpstr>
      <vt:lpstr>Could, Not Should</vt:lpstr>
      <vt:lpstr>Options for Fixes Should Not Impact Assignments</vt:lpstr>
      <vt:lpstr>7.2.2 - Dependent vulnerabilities</vt:lpstr>
      <vt:lpstr>When are vulnerabilities Not Independently Fixable?</vt:lpstr>
      <vt:lpstr>Chains: Not Independently Fixable</vt:lpstr>
      <vt:lpstr>Chains: Possible Fixes</vt:lpstr>
      <vt:lpstr>Affected Product Groupings</vt:lpstr>
      <vt:lpstr>Everyone shares code</vt:lpstr>
      <vt:lpstr>Does that mean they share vulnerabilities?</vt:lpstr>
      <vt:lpstr>Two types of sharing</vt:lpstr>
      <vt:lpstr>7.2.4 – Sharing Code</vt:lpstr>
      <vt:lpstr>One Product Affected, One Vulnerability</vt:lpstr>
      <vt:lpstr>Multiple Product</vt:lpstr>
      <vt:lpstr>Shared Codebase</vt:lpstr>
      <vt:lpstr>If unsure, split one vulnerability per product</vt:lpstr>
      <vt:lpstr>7.2.5 – Products using other functionality or specifications</vt:lpstr>
      <vt:lpstr>Using External Products</vt:lpstr>
      <vt:lpstr>Example - Products using other functionality or specifications</vt:lpstr>
      <vt:lpstr>Unsafe Choice</vt:lpstr>
      <vt:lpstr>Required to be vulnerable</vt:lpstr>
      <vt:lpstr>7.3 In Scope of Authority</vt:lpstr>
      <vt:lpstr>CNA Scopes</vt:lpstr>
      <vt:lpstr>Scope Hierarchy</vt:lpstr>
      <vt:lpstr>Overlapping Scopes: Vendors and Open Source</vt:lpstr>
      <vt:lpstr>Software Dependencies</vt:lpstr>
      <vt:lpstr>Vendor CNAs Collaborate on a Project</vt:lpstr>
      <vt:lpstr>Forks</vt:lpstr>
      <vt:lpstr>Overlapping Scopes: Non-Vendor CNAs</vt:lpstr>
      <vt:lpstr>Coordinators, Bounties, and Researchers</vt:lpstr>
      <vt:lpstr>7.4 – Requirements for Assigning a CVE ID</vt:lpstr>
      <vt:lpstr>7.4.1 - Intended to be Public</vt:lpstr>
      <vt:lpstr>Public</vt:lpstr>
      <vt:lpstr>Public Requirements</vt:lpstr>
      <vt:lpstr>Examples</vt:lpstr>
      <vt:lpstr>7.4.4 – 7.4.6  Customer-Controlled Software</vt:lpstr>
      <vt:lpstr>Examples of Customer-Controlled Products</vt:lpstr>
      <vt:lpstr>Examples that are Not Customer Controlled</vt:lpstr>
      <vt:lpstr>7.4.7 - Publicly Available and Licensable Products</vt:lpstr>
      <vt:lpstr>Excludes</vt:lpstr>
      <vt:lpstr>7.4.3 - Check for Duplicates</vt:lpstr>
      <vt:lpstr>Coordinate</vt:lpstr>
      <vt:lpstr>Typos are the Enemy</vt:lpstr>
      <vt:lpstr>Check the CVE List</vt:lpstr>
      <vt:lpstr>7.4.8 – Do not consider other factors</vt:lpstr>
      <vt:lpstr>CNAs Can’t Add Requirements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Roberge Jr., Robert J</dc:creator>
  <cp:lastModifiedBy>t-itou</cp:lastModifiedBy>
  <cp:revision>73</cp:revision>
  <dcterms:created xsi:type="dcterms:W3CDTF">2019-02-26T16:06:40Z</dcterms:created>
  <dcterms:modified xsi:type="dcterms:W3CDTF">2021-06-08T06:15:23Z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0x010100CC1FFF679FB849B4B0177F3E88EC2A67005E8AF42F17DFBA4EA32857FCD308053D</vt:lpwstr>
  </property>
</Properties>
</file>